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66"/>
  </p:notesMasterIdLst>
  <p:handoutMasterIdLst>
    <p:handoutMasterId r:id="rId67"/>
  </p:handoutMasterIdLst>
  <p:sldIdLst>
    <p:sldId id="363" r:id="rId2"/>
    <p:sldId id="364" r:id="rId3"/>
    <p:sldId id="365" r:id="rId4"/>
    <p:sldId id="372" r:id="rId5"/>
    <p:sldId id="366" r:id="rId6"/>
    <p:sldId id="368" r:id="rId7"/>
    <p:sldId id="369" r:id="rId8"/>
    <p:sldId id="455" r:id="rId9"/>
    <p:sldId id="332" r:id="rId10"/>
    <p:sldId id="370" r:id="rId11"/>
    <p:sldId id="371" r:id="rId12"/>
    <p:sldId id="374" r:id="rId13"/>
    <p:sldId id="375" r:id="rId14"/>
    <p:sldId id="376" r:id="rId15"/>
    <p:sldId id="377" r:id="rId16"/>
    <p:sldId id="379" r:id="rId17"/>
    <p:sldId id="456" r:id="rId18"/>
    <p:sldId id="457" r:id="rId19"/>
    <p:sldId id="458" r:id="rId20"/>
    <p:sldId id="459" r:id="rId21"/>
    <p:sldId id="460" r:id="rId22"/>
    <p:sldId id="378" r:id="rId23"/>
    <p:sldId id="380" r:id="rId24"/>
    <p:sldId id="381" r:id="rId25"/>
    <p:sldId id="382" r:id="rId26"/>
    <p:sldId id="383" r:id="rId27"/>
    <p:sldId id="384" r:id="rId28"/>
    <p:sldId id="385" r:id="rId29"/>
    <p:sldId id="386" r:id="rId30"/>
    <p:sldId id="387" r:id="rId31"/>
    <p:sldId id="388" r:id="rId32"/>
    <p:sldId id="396" r:id="rId33"/>
    <p:sldId id="389" r:id="rId34"/>
    <p:sldId id="390" r:id="rId35"/>
    <p:sldId id="398" r:id="rId36"/>
    <p:sldId id="391" r:id="rId37"/>
    <p:sldId id="392" r:id="rId38"/>
    <p:sldId id="400" r:id="rId39"/>
    <p:sldId id="393" r:id="rId40"/>
    <p:sldId id="394" r:id="rId41"/>
    <p:sldId id="401" r:id="rId42"/>
    <p:sldId id="395" r:id="rId43"/>
    <p:sldId id="461" r:id="rId44"/>
    <p:sldId id="425" r:id="rId45"/>
    <p:sldId id="426" r:id="rId46"/>
    <p:sldId id="427" r:id="rId47"/>
    <p:sldId id="428" r:id="rId48"/>
    <p:sldId id="429" r:id="rId49"/>
    <p:sldId id="431" r:id="rId50"/>
    <p:sldId id="433" r:id="rId51"/>
    <p:sldId id="436" r:id="rId52"/>
    <p:sldId id="462" r:id="rId53"/>
    <p:sldId id="463" r:id="rId54"/>
    <p:sldId id="441" r:id="rId55"/>
    <p:sldId id="464" r:id="rId56"/>
    <p:sldId id="465" r:id="rId57"/>
    <p:sldId id="466" r:id="rId58"/>
    <p:sldId id="467" r:id="rId59"/>
    <p:sldId id="468" r:id="rId60"/>
    <p:sldId id="469" r:id="rId61"/>
    <p:sldId id="470" r:id="rId62"/>
    <p:sldId id="473" r:id="rId63"/>
    <p:sldId id="472" r:id="rId64"/>
    <p:sldId id="471" r:id="rId65"/>
  </p:sldIdLst>
  <p:sldSz cx="9144000" cy="6858000" type="screen4x3"/>
  <p:notesSz cx="7099300" cy="10234613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fSo0sdNkjZYluWmEPg4BQ==" hashData="YGPrVyMxNVx+avG7EOr1my9VrZY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99"/>
    <a:srgbClr val="FFFFCC"/>
    <a:srgbClr val="FFFF66"/>
    <a:srgbClr val="FF6600"/>
    <a:srgbClr val="EFFFFF"/>
    <a:srgbClr val="E1FF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Estilo com Tema 2 - Destaqu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595" autoAdjust="0"/>
  </p:normalViewPr>
  <p:slideViewPr>
    <p:cSldViewPr>
      <p:cViewPr>
        <p:scale>
          <a:sx n="60" d="100"/>
          <a:sy n="60" d="100"/>
        </p:scale>
        <p:origin x="-37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C6AA6A-C2DB-4B6B-9DF3-4FB74F9D182C}" type="doc">
      <dgm:prSet loTypeId="urn:microsoft.com/office/officeart/2005/8/layout/hProcess9" loCatId="process" qsTypeId="urn:microsoft.com/office/officeart/2005/8/quickstyle/3d1" qsCatId="3D" csTypeId="urn:microsoft.com/office/officeart/2005/8/colors/colorful1" csCatId="colorful" phldr="1"/>
      <dgm:spPr/>
    </dgm:pt>
    <dgm:pt modelId="{3A79EBDF-D4D5-4E4D-954B-0E2E4370EBEE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Relação com a Bola</a:t>
          </a:r>
          <a:endParaRPr lang="pt-PT" dirty="0">
            <a:solidFill>
              <a:schemeClr val="bg1"/>
            </a:solidFill>
          </a:endParaRPr>
        </a:p>
      </dgm:t>
    </dgm:pt>
    <dgm:pt modelId="{19A65195-CC79-4050-B1B1-D08101EE2552}" type="parTrans" cxnId="{78709F38-F55D-411F-B775-63B3DE6FE948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340F230F-4C86-45AA-83EE-FC3777491AE2}" type="sibTrans" cxnId="{78709F38-F55D-411F-B775-63B3DE6FE948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2B025976-A7A5-4643-9924-2C873B02A15F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1xGR</a:t>
          </a:r>
        </a:p>
        <a:p>
          <a:r>
            <a:rPr lang="pt-PT" dirty="0" smtClean="0">
              <a:solidFill>
                <a:schemeClr val="bg1"/>
              </a:solidFill>
            </a:rPr>
            <a:t>2xGR</a:t>
          </a:r>
        </a:p>
        <a:p>
          <a:r>
            <a:rPr lang="pt-PT" dirty="0" smtClean="0">
              <a:solidFill>
                <a:schemeClr val="bg1"/>
              </a:solidFill>
            </a:rPr>
            <a:t>3xGR</a:t>
          </a:r>
          <a:endParaRPr lang="pt-PT" dirty="0">
            <a:solidFill>
              <a:schemeClr val="bg1"/>
            </a:solidFill>
          </a:endParaRPr>
        </a:p>
      </dgm:t>
    </dgm:pt>
    <dgm:pt modelId="{4460EDBB-ADC1-43C1-87FE-0300C46F862D}" type="parTrans" cxnId="{09407E6A-33ED-408F-A8CF-01E10E150C12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5E990523-28C0-45AB-9CFC-84ACF918632E}" type="sibTrans" cxnId="{09407E6A-33ED-408F-A8CF-01E10E150C12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420052AE-929E-419F-89E6-92818D0839B9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1x1 + GR</a:t>
          </a:r>
          <a:endParaRPr lang="pt-PT" dirty="0">
            <a:solidFill>
              <a:schemeClr val="bg1"/>
            </a:solidFill>
          </a:endParaRPr>
        </a:p>
      </dgm:t>
    </dgm:pt>
    <dgm:pt modelId="{2EE05241-640A-4374-806F-5407634596D5}" type="parTrans" cxnId="{E4D65635-C685-4720-AF5C-26BCA443C6EA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7D581A38-72BD-4817-B6CD-1C0B690B55FA}" type="sibTrans" cxnId="{E4D65635-C685-4720-AF5C-26BCA443C6EA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442514B0-600D-4785-81CC-18BE723E29A8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2x1 + GR</a:t>
          </a:r>
        </a:p>
        <a:p>
          <a:r>
            <a:rPr lang="pt-PT" dirty="0" smtClean="0">
              <a:solidFill>
                <a:schemeClr val="bg1"/>
              </a:solidFill>
            </a:rPr>
            <a:t>2x2 + GR</a:t>
          </a:r>
          <a:endParaRPr lang="pt-PT" dirty="0">
            <a:solidFill>
              <a:schemeClr val="bg1"/>
            </a:solidFill>
          </a:endParaRPr>
        </a:p>
      </dgm:t>
    </dgm:pt>
    <dgm:pt modelId="{C33B9202-3F31-4386-8E09-D66614624330}" type="parTrans" cxnId="{90A18DED-D32E-4B70-A516-DFC9D448C98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F2B6A989-6870-49D8-BA34-650E0381D3D1}" type="sibTrans" cxnId="{90A18DED-D32E-4B70-A516-DFC9D448C98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B0F4870D-1D4C-4789-9A30-8237674EC859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4x4 + GR</a:t>
          </a:r>
          <a:endParaRPr lang="pt-PT" dirty="0">
            <a:solidFill>
              <a:schemeClr val="bg1"/>
            </a:solidFill>
          </a:endParaRPr>
        </a:p>
      </dgm:t>
    </dgm:pt>
    <dgm:pt modelId="{08DA192C-4B55-4BEC-856B-6E980AC5325B}" type="parTrans" cxnId="{1EB834F2-CD38-4699-842B-30FAA097AFDC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AE3AA2B0-FC67-469B-BC4A-64D20E45B321}" type="sibTrans" cxnId="{1EB834F2-CD38-4699-842B-30FAA097AFDC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012BFC97-EE9E-4DE2-AFA3-AE6D92B3A9B1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3x1 + GR</a:t>
          </a:r>
        </a:p>
        <a:p>
          <a:r>
            <a:rPr lang="pt-PT" dirty="0" smtClean="0">
              <a:solidFill>
                <a:schemeClr val="bg1"/>
              </a:solidFill>
            </a:rPr>
            <a:t>3x2 + GR</a:t>
          </a:r>
        </a:p>
        <a:p>
          <a:r>
            <a:rPr lang="pt-PT" dirty="0" smtClean="0">
              <a:solidFill>
                <a:schemeClr val="bg1"/>
              </a:solidFill>
            </a:rPr>
            <a:t>3x3 + GR</a:t>
          </a:r>
          <a:endParaRPr lang="pt-PT" dirty="0">
            <a:solidFill>
              <a:schemeClr val="bg1"/>
            </a:solidFill>
          </a:endParaRPr>
        </a:p>
      </dgm:t>
    </dgm:pt>
    <dgm:pt modelId="{B628F2B7-267C-450A-9E31-16F56AA9DFF6}" type="parTrans" cxnId="{55DFA07B-6959-472C-ABF9-1566176DB6E4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ED95EE92-5F57-4100-9BDD-30FD520D3B03}" type="sibTrans" cxnId="{55DFA07B-6959-472C-ABF9-1566176DB6E4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38A1F062-D038-4E27-AE6F-904B6C2E85E3}" type="pres">
      <dgm:prSet presAssocID="{28C6AA6A-C2DB-4B6B-9DF3-4FB74F9D182C}" presName="CompostProcess" presStyleCnt="0">
        <dgm:presLayoutVars>
          <dgm:dir/>
          <dgm:resizeHandles val="exact"/>
        </dgm:presLayoutVars>
      </dgm:prSet>
      <dgm:spPr/>
    </dgm:pt>
    <dgm:pt modelId="{2F3F53A3-E518-411C-9F2F-14BCFF8C4971}" type="pres">
      <dgm:prSet presAssocID="{28C6AA6A-C2DB-4B6B-9DF3-4FB74F9D182C}" presName="arrow" presStyleLbl="bgShp" presStyleIdx="0" presStyleCnt="1"/>
      <dgm:spPr/>
    </dgm:pt>
    <dgm:pt modelId="{AC541211-3276-47E6-8031-5F5926F2B92B}" type="pres">
      <dgm:prSet presAssocID="{28C6AA6A-C2DB-4B6B-9DF3-4FB74F9D182C}" presName="linearProcess" presStyleCnt="0"/>
      <dgm:spPr/>
    </dgm:pt>
    <dgm:pt modelId="{B18D79E5-4664-4EF9-AE32-25443AC233BF}" type="pres">
      <dgm:prSet presAssocID="{3A79EBDF-D4D5-4E4D-954B-0E2E4370EBEE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E4B7EFA-3A3D-41ED-AD3B-5F2B894FA0BA}" type="pres">
      <dgm:prSet presAssocID="{340F230F-4C86-45AA-83EE-FC3777491AE2}" presName="sibTrans" presStyleCnt="0"/>
      <dgm:spPr/>
    </dgm:pt>
    <dgm:pt modelId="{91E97A72-F29C-40AA-A5F9-EC667AED2C1A}" type="pres">
      <dgm:prSet presAssocID="{2B025976-A7A5-4643-9924-2C873B02A15F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6285233-5A96-4C64-AFC3-E9BB48274A80}" type="pres">
      <dgm:prSet presAssocID="{5E990523-28C0-45AB-9CFC-84ACF918632E}" presName="sibTrans" presStyleCnt="0"/>
      <dgm:spPr/>
    </dgm:pt>
    <dgm:pt modelId="{66D51138-0036-414B-A095-9E0D7764AF9A}" type="pres">
      <dgm:prSet presAssocID="{420052AE-929E-419F-89E6-92818D0839B9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28428B6-BB6A-4D79-AA2F-45C8AF81E096}" type="pres">
      <dgm:prSet presAssocID="{7D581A38-72BD-4817-B6CD-1C0B690B55FA}" presName="sibTrans" presStyleCnt="0"/>
      <dgm:spPr/>
    </dgm:pt>
    <dgm:pt modelId="{2CBA25AB-6C86-4426-80E5-524669910D30}" type="pres">
      <dgm:prSet presAssocID="{442514B0-600D-4785-81CC-18BE723E29A8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D69CF97-DE64-413C-B1B7-EB9405432F03}" type="pres">
      <dgm:prSet presAssocID="{F2B6A989-6870-49D8-BA34-650E0381D3D1}" presName="sibTrans" presStyleCnt="0"/>
      <dgm:spPr/>
    </dgm:pt>
    <dgm:pt modelId="{B0D96430-CE9A-4E1D-AC0D-83F124698B7E}" type="pres">
      <dgm:prSet presAssocID="{012BFC97-EE9E-4DE2-AFA3-AE6D92B3A9B1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4D5E11F-167D-4491-A214-39EB21AF5408}" type="pres">
      <dgm:prSet presAssocID="{ED95EE92-5F57-4100-9BDD-30FD520D3B03}" presName="sibTrans" presStyleCnt="0"/>
      <dgm:spPr/>
    </dgm:pt>
    <dgm:pt modelId="{885EA383-A5C1-4012-B203-E398EC57D77C}" type="pres">
      <dgm:prSet presAssocID="{B0F4870D-1D4C-4789-9A30-8237674EC859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D0BF4BEA-388E-423F-B569-ED8B4E6D96BE}" type="presOf" srcId="{B0F4870D-1D4C-4789-9A30-8237674EC859}" destId="{885EA383-A5C1-4012-B203-E398EC57D77C}" srcOrd="0" destOrd="0" presId="urn:microsoft.com/office/officeart/2005/8/layout/hProcess9"/>
    <dgm:cxn modelId="{90A18DED-D32E-4B70-A516-DFC9D448C989}" srcId="{28C6AA6A-C2DB-4B6B-9DF3-4FB74F9D182C}" destId="{442514B0-600D-4785-81CC-18BE723E29A8}" srcOrd="3" destOrd="0" parTransId="{C33B9202-3F31-4386-8E09-D66614624330}" sibTransId="{F2B6A989-6870-49D8-BA34-650E0381D3D1}"/>
    <dgm:cxn modelId="{1EB834F2-CD38-4699-842B-30FAA097AFDC}" srcId="{28C6AA6A-C2DB-4B6B-9DF3-4FB74F9D182C}" destId="{B0F4870D-1D4C-4789-9A30-8237674EC859}" srcOrd="5" destOrd="0" parTransId="{08DA192C-4B55-4BEC-856B-6E980AC5325B}" sibTransId="{AE3AA2B0-FC67-469B-BC4A-64D20E45B321}"/>
    <dgm:cxn modelId="{55DFA07B-6959-472C-ABF9-1566176DB6E4}" srcId="{28C6AA6A-C2DB-4B6B-9DF3-4FB74F9D182C}" destId="{012BFC97-EE9E-4DE2-AFA3-AE6D92B3A9B1}" srcOrd="4" destOrd="0" parTransId="{B628F2B7-267C-450A-9E31-16F56AA9DFF6}" sibTransId="{ED95EE92-5F57-4100-9BDD-30FD520D3B03}"/>
    <dgm:cxn modelId="{78709F38-F55D-411F-B775-63B3DE6FE948}" srcId="{28C6AA6A-C2DB-4B6B-9DF3-4FB74F9D182C}" destId="{3A79EBDF-D4D5-4E4D-954B-0E2E4370EBEE}" srcOrd="0" destOrd="0" parTransId="{19A65195-CC79-4050-B1B1-D08101EE2552}" sibTransId="{340F230F-4C86-45AA-83EE-FC3777491AE2}"/>
    <dgm:cxn modelId="{E4D65635-C685-4720-AF5C-26BCA443C6EA}" srcId="{28C6AA6A-C2DB-4B6B-9DF3-4FB74F9D182C}" destId="{420052AE-929E-419F-89E6-92818D0839B9}" srcOrd="2" destOrd="0" parTransId="{2EE05241-640A-4374-806F-5407634596D5}" sibTransId="{7D581A38-72BD-4817-B6CD-1C0B690B55FA}"/>
    <dgm:cxn modelId="{B1EC2EB1-698F-47A9-9CD5-2CA2660A7767}" type="presOf" srcId="{012BFC97-EE9E-4DE2-AFA3-AE6D92B3A9B1}" destId="{B0D96430-CE9A-4E1D-AC0D-83F124698B7E}" srcOrd="0" destOrd="0" presId="urn:microsoft.com/office/officeart/2005/8/layout/hProcess9"/>
    <dgm:cxn modelId="{CD0DF3B8-D752-4604-A2A8-781DA2C49137}" type="presOf" srcId="{420052AE-929E-419F-89E6-92818D0839B9}" destId="{66D51138-0036-414B-A095-9E0D7764AF9A}" srcOrd="0" destOrd="0" presId="urn:microsoft.com/office/officeart/2005/8/layout/hProcess9"/>
    <dgm:cxn modelId="{998EAC91-50F4-4343-8E8C-23387BD76098}" type="presOf" srcId="{442514B0-600D-4785-81CC-18BE723E29A8}" destId="{2CBA25AB-6C86-4426-80E5-524669910D30}" srcOrd="0" destOrd="0" presId="urn:microsoft.com/office/officeart/2005/8/layout/hProcess9"/>
    <dgm:cxn modelId="{A66CB3CA-8254-4094-A7F6-E4446324B86B}" type="presOf" srcId="{2B025976-A7A5-4643-9924-2C873B02A15F}" destId="{91E97A72-F29C-40AA-A5F9-EC667AED2C1A}" srcOrd="0" destOrd="0" presId="urn:microsoft.com/office/officeart/2005/8/layout/hProcess9"/>
    <dgm:cxn modelId="{8920DE5C-575D-4CF2-9150-BD16F25C34D6}" type="presOf" srcId="{3A79EBDF-D4D5-4E4D-954B-0E2E4370EBEE}" destId="{B18D79E5-4664-4EF9-AE32-25443AC233BF}" srcOrd="0" destOrd="0" presId="urn:microsoft.com/office/officeart/2005/8/layout/hProcess9"/>
    <dgm:cxn modelId="{09407E6A-33ED-408F-A8CF-01E10E150C12}" srcId="{28C6AA6A-C2DB-4B6B-9DF3-4FB74F9D182C}" destId="{2B025976-A7A5-4643-9924-2C873B02A15F}" srcOrd="1" destOrd="0" parTransId="{4460EDBB-ADC1-43C1-87FE-0300C46F862D}" sibTransId="{5E990523-28C0-45AB-9CFC-84ACF918632E}"/>
    <dgm:cxn modelId="{DC6668A3-C667-497E-BE6C-47AD05F8DFA8}" type="presOf" srcId="{28C6AA6A-C2DB-4B6B-9DF3-4FB74F9D182C}" destId="{38A1F062-D038-4E27-AE6F-904B6C2E85E3}" srcOrd="0" destOrd="0" presId="urn:microsoft.com/office/officeart/2005/8/layout/hProcess9"/>
    <dgm:cxn modelId="{32657563-8548-42CE-B0D8-5C4880EC796E}" type="presParOf" srcId="{38A1F062-D038-4E27-AE6F-904B6C2E85E3}" destId="{2F3F53A3-E518-411C-9F2F-14BCFF8C4971}" srcOrd="0" destOrd="0" presId="urn:microsoft.com/office/officeart/2005/8/layout/hProcess9"/>
    <dgm:cxn modelId="{9CDD504F-EA6B-4329-9B1E-EC17EDE4DB82}" type="presParOf" srcId="{38A1F062-D038-4E27-AE6F-904B6C2E85E3}" destId="{AC541211-3276-47E6-8031-5F5926F2B92B}" srcOrd="1" destOrd="0" presId="urn:microsoft.com/office/officeart/2005/8/layout/hProcess9"/>
    <dgm:cxn modelId="{54E8D42A-AEFE-4A5F-94C5-329BFDD7F4E4}" type="presParOf" srcId="{AC541211-3276-47E6-8031-5F5926F2B92B}" destId="{B18D79E5-4664-4EF9-AE32-25443AC233BF}" srcOrd="0" destOrd="0" presId="urn:microsoft.com/office/officeart/2005/8/layout/hProcess9"/>
    <dgm:cxn modelId="{CE64CF70-1706-4458-80FC-EDD7D4F01F7D}" type="presParOf" srcId="{AC541211-3276-47E6-8031-5F5926F2B92B}" destId="{8E4B7EFA-3A3D-41ED-AD3B-5F2B894FA0BA}" srcOrd="1" destOrd="0" presId="urn:microsoft.com/office/officeart/2005/8/layout/hProcess9"/>
    <dgm:cxn modelId="{90E619C2-AA03-4BE2-8AD3-96B3ADB7575E}" type="presParOf" srcId="{AC541211-3276-47E6-8031-5F5926F2B92B}" destId="{91E97A72-F29C-40AA-A5F9-EC667AED2C1A}" srcOrd="2" destOrd="0" presId="urn:microsoft.com/office/officeart/2005/8/layout/hProcess9"/>
    <dgm:cxn modelId="{FCFDAB54-C25F-48FD-847F-0BCE8CB0B5F6}" type="presParOf" srcId="{AC541211-3276-47E6-8031-5F5926F2B92B}" destId="{F6285233-5A96-4C64-AFC3-E9BB48274A80}" srcOrd="3" destOrd="0" presId="urn:microsoft.com/office/officeart/2005/8/layout/hProcess9"/>
    <dgm:cxn modelId="{FC4F15DE-8D5E-4241-9225-7BCEE24F5874}" type="presParOf" srcId="{AC541211-3276-47E6-8031-5F5926F2B92B}" destId="{66D51138-0036-414B-A095-9E0D7764AF9A}" srcOrd="4" destOrd="0" presId="urn:microsoft.com/office/officeart/2005/8/layout/hProcess9"/>
    <dgm:cxn modelId="{16337011-D0D4-471C-B6A8-B5637F1F35BE}" type="presParOf" srcId="{AC541211-3276-47E6-8031-5F5926F2B92B}" destId="{828428B6-BB6A-4D79-AA2F-45C8AF81E096}" srcOrd="5" destOrd="0" presId="urn:microsoft.com/office/officeart/2005/8/layout/hProcess9"/>
    <dgm:cxn modelId="{ACD36135-16CE-4618-8143-4A43CBD68B82}" type="presParOf" srcId="{AC541211-3276-47E6-8031-5F5926F2B92B}" destId="{2CBA25AB-6C86-4426-80E5-524669910D30}" srcOrd="6" destOrd="0" presId="urn:microsoft.com/office/officeart/2005/8/layout/hProcess9"/>
    <dgm:cxn modelId="{753235DF-C7D2-4F93-8883-63717277456D}" type="presParOf" srcId="{AC541211-3276-47E6-8031-5F5926F2B92B}" destId="{ED69CF97-DE64-413C-B1B7-EB9405432F03}" srcOrd="7" destOrd="0" presId="urn:microsoft.com/office/officeart/2005/8/layout/hProcess9"/>
    <dgm:cxn modelId="{172BB27C-6E90-4675-A23D-32BA6E1A9A4D}" type="presParOf" srcId="{AC541211-3276-47E6-8031-5F5926F2B92B}" destId="{B0D96430-CE9A-4E1D-AC0D-83F124698B7E}" srcOrd="8" destOrd="0" presId="urn:microsoft.com/office/officeart/2005/8/layout/hProcess9"/>
    <dgm:cxn modelId="{A9C14923-AE48-4F96-867B-BE748340DCAC}" type="presParOf" srcId="{AC541211-3276-47E6-8031-5F5926F2B92B}" destId="{24D5E11F-167D-4491-A214-39EB21AF5408}" srcOrd="9" destOrd="0" presId="urn:microsoft.com/office/officeart/2005/8/layout/hProcess9"/>
    <dgm:cxn modelId="{171FA358-E759-495B-B8E6-8B93475C5A21}" type="presParOf" srcId="{AC541211-3276-47E6-8031-5F5926F2B92B}" destId="{885EA383-A5C1-4012-B203-E398EC57D77C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499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0499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364C34DF-BA10-4AAA-B4AD-94C5B4AB5BE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3338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952"/>
            <a:ext cx="5679440" cy="4604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Clique para 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499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 smtClean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0499"/>
            <a:ext cx="3076363" cy="5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F4B161AD-CD09-4408-9CF4-9C8663F23B9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 dirty="0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cxnSp>
        <p:nvCxnSpPr>
          <p:cNvPr id="8" name="Conexão rect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Marcador de Posição d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DD58F51-BDD5-4B29-BDCD-A11EEFDE151F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8A7E653-FE3C-48E7-91E2-C7117FE74FA1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8F663-05DB-487B-82D4-9D0C9F4466D2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FA12F-F28A-47EA-BA16-074FC385668F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DCF38A-105A-4340-BDC8-FE852C8C9D0C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975FC3-6513-450B-AE11-712E4B8DB576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14"/>
          </p:nvPr>
        </p:nvSpPr>
        <p:spPr>
          <a:xfrm>
            <a:off x="5791200" y="6331100"/>
            <a:ext cx="2590800" cy="384048"/>
          </a:xfrm>
        </p:spPr>
        <p:txBody>
          <a:bodyPr/>
          <a:lstStyle>
            <a:lvl1pPr>
              <a:defRPr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3C521B9F-7F86-41D6-98CB-B29001B91862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5"/>
          </p:nvPr>
        </p:nvSpPr>
        <p:spPr>
          <a:xfrm>
            <a:off x="8410575" y="6332400"/>
            <a:ext cx="609600" cy="457200"/>
          </a:xfrm>
        </p:spPr>
        <p:txBody>
          <a:bodyPr anchor="ctr"/>
          <a:lstStyle>
            <a:lvl1pPr algn="ctr"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6" name="Marcador de Posição do Rodapé 15"/>
          <p:cNvSpPr>
            <a:spLocks noGrp="1"/>
          </p:cNvSpPr>
          <p:nvPr>
            <p:ph type="ftr" sz="quarter" idx="16"/>
          </p:nvPr>
        </p:nvSpPr>
        <p:spPr>
          <a:xfrm>
            <a:off x="428596" y="6331100"/>
            <a:ext cx="5286404" cy="384048"/>
          </a:xfrm>
        </p:spPr>
        <p:txBody>
          <a:bodyPr/>
          <a:lstStyle>
            <a:lvl1pPr algn="l">
              <a:defRPr sz="1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>
                <a:latin typeface="Cooper Black" pitchFamily="18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F8F7B6-0547-4D37-8F3A-07F396DFF502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0DBDA-4346-4E98-9DF6-5B6F25BCFC52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1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7" name="Conexão rect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B56BAE-D0D7-4B10-B525-3802D235DBDB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28596" y="6332400"/>
            <a:ext cx="5286404" cy="384048"/>
          </a:xfrm>
        </p:spPr>
        <p:txBody>
          <a:bodyPr/>
          <a:lstStyle>
            <a:lvl1pPr algn="l">
              <a:defRPr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DBA03-0DE5-4E4E-845A-90EE66FDCCB3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CEE0B-6A50-453E-8606-4BC98094C750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E37506-45B1-46A8-921C-15D9B339A976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2" name="Marcador de Posição de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4" name="Marcador de Posição de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10" name="Conexão rect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778B35-631F-4546-9461-1CB8A36E32FF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046317-843F-441B-9944-16296F144563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6A3771-0AFF-4DDA-9728-CD0E3CD1E1A6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B99A8-0F94-477E-BE65-2E0B73B7E2E9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Posição de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7DF95E50-527B-44AD-9A0E-5B7E4ED38C4D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9C928FE-886B-44B5-98D9-774DF6DCC563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0C967E-E91F-42C2-820D-70907140C334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A189A3-EB50-436E-98E7-A5A19D0EFCF8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5791200" y="6332400"/>
            <a:ext cx="2590800" cy="384048"/>
          </a:xfrm>
          <a:prstGeom prst="rect">
            <a:avLst/>
          </a:prstGeom>
        </p:spPr>
        <p:txBody>
          <a:bodyPr vert="horz" anchor="b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2E4C0037-06EA-42EB-8650-E24D21EA057B}" type="datetime1">
              <a:rPr lang="pt-PT" smtClean="0"/>
              <a:pPr>
                <a:defRPr/>
              </a:pPr>
              <a:t>04-05-2010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428596" y="6332400"/>
            <a:ext cx="5286404" cy="384048"/>
          </a:xfrm>
          <a:prstGeom prst="rect">
            <a:avLst/>
          </a:prstGeom>
        </p:spPr>
        <p:txBody>
          <a:bodyPr vert="horz" anchor="b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410575" y="63324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="1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1677A876-EB49-4488-97A9-4B7A45039638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med"/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Cooper Black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sz="2400" dirty="0" smtClean="0">
                <a:latin typeface="Cooper Black" pitchFamily="18" charset="0"/>
              </a:rPr>
              <a:t>Futsal uma Modalidade Específica</a:t>
            </a:r>
            <a:endParaRPr lang="pt-PT" sz="2400" dirty="0">
              <a:latin typeface="Cooper Black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3200" dirty="0" smtClean="0">
                <a:latin typeface="Arial Black" pitchFamily="34" charset="0"/>
              </a:rPr>
              <a:t>Curso de Treinadores de Futsal Nível I</a:t>
            </a:r>
            <a:br>
              <a:rPr lang="pt-PT" sz="3200" dirty="0" smtClean="0">
                <a:latin typeface="Arial Black" pitchFamily="34" charset="0"/>
              </a:rPr>
            </a:br>
            <a:r>
              <a:rPr lang="pt-PT" sz="3200" dirty="0" smtClean="0">
                <a:latin typeface="Arial Black" pitchFamily="34" charset="0"/>
              </a:rPr>
              <a:t>AF Coimbra 2010</a:t>
            </a:r>
            <a:endParaRPr lang="pt-PT" sz="32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Forma de abordagem centrada nas Técnicas</a:t>
            </a:r>
            <a:r>
              <a:rPr lang="pt-PT" dirty="0" smtClean="0"/>
              <a:t>: </a:t>
            </a:r>
          </a:p>
          <a:p>
            <a:pPr lvl="1" algn="just">
              <a:buNone/>
            </a:pPr>
            <a:r>
              <a:rPr lang="pt-PT" dirty="0" smtClean="0"/>
              <a:t>(Adaptado de Garganta, 1994)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Das técnicas analíticas para o jogo formal;</a:t>
            </a:r>
          </a:p>
          <a:p>
            <a:pPr lvl="1" algn="just"/>
            <a:r>
              <a:rPr lang="pt-PT" dirty="0" smtClean="0"/>
              <a:t>O jogo é decomposto em elementos técnicos;</a:t>
            </a:r>
          </a:p>
          <a:p>
            <a:pPr lvl="1" algn="just"/>
            <a:r>
              <a:rPr lang="pt-PT" dirty="0" smtClean="0"/>
              <a:t>Hierarquização das técnicas (1º técnica A…);</a:t>
            </a:r>
          </a:p>
          <a:p>
            <a:pPr lvl="1" algn="just"/>
            <a:r>
              <a:rPr lang="pt-PT" dirty="0" smtClean="0"/>
              <a:t>Acções de jogo mecanizadas, pouco criativas;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Problemas na compreensão do jogo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Por outro lado, há quem defenda o ensino do jogo, recorrendo quase que </a:t>
            </a:r>
            <a:r>
              <a:rPr lang="pt-PT" b="1" dirty="0" smtClean="0">
                <a:solidFill>
                  <a:srgbClr val="FFFF00"/>
                </a:solidFill>
              </a:rPr>
              <a:t>exclusivamente ao jogo formal</a:t>
            </a:r>
            <a:r>
              <a:rPr lang="pt-PT" dirty="0" smtClean="0"/>
              <a:t>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A </a:t>
            </a:r>
            <a:r>
              <a:rPr lang="pt-PT" b="1" dirty="0" smtClean="0">
                <a:solidFill>
                  <a:srgbClr val="FFFF00"/>
                </a:solidFill>
              </a:rPr>
              <a:t>anarquia táctica</a:t>
            </a:r>
            <a:r>
              <a:rPr lang="pt-PT" dirty="0" smtClean="0"/>
              <a:t> e a </a:t>
            </a:r>
            <a:r>
              <a:rPr lang="pt-PT" b="1" dirty="0" smtClean="0">
                <a:solidFill>
                  <a:srgbClr val="FFFF00"/>
                </a:solidFill>
              </a:rPr>
              <a:t>descoordenação colectiva</a:t>
            </a:r>
            <a:r>
              <a:rPr lang="pt-PT" dirty="0" smtClean="0"/>
              <a:t> são elementos preponderantes nesta forma de abordagem do ensino do jogo.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Forma de abordagem centrada no Jogo Formal</a:t>
            </a:r>
            <a:r>
              <a:rPr lang="pt-PT" dirty="0" smtClean="0"/>
              <a:t>:  </a:t>
            </a:r>
          </a:p>
          <a:p>
            <a:pPr lvl="1" algn="just">
              <a:buNone/>
            </a:pPr>
            <a:r>
              <a:rPr lang="pt-PT" dirty="0" smtClean="0"/>
              <a:t>(Adaptado de Garganta, 1994)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Utilização exclusiva do jogo formal;</a:t>
            </a:r>
          </a:p>
          <a:p>
            <a:pPr lvl="1" algn="just"/>
            <a:r>
              <a:rPr lang="pt-PT" dirty="0" smtClean="0"/>
              <a:t>O jogo não é decomposto nem condicionado;</a:t>
            </a:r>
          </a:p>
          <a:p>
            <a:pPr lvl="1" algn="just"/>
            <a:r>
              <a:rPr lang="pt-PT" dirty="0" smtClean="0"/>
              <a:t>A técnica surge para responder a situações globais;</a:t>
            </a:r>
          </a:p>
          <a:p>
            <a:pPr lvl="1" algn="just"/>
            <a:r>
              <a:rPr lang="pt-PT" dirty="0" smtClean="0"/>
              <a:t>Jogo criativo, mas tacticamente anárquico;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Descoordenação das acções colectivas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Tentando </a:t>
            </a:r>
            <a:r>
              <a:rPr lang="pt-PT" b="1" dirty="0" smtClean="0">
                <a:solidFill>
                  <a:srgbClr val="FFFF00"/>
                </a:solidFill>
              </a:rPr>
              <a:t>responder às reais exigências</a:t>
            </a:r>
            <a:r>
              <a:rPr lang="pt-PT" dirty="0" smtClean="0"/>
              <a:t> que os JDC colocam, </a:t>
            </a:r>
            <a:r>
              <a:rPr lang="pt-PT" b="1" dirty="0" smtClean="0">
                <a:solidFill>
                  <a:srgbClr val="FFFF00"/>
                </a:solidFill>
              </a:rPr>
              <a:t>actualmente</a:t>
            </a:r>
            <a:r>
              <a:rPr lang="pt-PT" dirty="0" smtClean="0"/>
              <a:t> procura-se ensinar o jogo recorrendo à utilização de </a:t>
            </a:r>
            <a:r>
              <a:rPr lang="pt-PT" b="1" dirty="0" smtClean="0">
                <a:solidFill>
                  <a:srgbClr val="FFFF00"/>
                </a:solidFill>
              </a:rPr>
              <a:t>jogos condicionados</a:t>
            </a:r>
            <a:r>
              <a:rPr lang="pt-PT" dirty="0" smtClean="0"/>
              <a:t>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Estes fazem apelo à </a:t>
            </a:r>
            <a:r>
              <a:rPr lang="pt-PT" b="1" dirty="0" smtClean="0">
                <a:solidFill>
                  <a:srgbClr val="FFFF00"/>
                </a:solidFill>
              </a:rPr>
              <a:t>inteligência táctica</a:t>
            </a:r>
            <a:r>
              <a:rPr lang="pt-PT" dirty="0" smtClean="0"/>
              <a:t>, visando a assimilação de </a:t>
            </a:r>
            <a:r>
              <a:rPr lang="pt-PT" b="1" dirty="0" smtClean="0">
                <a:solidFill>
                  <a:srgbClr val="FFFF00"/>
                </a:solidFill>
              </a:rPr>
              <a:t>princípios de acção</a:t>
            </a:r>
            <a:r>
              <a:rPr lang="pt-PT" dirty="0" smtClean="0"/>
              <a:t> que regulam o comportamento dos jogadores.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13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Forma de abordagem centrada nos Jogos Condicionados</a:t>
            </a:r>
            <a:r>
              <a:rPr lang="pt-PT" dirty="0" smtClean="0"/>
              <a:t>: </a:t>
            </a:r>
          </a:p>
          <a:p>
            <a:pPr lvl="1" algn="just">
              <a:buNone/>
            </a:pPr>
            <a:r>
              <a:rPr lang="pt-PT" dirty="0" smtClean="0"/>
              <a:t>(Adaptado de Garganta, 1994)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Do jogo para as situações particulares;</a:t>
            </a:r>
          </a:p>
          <a:p>
            <a:pPr lvl="1" algn="just"/>
            <a:r>
              <a:rPr lang="pt-PT" dirty="0" smtClean="0"/>
              <a:t>Decomposição do jogo em unidades funcionais;</a:t>
            </a:r>
          </a:p>
          <a:p>
            <a:pPr lvl="1" algn="just"/>
            <a:r>
              <a:rPr lang="pt-PT" dirty="0" smtClean="0"/>
              <a:t>Os princípios de jogo regulam a aprendizagem;</a:t>
            </a:r>
          </a:p>
          <a:p>
            <a:pPr lvl="1" algn="just"/>
            <a:r>
              <a:rPr lang="pt-PT" dirty="0" smtClean="0"/>
              <a:t>As técnicas surgem em função da táctica;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Fomento da inteligência táctica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Resumindo, o ensino do jogo passa pelo recurso a </a:t>
            </a:r>
            <a:r>
              <a:rPr lang="pt-PT" b="1" dirty="0" smtClean="0">
                <a:solidFill>
                  <a:srgbClr val="FFFF00"/>
                </a:solidFill>
              </a:rPr>
              <a:t>formas motivantes</a:t>
            </a:r>
            <a:r>
              <a:rPr lang="pt-PT" dirty="0" smtClean="0"/>
              <a:t>, implicando o praticante em </a:t>
            </a:r>
            <a:r>
              <a:rPr lang="pt-PT" b="1" dirty="0" smtClean="0">
                <a:solidFill>
                  <a:srgbClr val="FFFF00"/>
                </a:solidFill>
              </a:rPr>
              <a:t>situações problema</a:t>
            </a:r>
            <a:r>
              <a:rPr lang="pt-PT" dirty="0" smtClean="0"/>
              <a:t> que contenham os ingredientes fundamentais do jogo:  </a:t>
            </a:r>
          </a:p>
          <a:p>
            <a:pPr lvl="1" algn="just"/>
            <a:r>
              <a:rPr lang="pt-PT" dirty="0" smtClean="0"/>
              <a:t>Bola;</a:t>
            </a:r>
          </a:p>
          <a:p>
            <a:pPr lvl="1" algn="just"/>
            <a:r>
              <a:rPr lang="pt-PT" dirty="0" smtClean="0"/>
              <a:t>Cooperação e Oposição;</a:t>
            </a:r>
          </a:p>
          <a:p>
            <a:pPr lvl="1" algn="just"/>
            <a:r>
              <a:rPr lang="pt-PT" dirty="0" smtClean="0"/>
              <a:t>Escolha;</a:t>
            </a:r>
          </a:p>
          <a:p>
            <a:pPr lvl="1" algn="just"/>
            <a:r>
              <a:rPr lang="pt-PT" dirty="0" smtClean="0"/>
              <a:t>Finalização.		      </a:t>
            </a:r>
          </a:p>
          <a:p>
            <a:pPr lvl="2" algn="just">
              <a:buNone/>
            </a:pPr>
            <a:r>
              <a:rPr lang="pt-PT" dirty="0" smtClean="0"/>
              <a:t>						Garganta (1994)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Independentemente do escalão de formação considerado, é possível identificar determinados </a:t>
            </a:r>
            <a:r>
              <a:rPr lang="pt-PT" b="1" dirty="0" smtClean="0">
                <a:solidFill>
                  <a:srgbClr val="FFFF00"/>
                </a:solidFill>
              </a:rPr>
              <a:t>indicadores relativos a níveis de jogo diferenciados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 conhecimento dessas características é fundamental para </a:t>
            </a:r>
            <a:r>
              <a:rPr lang="pt-PT" b="1" dirty="0" smtClean="0">
                <a:solidFill>
                  <a:srgbClr val="FFFF00"/>
                </a:solidFill>
              </a:rPr>
              <a:t>alcançar um nível de jogo superior</a:t>
            </a:r>
            <a:r>
              <a:rPr lang="pt-PT" dirty="0" smtClean="0"/>
              <a:t>.	 				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O primeiro passo no processo de ensino do Futsal (assim como de qualquer outra modalidade) será a </a:t>
            </a:r>
            <a:r>
              <a:rPr lang="pt-PT" b="1" dirty="0" smtClean="0">
                <a:solidFill>
                  <a:srgbClr val="FFFF00"/>
                </a:solidFill>
              </a:rPr>
              <a:t>avaliação diagnóstico</a:t>
            </a:r>
            <a:r>
              <a:rPr lang="pt-PT" dirty="0" smtClean="0"/>
              <a:t>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 que desde logo levanta a seguinte questão:</a:t>
            </a:r>
          </a:p>
          <a:p>
            <a:pPr algn="ctr">
              <a:buNone/>
            </a:pPr>
            <a:r>
              <a:rPr lang="pt-PT" dirty="0" smtClean="0"/>
              <a:t>	</a:t>
            </a:r>
            <a:r>
              <a:rPr lang="pt-PT" b="1" dirty="0" smtClean="0">
                <a:solidFill>
                  <a:srgbClr val="FFFF00"/>
                </a:solidFill>
              </a:rPr>
              <a:t>O que avaliar?</a:t>
            </a:r>
          </a:p>
          <a:p>
            <a:pPr algn="ctr">
              <a:buNone/>
            </a:pPr>
            <a:endParaRPr lang="pt-PT" dirty="0"/>
          </a:p>
        </p:txBody>
      </p:sp>
      <p:sp>
        <p:nvSpPr>
          <p:cNvPr id="31750" name="Marcador de Posição do Número do Diapositivo 8"/>
          <p:cNvSpPr>
            <a:spLocks noGrp="1"/>
          </p:cNvSpPr>
          <p:nvPr>
            <p:ph type="sldNum" sz="quarter" idx="15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99F3BB1-F649-404E-94E0-240661B575D6}" type="slidenum">
              <a:rPr lang="pt-PT" smtClean="0"/>
              <a:pPr/>
              <a:t>17</a:t>
            </a:fld>
            <a:endParaRPr lang="pt-PT" smtClean="0"/>
          </a:p>
        </p:txBody>
      </p:sp>
      <p:sp>
        <p:nvSpPr>
          <p:cNvPr id="31749" name="Marcador de Posição do Rodapé 7"/>
          <p:cNvSpPr>
            <a:spLocks noGrp="1"/>
          </p:cNvSpPr>
          <p:nvPr>
            <p:ph type="ftr" sz="quarter" idx="16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pt-PT" smtClean="0"/>
              <a:t>Futsal uma Modalidade Específica</a:t>
            </a: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A resposta é simples:</a:t>
            </a:r>
          </a:p>
          <a:p>
            <a:pPr algn="ctr">
              <a:buNone/>
            </a:pPr>
            <a:r>
              <a:rPr lang="pt-PT" b="1" dirty="0" smtClean="0">
                <a:solidFill>
                  <a:srgbClr val="FFFF00"/>
                </a:solidFill>
              </a:rPr>
              <a:t>O Jogo!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Naturalmente que não será o jogo formal (5x5), mas sim uma versão reduzida, que se assume como a estrutura mínima que garante a essência do jogo:</a:t>
            </a:r>
          </a:p>
          <a:p>
            <a:pPr algn="ctr">
              <a:buNone/>
            </a:pPr>
            <a:r>
              <a:rPr lang="pt-PT" b="1" dirty="0" smtClean="0">
                <a:solidFill>
                  <a:srgbClr val="FFFF00"/>
                </a:solidFill>
              </a:rPr>
              <a:t>O jogo 3x3!</a:t>
            </a:r>
          </a:p>
          <a:p>
            <a:pPr algn="ctr">
              <a:buNone/>
            </a:pPr>
            <a:r>
              <a:rPr lang="pt-PT" b="1" dirty="0" smtClean="0">
                <a:solidFill>
                  <a:srgbClr val="FFFF00"/>
                </a:solidFill>
              </a:rPr>
              <a:t>Há sempre duas linhas de passe</a:t>
            </a:r>
          </a:p>
          <a:p>
            <a:pPr algn="ctr">
              <a:buNone/>
            </a:pPr>
            <a:r>
              <a:rPr lang="pt-PT" b="1" dirty="0" smtClean="0">
                <a:solidFill>
                  <a:srgbClr val="FFFF00"/>
                </a:solidFill>
              </a:rPr>
              <a:t>Mais rico que um 2x2 e pouco complexo</a:t>
            </a:r>
          </a:p>
          <a:p>
            <a:pPr algn="ctr">
              <a:buNone/>
            </a:pPr>
            <a:endParaRPr lang="pt-PT" b="1" dirty="0" smtClean="0">
              <a:solidFill>
                <a:srgbClr val="FFFF00"/>
              </a:solidFill>
            </a:endParaRPr>
          </a:p>
          <a:p>
            <a:pPr algn="just"/>
            <a:endParaRPr lang="pt-PT" dirty="0"/>
          </a:p>
        </p:txBody>
      </p:sp>
      <p:sp>
        <p:nvSpPr>
          <p:cNvPr id="32774" name="Marcador de Posição do Número do Diapositivo 8"/>
          <p:cNvSpPr>
            <a:spLocks noGrp="1"/>
          </p:cNvSpPr>
          <p:nvPr>
            <p:ph type="sldNum" sz="quarter" idx="15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CE7896C-7550-4FA0-90D8-9B468F1FD710}" type="slidenum">
              <a:rPr lang="pt-PT" smtClean="0"/>
              <a:pPr/>
              <a:t>18</a:t>
            </a:fld>
            <a:endParaRPr lang="pt-PT" smtClean="0"/>
          </a:p>
        </p:txBody>
      </p:sp>
      <p:sp>
        <p:nvSpPr>
          <p:cNvPr id="32773" name="Marcador de Posição do Rodapé 7"/>
          <p:cNvSpPr>
            <a:spLocks noGrp="1"/>
          </p:cNvSpPr>
          <p:nvPr>
            <p:ph type="ftr" sz="quarter" idx="16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pt-PT" smtClean="0"/>
              <a:t>Futsal uma Modalidade Específica</a:t>
            </a: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Entende-se que mais relevante do que saber se o aluno/atleta coloca </a:t>
            </a:r>
            <a:r>
              <a:rPr lang="pt-PT" b="1" dirty="0" smtClean="0">
                <a:solidFill>
                  <a:srgbClr val="FFFF00"/>
                </a:solidFill>
              </a:rPr>
              <a:t>o pé na posição correcta </a:t>
            </a:r>
            <a:r>
              <a:rPr lang="pt-PT" dirty="0" smtClean="0"/>
              <a:t>quando executa o passe...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Ou se realiza com </a:t>
            </a:r>
            <a:r>
              <a:rPr lang="pt-PT" b="1" dirty="0" smtClean="0">
                <a:solidFill>
                  <a:srgbClr val="FFFF00"/>
                </a:solidFill>
              </a:rPr>
              <a:t>correcção técnica </a:t>
            </a:r>
            <a:r>
              <a:rPr lang="pt-PT" dirty="0" smtClean="0"/>
              <a:t>a condução de bola ou o remate…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Será perceber se o aluno/atleta revela algum entendimento dos </a:t>
            </a:r>
            <a:r>
              <a:rPr lang="pt-PT" b="1" dirty="0" smtClean="0">
                <a:solidFill>
                  <a:srgbClr val="FFFF00"/>
                </a:solidFill>
              </a:rPr>
              <a:t>princípios ou regras de acção que norteiam o jogo</a:t>
            </a:r>
            <a:r>
              <a:rPr lang="pt-PT" dirty="0" smtClean="0"/>
              <a:t>. </a:t>
            </a:r>
          </a:p>
          <a:p>
            <a:pPr algn="just"/>
            <a:endParaRPr lang="pt-PT" dirty="0"/>
          </a:p>
        </p:txBody>
      </p:sp>
      <p:sp>
        <p:nvSpPr>
          <p:cNvPr id="33798" name="Marcador de Posição do Número do Diapositivo 8"/>
          <p:cNvSpPr>
            <a:spLocks noGrp="1"/>
          </p:cNvSpPr>
          <p:nvPr>
            <p:ph type="sldNum" sz="quarter" idx="15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B37F827-BA62-4B69-A634-F8A4DEF04AE1}" type="slidenum">
              <a:rPr lang="pt-PT" smtClean="0"/>
              <a:pPr/>
              <a:t>19</a:t>
            </a:fld>
            <a:endParaRPr lang="pt-PT" smtClean="0"/>
          </a:p>
        </p:txBody>
      </p:sp>
      <p:sp>
        <p:nvSpPr>
          <p:cNvPr id="33797" name="Marcador de Posição do Rodapé 7"/>
          <p:cNvSpPr>
            <a:spLocks noGrp="1"/>
          </p:cNvSpPr>
          <p:nvPr>
            <p:ph type="ftr" sz="quarter" idx="16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pt-PT" smtClean="0"/>
              <a:t>Futsal uma Modalidade Específica</a:t>
            </a: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5800" y="4000504"/>
            <a:ext cx="7924800" cy="876296"/>
          </a:xfrm>
        </p:spPr>
        <p:txBody>
          <a:bodyPr/>
          <a:lstStyle/>
          <a:p>
            <a:r>
              <a:rPr lang="pt-PT" sz="4200" dirty="0" smtClean="0"/>
              <a:t>2. Futsal uma Modalidade Específica</a:t>
            </a:r>
            <a:endParaRPr lang="pt-PT" sz="4200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Especificidades de níveis distintos de Futsal</a:t>
            </a:r>
            <a:endParaRPr lang="pt-PT" dirty="0"/>
          </a:p>
        </p:txBody>
      </p:sp>
      <p:pic>
        <p:nvPicPr>
          <p:cNvPr id="6" name="Imagem 5" descr="320px-Tokyo_rooftop_footb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7" y="1142984"/>
            <a:ext cx="4071967" cy="28015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O conhecimento das características do </a:t>
            </a:r>
            <a:r>
              <a:rPr lang="pt-PT" b="1" dirty="0" smtClean="0">
                <a:solidFill>
                  <a:srgbClr val="FFFF00"/>
                </a:solidFill>
              </a:rPr>
              <a:t>JOGO</a:t>
            </a:r>
            <a:r>
              <a:rPr lang="pt-PT" dirty="0" smtClean="0"/>
              <a:t> praticado pelos alunos/atletas, será crucial para </a:t>
            </a:r>
            <a:r>
              <a:rPr lang="pt-PT" b="1" dirty="0" smtClean="0">
                <a:solidFill>
                  <a:srgbClr val="FFFF00"/>
                </a:solidFill>
              </a:rPr>
              <a:t>orientar toda a nossa futura intervenção</a:t>
            </a:r>
            <a:r>
              <a:rPr lang="pt-PT" dirty="0" smtClean="0"/>
              <a:t>…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…quer ao nível da </a:t>
            </a:r>
            <a:r>
              <a:rPr lang="pt-PT" b="1" dirty="0" smtClean="0">
                <a:solidFill>
                  <a:srgbClr val="FFFF00"/>
                </a:solidFill>
              </a:rPr>
              <a:t>sistematização de conteúdos</a:t>
            </a:r>
            <a:r>
              <a:rPr lang="pt-PT" dirty="0" smtClean="0"/>
              <a:t>, na   </a:t>
            </a:r>
            <a:r>
              <a:rPr lang="pt-PT" b="1" dirty="0" smtClean="0">
                <a:solidFill>
                  <a:srgbClr val="FFFF00"/>
                </a:solidFill>
              </a:rPr>
              <a:t>definição de objectivos</a:t>
            </a:r>
            <a:r>
              <a:rPr lang="pt-PT" dirty="0" smtClean="0"/>
              <a:t>, como na </a:t>
            </a:r>
            <a:r>
              <a:rPr lang="pt-PT" b="1" dirty="0" smtClean="0">
                <a:solidFill>
                  <a:srgbClr val="FFFF00"/>
                </a:solidFill>
              </a:rPr>
              <a:t>selecção dos exercícios</a:t>
            </a:r>
            <a:r>
              <a:rPr lang="pt-PT" dirty="0" smtClean="0"/>
              <a:t>  mais adequados. (Garganta e Pinto, 1994).</a:t>
            </a:r>
          </a:p>
          <a:p>
            <a:pPr algn="just"/>
            <a:endParaRPr lang="pt-PT" dirty="0"/>
          </a:p>
        </p:txBody>
      </p:sp>
      <p:sp>
        <p:nvSpPr>
          <p:cNvPr id="34822" name="Marcador de Posição do Número do Diapositivo 8"/>
          <p:cNvSpPr>
            <a:spLocks noGrp="1"/>
          </p:cNvSpPr>
          <p:nvPr>
            <p:ph type="sldNum" sz="quarter" idx="15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1BCB11B-B645-4847-AB5E-D3B1E67F322B}" type="slidenum">
              <a:rPr lang="pt-PT" smtClean="0"/>
              <a:pPr/>
              <a:t>20</a:t>
            </a:fld>
            <a:endParaRPr lang="pt-PT" smtClean="0"/>
          </a:p>
        </p:txBody>
      </p:sp>
      <p:sp>
        <p:nvSpPr>
          <p:cNvPr id="34821" name="Marcador de Posição do Rodapé 7"/>
          <p:cNvSpPr>
            <a:spLocks noGrp="1"/>
          </p:cNvSpPr>
          <p:nvPr>
            <p:ph type="ftr" sz="quarter" idx="16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pt-PT" smtClean="0"/>
              <a:t>Futsal uma Modalidade Específica</a:t>
            </a: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Independentemente do escalão de formação considerado, é possível identificar determinados </a:t>
            </a:r>
            <a:r>
              <a:rPr lang="pt-PT" b="1" dirty="0" smtClean="0">
                <a:solidFill>
                  <a:srgbClr val="FFFF00"/>
                </a:solidFill>
              </a:rPr>
              <a:t>indicadores relativos a níveis de jogo diferenciados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 conhecimento dessas características é fundamental para </a:t>
            </a:r>
            <a:r>
              <a:rPr lang="pt-PT" b="1" dirty="0" smtClean="0">
                <a:solidFill>
                  <a:srgbClr val="FFFF00"/>
                </a:solidFill>
              </a:rPr>
              <a:t>alcançar um nível de jogo superior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34822" name="Marcador de Posição do Número do Diapositivo 8"/>
          <p:cNvSpPr>
            <a:spLocks noGrp="1"/>
          </p:cNvSpPr>
          <p:nvPr>
            <p:ph type="sldNum" sz="quarter" idx="15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1BCB11B-B645-4847-AB5E-D3B1E67F322B}" type="slidenum">
              <a:rPr lang="pt-PT" smtClean="0"/>
              <a:pPr/>
              <a:t>21</a:t>
            </a:fld>
            <a:endParaRPr lang="pt-PT" smtClean="0"/>
          </a:p>
        </p:txBody>
      </p:sp>
      <p:sp>
        <p:nvSpPr>
          <p:cNvPr id="34821" name="Marcador de Posição do Rodapé 7"/>
          <p:cNvSpPr>
            <a:spLocks noGrp="1"/>
          </p:cNvSpPr>
          <p:nvPr>
            <p:ph type="ftr" sz="quarter" idx="16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pt-PT" smtClean="0"/>
              <a:t>Futsal uma Modalidade Específica</a:t>
            </a: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76834"/>
          </a:xfrm>
        </p:spPr>
        <p:txBody>
          <a:bodyPr>
            <a:normAutofit fontScale="92500"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Indicadores da qualidade do jogo MENOS evoluído:</a:t>
            </a:r>
          </a:p>
          <a:p>
            <a:pPr algn="just">
              <a:buNone/>
            </a:pPr>
            <a:r>
              <a:rPr lang="pt-PT" b="1" dirty="0" smtClean="0">
                <a:solidFill>
                  <a:srgbClr val="FFFF00"/>
                </a:solidFill>
              </a:rPr>
              <a:t>	 </a:t>
            </a:r>
            <a:r>
              <a:rPr lang="pt-PT" dirty="0" smtClean="0"/>
              <a:t>(Adaptado de Garganta, 1994)</a:t>
            </a:r>
          </a:p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Dificuldades na relação com a bola;</a:t>
            </a:r>
          </a:p>
          <a:p>
            <a:pPr lvl="1" algn="just"/>
            <a:r>
              <a:rPr lang="pt-PT" dirty="0" smtClean="0"/>
              <a:t>Olhar centrado na bola;</a:t>
            </a:r>
          </a:p>
          <a:p>
            <a:pPr lvl="1" algn="just"/>
            <a:r>
              <a:rPr lang="pt-PT" dirty="0" smtClean="0"/>
              <a:t>Sucessão de acções isoladas e explosivas sobre a bola;</a:t>
            </a:r>
          </a:p>
          <a:p>
            <a:pPr lvl="1" algn="just"/>
            <a:r>
              <a:rPr lang="pt-PT" dirty="0" smtClean="0"/>
              <a:t>Aglomeração em torno da bola;</a:t>
            </a:r>
          </a:p>
          <a:p>
            <a:pPr lvl="1" algn="just"/>
            <a:r>
              <a:rPr lang="pt-PT" dirty="0" smtClean="0"/>
              <a:t>Ausência de desmarcações (jogo estático);</a:t>
            </a:r>
          </a:p>
          <a:p>
            <a:pPr lvl="1" algn="just"/>
            <a:r>
              <a:rPr lang="pt-PT" dirty="0" smtClean="0"/>
              <a:t>Uso excessivo das acções individuais;</a:t>
            </a:r>
          </a:p>
          <a:p>
            <a:pPr lvl="1" algn="just"/>
            <a:r>
              <a:rPr lang="pt-PT" dirty="0" smtClean="0"/>
              <a:t>Não participação nas acções defensivas;</a:t>
            </a:r>
          </a:p>
          <a:p>
            <a:pPr lvl="1" algn="just"/>
            <a:r>
              <a:rPr lang="pt-PT" dirty="0" smtClean="0"/>
              <a:t>Falar e gesticular frequentemente;</a:t>
            </a:r>
          </a:p>
          <a:p>
            <a:pPr lvl="1" algn="just"/>
            <a:r>
              <a:rPr lang="pt-PT" dirty="0" smtClean="0"/>
              <a:t>Desrespeitar as decisões do árbitro.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48272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Indicadores da qualidade do jogo MAIS evoluído</a:t>
            </a:r>
            <a:r>
              <a:rPr lang="pt-PT" dirty="0" smtClean="0"/>
              <a:t>:  </a:t>
            </a:r>
          </a:p>
          <a:p>
            <a:pPr algn="just">
              <a:buNone/>
            </a:pPr>
            <a:r>
              <a:rPr lang="pt-PT" dirty="0" smtClean="0"/>
              <a:t>	(Adaptado de Garganta, 1994)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Ocupar racionalmente do espaço;</a:t>
            </a:r>
          </a:p>
          <a:p>
            <a:pPr lvl="1" algn="just"/>
            <a:r>
              <a:rPr lang="pt-PT" dirty="0" smtClean="0"/>
              <a:t>Fazer circular a bola;</a:t>
            </a:r>
          </a:p>
          <a:p>
            <a:pPr lvl="1" algn="just"/>
            <a:r>
              <a:rPr lang="pt-PT" dirty="0" smtClean="0"/>
              <a:t>Aclarar (libertar o espaço para o portador da bola);</a:t>
            </a:r>
          </a:p>
          <a:p>
            <a:pPr lvl="1" algn="just"/>
            <a:r>
              <a:rPr lang="pt-PT" dirty="0" smtClean="0"/>
              <a:t>Criar linhas de passe;</a:t>
            </a:r>
          </a:p>
          <a:p>
            <a:pPr lvl="1" algn="just"/>
            <a:r>
              <a:rPr lang="pt-PT" dirty="0" smtClean="0"/>
              <a:t>Após a recepção da bola, observar o jogo;</a:t>
            </a:r>
          </a:p>
          <a:p>
            <a:pPr lvl="1" algn="just"/>
            <a:r>
              <a:rPr lang="pt-PT" dirty="0" smtClean="0"/>
              <a:t>Procurar concretizar o golo;</a:t>
            </a:r>
          </a:p>
          <a:p>
            <a:pPr lvl="1" algn="just"/>
            <a:r>
              <a:rPr lang="pt-PT" dirty="0" smtClean="0"/>
              <a:t>Participação colectiva nas fases de ataque e defesa;</a:t>
            </a:r>
          </a:p>
          <a:p>
            <a:pPr lvl="1" algn="just"/>
            <a:r>
              <a:rPr lang="pt-PT" dirty="0" smtClean="0"/>
              <a:t>Predominância da comunicação motora;</a:t>
            </a:r>
          </a:p>
          <a:p>
            <a:pPr lvl="1" algn="just"/>
            <a:r>
              <a:rPr lang="pt-PT" dirty="0" smtClean="0"/>
              <a:t>Respeitar as decisões do árbitro.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23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Desta forma, o ensino do jogo não deve estar dependente do escalão etário considerado, mas sim da </a:t>
            </a:r>
            <a:r>
              <a:rPr lang="pt-PT" b="1" dirty="0" smtClean="0">
                <a:solidFill>
                  <a:srgbClr val="FFFF00"/>
                </a:solidFill>
              </a:rPr>
              <a:t>qualidade do jogo evidenciada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Em última análise, poderemos ter de começar pelas primeiras fases/etapas de ensino do jogo com uma equipa do escalão sénior.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Fases do ensino do jogo</a:t>
            </a:r>
            <a:r>
              <a:rPr lang="pt-PT" dirty="0" smtClean="0"/>
              <a:t>: </a:t>
            </a:r>
          </a:p>
          <a:p>
            <a:pPr lvl="1" algn="just">
              <a:buNone/>
            </a:pPr>
            <a:r>
              <a:rPr lang="pt-PT" dirty="0" smtClean="0"/>
              <a:t>(</a:t>
            </a:r>
            <a:r>
              <a:rPr lang="pt-PT" dirty="0" err="1" smtClean="0"/>
              <a:t>Dugrand</a:t>
            </a:r>
            <a:r>
              <a:rPr lang="pt-PT" dirty="0" smtClean="0"/>
              <a:t>, 1989 cit. por Garganta, 1994)</a:t>
            </a:r>
          </a:p>
          <a:p>
            <a:pPr marL="822960" lvl="1" indent="-457200" algn="just">
              <a:buClr>
                <a:schemeClr val="tx1"/>
              </a:buClr>
              <a:buSzPct val="90000"/>
              <a:buFont typeface="+mj-lt"/>
              <a:buAutoNum type="arabicPeriod"/>
            </a:pPr>
            <a:r>
              <a:rPr lang="pt-PT" dirty="0" smtClean="0"/>
              <a:t>Construir a relação com a </a:t>
            </a:r>
            <a:r>
              <a:rPr lang="pt-PT" b="1" dirty="0" smtClean="0">
                <a:solidFill>
                  <a:srgbClr val="FFFF00"/>
                </a:solidFill>
              </a:rPr>
              <a:t>bola</a:t>
            </a:r>
            <a:r>
              <a:rPr lang="pt-PT" dirty="0" smtClean="0"/>
              <a:t>;</a:t>
            </a:r>
          </a:p>
          <a:p>
            <a:pPr marL="822960" lvl="1" indent="-457200" algn="just">
              <a:buClr>
                <a:schemeClr val="tx1"/>
              </a:buClr>
              <a:buSzPct val="90000"/>
              <a:buFont typeface="+mj-lt"/>
              <a:buAutoNum type="arabicPeriod"/>
            </a:pPr>
            <a:r>
              <a:rPr lang="pt-PT" dirty="0" smtClean="0"/>
              <a:t>Construir a presença dos </a:t>
            </a:r>
            <a:r>
              <a:rPr lang="pt-PT" b="1" dirty="0" smtClean="0">
                <a:solidFill>
                  <a:srgbClr val="FFFF00"/>
                </a:solidFill>
              </a:rPr>
              <a:t>alvos</a:t>
            </a:r>
            <a:r>
              <a:rPr lang="pt-PT" dirty="0" smtClean="0"/>
              <a:t> (balizas);</a:t>
            </a:r>
          </a:p>
          <a:p>
            <a:pPr marL="822960" lvl="1" indent="-457200" algn="just">
              <a:buClr>
                <a:schemeClr val="tx1"/>
              </a:buClr>
              <a:buSzPct val="90000"/>
              <a:buFont typeface="+mj-lt"/>
              <a:buAutoNum type="arabicPeriod"/>
            </a:pPr>
            <a:r>
              <a:rPr lang="pt-PT" dirty="0" smtClean="0"/>
              <a:t>Construir a presença do </a:t>
            </a:r>
            <a:r>
              <a:rPr lang="pt-PT" b="1" dirty="0" smtClean="0">
                <a:solidFill>
                  <a:srgbClr val="FFFF00"/>
                </a:solidFill>
              </a:rPr>
              <a:t>adversário</a:t>
            </a:r>
            <a:r>
              <a:rPr lang="pt-PT" dirty="0" smtClean="0"/>
              <a:t>;</a:t>
            </a:r>
          </a:p>
          <a:p>
            <a:pPr marL="822960" lvl="1" indent="-457200" algn="just">
              <a:buClr>
                <a:schemeClr val="tx1"/>
              </a:buClr>
              <a:buSzPct val="90000"/>
              <a:buFont typeface="+mj-lt"/>
              <a:buAutoNum type="arabicPeriod"/>
            </a:pPr>
            <a:r>
              <a:rPr lang="pt-PT" dirty="0" smtClean="0"/>
              <a:t>Construir a presença dos </a:t>
            </a:r>
            <a:r>
              <a:rPr lang="pt-PT" b="1" dirty="0" smtClean="0">
                <a:solidFill>
                  <a:srgbClr val="FFFF00"/>
                </a:solidFill>
              </a:rPr>
              <a:t>colegas e adversários</a:t>
            </a:r>
            <a:r>
              <a:rPr lang="pt-PT" dirty="0" smtClean="0"/>
              <a:t>;</a:t>
            </a:r>
          </a:p>
          <a:p>
            <a:pPr marL="822960" lvl="1" indent="-457200" algn="just">
              <a:buClr>
                <a:schemeClr val="tx1"/>
              </a:buClr>
              <a:buSzPct val="90000"/>
              <a:buFont typeface="+mj-lt"/>
              <a:buAutoNum type="arabicPeriod"/>
            </a:pPr>
            <a:r>
              <a:rPr lang="pt-PT" dirty="0" smtClean="0"/>
              <a:t>Desenvolver as noções </a:t>
            </a:r>
            <a:r>
              <a:rPr lang="pt-PT" b="1" dirty="0" smtClean="0">
                <a:solidFill>
                  <a:srgbClr val="FFFF00"/>
                </a:solidFill>
              </a:rPr>
              <a:t>espaço/tempo</a:t>
            </a:r>
            <a:r>
              <a:rPr lang="pt-PT" dirty="0" smtClean="0"/>
              <a:t>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1. Construir a relação com a bola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Para aprender a jogar Futsal, é imprescindível que os atletas sejam capazes de:</a:t>
            </a:r>
          </a:p>
          <a:p>
            <a:pPr lvl="1" algn="just"/>
            <a:endParaRPr lang="pt-PT" b="1" dirty="0" smtClean="0">
              <a:solidFill>
                <a:srgbClr val="FFFF00"/>
              </a:solidFill>
            </a:endParaRP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Receber</a:t>
            </a:r>
            <a:r>
              <a:rPr lang="pt-PT" dirty="0" smtClean="0"/>
              <a:t> a bola;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Passar</a:t>
            </a:r>
            <a:r>
              <a:rPr lang="pt-PT" dirty="0" smtClean="0"/>
              <a:t> a bola;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Conduzir</a:t>
            </a:r>
            <a:r>
              <a:rPr lang="pt-PT" dirty="0" smtClean="0"/>
              <a:t> a bola;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Rematar</a:t>
            </a:r>
            <a:r>
              <a:rPr lang="pt-PT" dirty="0" smtClean="0"/>
              <a:t> à baliza. 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26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1. Construir a relação com a bola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Se por um lado, para se </a:t>
            </a:r>
            <a:r>
              <a:rPr lang="pt-PT" b="1" dirty="0" smtClean="0">
                <a:solidFill>
                  <a:srgbClr val="FFFF00"/>
                </a:solidFill>
              </a:rPr>
              <a:t>aprender</a:t>
            </a:r>
            <a:r>
              <a:rPr lang="pt-PT" dirty="0" smtClean="0"/>
              <a:t> a jogar Futsal não é necessário um </a:t>
            </a:r>
            <a:r>
              <a:rPr lang="pt-PT" b="1" dirty="0" smtClean="0">
                <a:solidFill>
                  <a:srgbClr val="FFFF00"/>
                </a:solidFill>
              </a:rPr>
              <a:t>elevado nível técnico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Por outro lado, estas 4 acções técnicas devem ser realizadas com  o </a:t>
            </a:r>
            <a:r>
              <a:rPr lang="pt-PT" b="1" dirty="0" smtClean="0">
                <a:solidFill>
                  <a:srgbClr val="FFFF00"/>
                </a:solidFill>
              </a:rPr>
              <a:t>mínimo de eficiência</a:t>
            </a:r>
            <a:r>
              <a:rPr lang="pt-PT" dirty="0" smtClean="0"/>
              <a:t>, para que as acções de jogo tenham a necessária continuidade.  (Adaptado de Barreto, 2000)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27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548338"/>
          </a:xfrm>
        </p:spPr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1. Construir a relação com a bola</a:t>
            </a:r>
          </a:p>
          <a:p>
            <a:pPr algn="just"/>
            <a:endParaRPr lang="pt-PT" sz="100" dirty="0" smtClean="0"/>
          </a:p>
          <a:p>
            <a:pPr algn="just"/>
            <a:r>
              <a:rPr lang="pt-PT" dirty="0" smtClean="0"/>
              <a:t>Nesta etapa, têm lugar todos os exercícios que promovam a utilização de </a:t>
            </a:r>
            <a:r>
              <a:rPr lang="pt-PT" b="1" dirty="0" smtClean="0">
                <a:solidFill>
                  <a:srgbClr val="FFFF00"/>
                </a:solidFill>
              </a:rPr>
              <a:t>ambos os pés</a:t>
            </a:r>
            <a:r>
              <a:rPr lang="pt-PT" dirty="0" smtClean="0"/>
              <a:t> e as </a:t>
            </a:r>
            <a:r>
              <a:rPr lang="pt-PT" b="1" dirty="0" smtClean="0">
                <a:solidFill>
                  <a:srgbClr val="FFFF00"/>
                </a:solidFill>
              </a:rPr>
              <a:t>várias superfícies de contacto</a:t>
            </a:r>
            <a:r>
              <a:rPr lang="pt-PT" dirty="0" smtClean="0"/>
              <a:t> na realização das acções técnicas com bola.</a:t>
            </a:r>
          </a:p>
          <a:p>
            <a:pPr lvl="1" algn="just"/>
            <a:r>
              <a:rPr lang="pt-PT" dirty="0" smtClean="0"/>
              <a:t>A </a:t>
            </a:r>
            <a:r>
              <a:rPr lang="pt-PT" b="1" dirty="0" smtClean="0">
                <a:solidFill>
                  <a:srgbClr val="FFFF00"/>
                </a:solidFill>
              </a:rPr>
              <a:t>recepção plantar</a:t>
            </a:r>
            <a:r>
              <a:rPr lang="pt-PT" dirty="0" smtClean="0"/>
              <a:t> deverá desde logo ser introduzida como um conteúdo prioritário.</a:t>
            </a:r>
          </a:p>
          <a:p>
            <a:pPr lvl="1" algn="just"/>
            <a:endParaRPr lang="pt-PT" sz="1000" dirty="0" smtClean="0"/>
          </a:p>
          <a:p>
            <a:pPr algn="just"/>
            <a:r>
              <a:rPr lang="pt-PT" dirty="0" smtClean="0"/>
              <a:t>Em função do </a:t>
            </a:r>
            <a:r>
              <a:rPr lang="pt-PT" b="1" dirty="0" smtClean="0">
                <a:solidFill>
                  <a:srgbClr val="FFFF00"/>
                </a:solidFill>
              </a:rPr>
              <a:t>nível de desempenho</a:t>
            </a:r>
            <a:r>
              <a:rPr lang="pt-PT" dirty="0" smtClean="0"/>
              <a:t> dos atletas, podem utilizar-se exercícios da mais </a:t>
            </a:r>
            <a:r>
              <a:rPr lang="pt-PT" b="1" dirty="0" smtClean="0">
                <a:solidFill>
                  <a:srgbClr val="FFFF00"/>
                </a:solidFill>
              </a:rPr>
              <a:t>simples organização</a:t>
            </a:r>
            <a:r>
              <a:rPr lang="pt-PT" dirty="0" smtClean="0"/>
              <a:t> (circuitos/percursos gerais…) até outros bem </a:t>
            </a:r>
            <a:r>
              <a:rPr lang="pt-PT" b="1" dirty="0" smtClean="0">
                <a:solidFill>
                  <a:srgbClr val="FFFF00"/>
                </a:solidFill>
              </a:rPr>
              <a:t>mais complexos</a:t>
            </a:r>
            <a:r>
              <a:rPr lang="pt-PT" dirty="0" smtClean="0"/>
              <a:t> (jogos reduzidos).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28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1. Construir a relação com a bola</a:t>
            </a:r>
          </a:p>
          <a:p>
            <a:pPr algn="just"/>
            <a:endParaRPr lang="pt-PT" sz="1050" dirty="0" smtClean="0"/>
          </a:p>
          <a:p>
            <a:pPr algn="just"/>
            <a:r>
              <a:rPr lang="pt-PT" dirty="0" smtClean="0"/>
              <a:t>Esta etapa tem por objectivo a “resolução” de alguns dos </a:t>
            </a:r>
            <a:r>
              <a:rPr lang="pt-PT" b="1" dirty="0" smtClean="0">
                <a:solidFill>
                  <a:srgbClr val="FFFF00"/>
                </a:solidFill>
              </a:rPr>
              <a:t>problemas</a:t>
            </a:r>
            <a:r>
              <a:rPr lang="pt-PT" dirty="0" smtClean="0"/>
              <a:t>:</a:t>
            </a:r>
          </a:p>
          <a:p>
            <a:pPr lvl="1" algn="just"/>
            <a:r>
              <a:rPr lang="pt-PT" dirty="0" smtClean="0"/>
              <a:t>Dificuldades na relação com a bola;</a:t>
            </a:r>
          </a:p>
          <a:p>
            <a:pPr lvl="1" algn="just"/>
            <a:r>
              <a:rPr lang="pt-PT" dirty="0" smtClean="0"/>
              <a:t>Olhar centrado na bola;</a:t>
            </a:r>
          </a:p>
          <a:p>
            <a:pPr lvl="1" algn="just"/>
            <a:r>
              <a:rPr lang="pt-PT" dirty="0" smtClean="0"/>
              <a:t>Sucessão de acções isoladas e explosivas sobre a bola.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Utilizar preferencialmente a </a:t>
            </a:r>
            <a:r>
              <a:rPr lang="pt-PT" b="1" dirty="0" smtClean="0">
                <a:solidFill>
                  <a:srgbClr val="FFFF00"/>
                </a:solidFill>
              </a:rPr>
              <a:t>parte inicial do treino </a:t>
            </a:r>
            <a:r>
              <a:rPr lang="pt-PT" dirty="0" smtClean="0"/>
              <a:t>(activação geral).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29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t-PT" sz="4000" dirty="0" smtClean="0"/>
          </a:p>
          <a:p>
            <a:r>
              <a:rPr lang="pt-PT" sz="4000" dirty="0" smtClean="0"/>
              <a:t>Futsal </a:t>
            </a:r>
            <a:r>
              <a:rPr lang="pt-PT" sz="4000" dirty="0"/>
              <a:t>Feminino</a:t>
            </a:r>
          </a:p>
          <a:p>
            <a:endParaRPr lang="pt-PT" sz="4000" dirty="0"/>
          </a:p>
          <a:p>
            <a:r>
              <a:rPr lang="pt-PT" sz="4000" dirty="0"/>
              <a:t>Futsal </a:t>
            </a:r>
            <a:r>
              <a:rPr lang="pt-PT" sz="4000" dirty="0" smtClean="0"/>
              <a:t>Masculino</a:t>
            </a:r>
            <a:endParaRPr lang="pt-PT" sz="4000" dirty="0"/>
          </a:p>
          <a:p>
            <a:pPr>
              <a:buFontTx/>
              <a:buNone/>
            </a:pPr>
            <a:endParaRPr lang="pt-PT" sz="4000" dirty="0"/>
          </a:p>
          <a:p>
            <a:r>
              <a:rPr lang="pt-PT" sz="4000" dirty="0"/>
              <a:t>Futsal Jovem</a:t>
            </a:r>
            <a:endParaRPr lang="en-GB" sz="400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Especificidades do Futsal</a:t>
            </a:r>
            <a:endParaRPr lang="en-GB" dirty="0"/>
          </a:p>
        </p:txBody>
      </p:sp>
      <p:pic>
        <p:nvPicPr>
          <p:cNvPr id="8" name="Imagem 7" descr="dsc065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4000504"/>
            <a:ext cx="3190876" cy="2393157"/>
          </a:xfrm>
          <a:prstGeom prst="rect">
            <a:avLst/>
          </a:prstGeom>
        </p:spPr>
      </p:pic>
      <p:pic>
        <p:nvPicPr>
          <p:cNvPr id="9" name="Imagem 8" descr="270615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314" y="1428736"/>
            <a:ext cx="2860040" cy="2423160"/>
          </a:xfrm>
          <a:prstGeom prst="rect">
            <a:avLst/>
          </a:prstGeom>
        </p:spPr>
      </p:pic>
      <p:pic>
        <p:nvPicPr>
          <p:cNvPr id="6" name="Imagem 5" descr="35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6" y="3357562"/>
            <a:ext cx="2381250" cy="170973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2. Construir a presença dos alvos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Nesta etapa, têm lugar todos os exercícios que promovam a </a:t>
            </a:r>
            <a:r>
              <a:rPr lang="pt-PT" b="1" dirty="0" smtClean="0">
                <a:solidFill>
                  <a:srgbClr val="FFFF00"/>
                </a:solidFill>
              </a:rPr>
              <a:t>finalização</a:t>
            </a:r>
            <a:r>
              <a:rPr lang="pt-PT" dirty="0" smtClean="0"/>
              <a:t>, particularmente as situações de 1xGR, 2xGR e 3xGR.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Introdução do 1º princípio específico do ataque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Penetração</a:t>
            </a:r>
            <a:endParaRPr lang="pt-PT" dirty="0" smtClean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30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2. Construir a presença dos alvos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Ofensivo </a:t>
            </a:r>
          </a:p>
          <a:p>
            <a:pPr lvl="1" algn="just"/>
            <a:r>
              <a:rPr lang="pt-PT" dirty="0" smtClean="0"/>
              <a:t>Evolução do nível do jogo que conduza à </a:t>
            </a:r>
            <a:r>
              <a:rPr lang="pt-PT" b="1" dirty="0" smtClean="0">
                <a:solidFill>
                  <a:srgbClr val="FFFF00"/>
                </a:solidFill>
              </a:rPr>
              <a:t>finalização</a:t>
            </a:r>
            <a:r>
              <a:rPr lang="pt-PT" dirty="0" smtClean="0"/>
              <a:t>, preferencialmente através de </a:t>
            </a:r>
            <a:r>
              <a:rPr lang="pt-PT" b="1" dirty="0" smtClean="0">
                <a:solidFill>
                  <a:srgbClr val="FFFF00"/>
                </a:solidFill>
              </a:rPr>
              <a:t>situações de cooperação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Defensivo </a:t>
            </a:r>
          </a:p>
          <a:p>
            <a:pPr lvl="1" algn="just"/>
            <a:r>
              <a:rPr lang="pt-PT" dirty="0" smtClean="0"/>
              <a:t>Passar de uma defesa amontoada junto à baliza, para uma </a:t>
            </a:r>
            <a:r>
              <a:rPr lang="pt-PT" b="1" dirty="0" smtClean="0">
                <a:solidFill>
                  <a:srgbClr val="FFFF00"/>
                </a:solidFill>
              </a:rPr>
              <a:t>defesa racionalmente distribuída no espaço</a:t>
            </a:r>
            <a:r>
              <a:rPr lang="pt-PT" dirty="0" smtClean="0"/>
              <a:t>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31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3958"/>
          </a:xfrm>
        </p:spPr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2. Construir a presença dos alvos</a:t>
            </a:r>
            <a:endParaRPr lang="pt-PT" dirty="0" smtClean="0"/>
          </a:p>
          <a:p>
            <a:pPr lvl="1" algn="just">
              <a:buNone/>
            </a:pPr>
            <a:endParaRPr lang="pt-PT" sz="800" dirty="0" smtClean="0"/>
          </a:p>
          <a:p>
            <a:pPr lvl="1" algn="ctr">
              <a:buNone/>
            </a:pPr>
            <a:r>
              <a:rPr lang="pt-PT" sz="2600" b="1" dirty="0" smtClean="0"/>
              <a:t>Exercício</a:t>
            </a:r>
          </a:p>
          <a:p>
            <a:pPr algn="just"/>
            <a:r>
              <a:rPr lang="pt-PT" dirty="0" smtClean="0"/>
              <a:t>Objectivo </a:t>
            </a:r>
          </a:p>
          <a:p>
            <a:pPr lvl="1" algn="just"/>
            <a:r>
              <a:rPr lang="pt-PT" dirty="0" smtClean="0"/>
              <a:t>Criar situações de finalização, a partir da cooperação.</a:t>
            </a:r>
          </a:p>
          <a:p>
            <a:pPr algn="just"/>
            <a:r>
              <a:rPr lang="pt-PT" dirty="0" smtClean="0"/>
              <a:t>Organização</a:t>
            </a:r>
          </a:p>
          <a:p>
            <a:pPr lvl="1" algn="just"/>
            <a:r>
              <a:rPr lang="pt-PT" dirty="0" smtClean="0"/>
              <a:t>Em todo o campo, grupos de 3 elementos, realizam sequências de passes longos e passes curtos seguidas de remate à baliza.</a:t>
            </a:r>
          </a:p>
          <a:p>
            <a:pPr algn="just"/>
            <a:r>
              <a:rPr lang="pt-PT" dirty="0" smtClean="0"/>
              <a:t>Variáveis de evolução</a:t>
            </a:r>
          </a:p>
          <a:p>
            <a:pPr lvl="1" algn="just"/>
            <a:r>
              <a:rPr lang="pt-PT" dirty="0" smtClean="0"/>
              <a:t>Condicionar o tipo de passe e de remate, o pé de execução... 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32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3. Construir a presença do adversário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Nesta etapa, privilegiam-se as </a:t>
            </a:r>
            <a:r>
              <a:rPr lang="pt-PT" b="1" dirty="0" smtClean="0">
                <a:solidFill>
                  <a:srgbClr val="FFFF00"/>
                </a:solidFill>
              </a:rPr>
              <a:t>situações 1x1</a:t>
            </a:r>
            <a:r>
              <a:rPr lang="pt-PT" dirty="0" smtClean="0"/>
              <a:t>. Contudo, nas primeiras abordagens será necessário </a:t>
            </a:r>
            <a:r>
              <a:rPr lang="pt-PT" b="1" dirty="0" smtClean="0">
                <a:solidFill>
                  <a:srgbClr val="FFFF00"/>
                </a:solidFill>
              </a:rPr>
              <a:t>condicionar a acção do defensor</a:t>
            </a:r>
            <a:r>
              <a:rPr lang="pt-PT" dirty="0" smtClean="0"/>
              <a:t>, permitindo algum sucesso ao atacante.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Introdução do 1º princípio específico da defesa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Contenção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33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3. Construir a presença do adversário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Ofensivo</a:t>
            </a:r>
          </a:p>
          <a:p>
            <a:pPr lvl="1" algn="just"/>
            <a:r>
              <a:rPr lang="pt-PT" dirty="0" smtClean="0"/>
              <a:t>Melhorar o </a:t>
            </a:r>
            <a:r>
              <a:rPr lang="pt-PT" b="1" dirty="0" smtClean="0">
                <a:solidFill>
                  <a:srgbClr val="FFFF00"/>
                </a:solidFill>
              </a:rPr>
              <a:t>controlo da bola</a:t>
            </a:r>
            <a:r>
              <a:rPr lang="pt-PT" dirty="0" smtClean="0"/>
              <a:t>, desenvolvendo a capacidade de conquista e </a:t>
            </a:r>
            <a:r>
              <a:rPr lang="pt-PT" b="1" dirty="0" smtClean="0">
                <a:solidFill>
                  <a:srgbClr val="FFFF00"/>
                </a:solidFill>
              </a:rPr>
              <a:t>conservação da sua posse</a:t>
            </a:r>
            <a:r>
              <a:rPr lang="pt-PT" dirty="0" smtClean="0"/>
              <a:t>, bem como a aptidão para o </a:t>
            </a:r>
            <a:r>
              <a:rPr lang="pt-PT" b="1" dirty="0" smtClean="0">
                <a:solidFill>
                  <a:srgbClr val="FFFF00"/>
                </a:solidFill>
              </a:rPr>
              <a:t>duelo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Defensivo</a:t>
            </a:r>
          </a:p>
          <a:p>
            <a:pPr lvl="1" algn="just"/>
            <a:r>
              <a:rPr lang="pt-PT" dirty="0" smtClean="0"/>
              <a:t>Adoptar uma </a:t>
            </a:r>
            <a:r>
              <a:rPr lang="pt-PT" b="1" dirty="0" smtClean="0">
                <a:solidFill>
                  <a:srgbClr val="FFFF00"/>
                </a:solidFill>
              </a:rPr>
              <a:t>atitude defensiva básica</a:t>
            </a:r>
            <a:r>
              <a:rPr lang="pt-PT" dirty="0" smtClean="0"/>
              <a:t>, aprendendo a orientar os apoios e </a:t>
            </a:r>
            <a:r>
              <a:rPr lang="pt-PT" b="1" dirty="0" smtClean="0">
                <a:solidFill>
                  <a:srgbClr val="FFFF00"/>
                </a:solidFill>
              </a:rPr>
              <a:t>enquadrar-se</a:t>
            </a:r>
            <a:r>
              <a:rPr lang="pt-PT" dirty="0" smtClean="0"/>
              <a:t> defensivamente.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34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19710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3. Construir a presença do adversário</a:t>
            </a:r>
          </a:p>
          <a:p>
            <a:pPr algn="just">
              <a:buNone/>
            </a:pPr>
            <a:endParaRPr lang="pt-PT" sz="100" b="1" dirty="0" smtClean="0">
              <a:solidFill>
                <a:srgbClr val="FFFF00"/>
              </a:solidFill>
            </a:endParaRPr>
          </a:p>
          <a:p>
            <a:pPr lvl="1" algn="ctr">
              <a:buNone/>
            </a:pPr>
            <a:r>
              <a:rPr lang="pt-PT" sz="2800" b="1" dirty="0" smtClean="0"/>
              <a:t>Exercício</a:t>
            </a:r>
          </a:p>
          <a:p>
            <a:pPr algn="just"/>
            <a:r>
              <a:rPr lang="pt-PT" dirty="0" smtClean="0"/>
              <a:t>Objectivo</a:t>
            </a:r>
          </a:p>
          <a:p>
            <a:pPr lvl="1" algn="just"/>
            <a:r>
              <a:rPr lang="pt-PT" dirty="0" smtClean="0"/>
              <a:t>Não perder a posse da bola e finalizar.</a:t>
            </a:r>
          </a:p>
          <a:p>
            <a:pPr algn="just"/>
            <a:r>
              <a:rPr lang="pt-PT" dirty="0" smtClean="0"/>
              <a:t>Organização </a:t>
            </a:r>
          </a:p>
          <a:p>
            <a:pPr lvl="1" algn="just"/>
            <a:r>
              <a:rPr lang="pt-PT" sz="2200" dirty="0" smtClean="0"/>
              <a:t>Em campo inteiro, 2 equipas cujos elementos se dispõem aos pares. Há 1 bola para cada par. O portador da bola tenta não perder a sua posse durante 30 segundos. Uma vez concluídos, tenta finalizar na baliza mais afastada. Cada posse de bola vale 1 ponto e cada golo vale 2 pontos.</a:t>
            </a:r>
          </a:p>
          <a:p>
            <a:pPr algn="just"/>
            <a:r>
              <a:rPr lang="pt-PT" dirty="0" smtClean="0"/>
              <a:t>Variáveis de evolução</a:t>
            </a:r>
          </a:p>
          <a:p>
            <a:pPr lvl="1" algn="just"/>
            <a:r>
              <a:rPr lang="pt-PT" sz="2200" dirty="0" smtClean="0"/>
              <a:t>Permitir cooperação entre elementos da mesma equipa. </a:t>
            </a:r>
          </a:p>
          <a:p>
            <a:pPr algn="just"/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sz="2550" b="1" dirty="0" smtClean="0">
                <a:solidFill>
                  <a:srgbClr val="FFFF00"/>
                </a:solidFill>
              </a:rPr>
              <a:t>4. Construir a presença dos colegas e adversários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Nesta etapa, privilegia-se o </a:t>
            </a:r>
            <a:r>
              <a:rPr lang="pt-PT" b="1" dirty="0" smtClean="0">
                <a:solidFill>
                  <a:srgbClr val="FFFF00"/>
                </a:solidFill>
              </a:rPr>
              <a:t>jogo a 2 </a:t>
            </a:r>
            <a:r>
              <a:rPr lang="pt-PT" dirty="0" smtClean="0"/>
              <a:t>(2x1 e 2x2) com a introdução do 2º princípio específico do ataque e da defesa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Cobertura ofensiva / Cobertura defensiva</a:t>
            </a:r>
          </a:p>
          <a:p>
            <a:pPr algn="just"/>
            <a:endParaRPr lang="pt-PT" sz="1400" dirty="0" smtClean="0"/>
          </a:p>
          <a:p>
            <a:pPr algn="just"/>
            <a:r>
              <a:rPr lang="pt-PT" dirty="0" smtClean="0"/>
              <a:t>Progressivamente, avança-se para o </a:t>
            </a:r>
            <a:r>
              <a:rPr lang="pt-PT" b="1" dirty="0" smtClean="0">
                <a:solidFill>
                  <a:srgbClr val="FFFF00"/>
                </a:solidFill>
              </a:rPr>
              <a:t>jogo a 3</a:t>
            </a:r>
            <a:r>
              <a:rPr lang="pt-PT" dirty="0" smtClean="0"/>
              <a:t> (3x1, 3x2 e 3x3) com introdução do 3º princípio específico do ataque e da defesa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Mobilidade / Equilíbrio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36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550" b="1" dirty="0" smtClean="0">
                <a:solidFill>
                  <a:srgbClr val="FFFF00"/>
                </a:solidFill>
              </a:rPr>
              <a:t>4. Construir a presença dos colegas e adversários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Ofensivo</a:t>
            </a:r>
          </a:p>
          <a:p>
            <a:pPr lvl="1" algn="just"/>
            <a:r>
              <a:rPr lang="pt-PT" dirty="0" smtClean="0"/>
              <a:t>Promover as noções de </a:t>
            </a:r>
            <a:r>
              <a:rPr lang="pt-PT" b="1" dirty="0" smtClean="0">
                <a:solidFill>
                  <a:srgbClr val="FFFF00"/>
                </a:solidFill>
              </a:rPr>
              <a:t>jogo colectivo</a:t>
            </a:r>
            <a:r>
              <a:rPr lang="pt-PT" dirty="0" smtClean="0"/>
              <a:t>, fomentando a criação de linhas de passe (em apoio e em ruptura).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Plano Defensivo</a:t>
            </a:r>
          </a:p>
          <a:p>
            <a:pPr lvl="1" algn="just"/>
            <a:r>
              <a:rPr lang="pt-PT" dirty="0" smtClean="0"/>
              <a:t>Desenvolver o sentido de </a:t>
            </a:r>
            <a:r>
              <a:rPr lang="pt-PT" b="1" dirty="0" smtClean="0">
                <a:solidFill>
                  <a:srgbClr val="FFFF00"/>
                </a:solidFill>
              </a:rPr>
              <a:t>defesa colectiva</a:t>
            </a:r>
            <a:r>
              <a:rPr lang="pt-PT" dirty="0" smtClean="0"/>
              <a:t>, promovendo o espírito de entreajuda e cooperação.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37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PT" sz="2700" b="1" dirty="0" smtClean="0">
                <a:solidFill>
                  <a:srgbClr val="FFFF00"/>
                </a:solidFill>
              </a:rPr>
              <a:t>4. Construir a presença dos colegas e adversários</a:t>
            </a:r>
            <a:endParaRPr lang="pt-PT" sz="2700" dirty="0" smtClean="0"/>
          </a:p>
          <a:p>
            <a:pPr algn="ctr">
              <a:buNone/>
            </a:pPr>
            <a:endParaRPr lang="pt-PT" sz="500" dirty="0" smtClean="0"/>
          </a:p>
          <a:p>
            <a:pPr lvl="1" algn="ctr">
              <a:buNone/>
            </a:pPr>
            <a:r>
              <a:rPr lang="pt-PT" sz="3000" b="1" dirty="0" smtClean="0"/>
              <a:t>Exercício</a:t>
            </a:r>
          </a:p>
          <a:p>
            <a:pPr algn="just"/>
            <a:r>
              <a:rPr lang="pt-PT" dirty="0" smtClean="0"/>
              <a:t>Objectivo </a:t>
            </a:r>
          </a:p>
          <a:p>
            <a:pPr lvl="1" algn="just"/>
            <a:r>
              <a:rPr lang="pt-PT" dirty="0" smtClean="0"/>
              <a:t>Criar ou fechar linhas de passe.</a:t>
            </a:r>
          </a:p>
          <a:p>
            <a:pPr algn="just"/>
            <a:r>
              <a:rPr lang="pt-PT" dirty="0" smtClean="0"/>
              <a:t>Organização</a:t>
            </a:r>
          </a:p>
          <a:p>
            <a:pPr lvl="1" algn="just"/>
            <a:r>
              <a:rPr lang="pt-PT" dirty="0" smtClean="0"/>
              <a:t>Em ½ campo, 2 equipas de 5 elementos. A equipa na posse da bola tenta realizar 5 passes consecutivos. A equipa adversária não pode realizar desarmes, apenas pode interceptar os passes. Caso conquiste a posse da bola, será a sua vez de tentar concretizar esse objectivo.</a:t>
            </a:r>
          </a:p>
          <a:p>
            <a:pPr algn="just"/>
            <a:r>
              <a:rPr lang="pt-PT" dirty="0" smtClean="0"/>
              <a:t>Variáveis de evolução</a:t>
            </a:r>
          </a:p>
          <a:p>
            <a:pPr lvl="1" algn="just"/>
            <a:r>
              <a:rPr lang="pt-PT" dirty="0" smtClean="0"/>
              <a:t>Realizar 10 passes. Finalizar após a concretização da sequência de passes. Permitir desarmes.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38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550" b="1" dirty="0" smtClean="0">
                <a:solidFill>
                  <a:srgbClr val="FFFF00"/>
                </a:solidFill>
              </a:rPr>
              <a:t>5. Desenvolver as noções espaço/tempo</a:t>
            </a:r>
          </a:p>
          <a:p>
            <a:pPr algn="just"/>
            <a:endParaRPr lang="pt-PT" sz="2550" b="1" dirty="0" smtClean="0">
              <a:solidFill>
                <a:srgbClr val="FFFF00"/>
              </a:solidFill>
            </a:endParaRPr>
          </a:p>
          <a:p>
            <a:pPr algn="just"/>
            <a:r>
              <a:rPr lang="pt-PT" dirty="0" smtClean="0"/>
              <a:t>Nesta etapa, pretende-se alcançar o </a:t>
            </a:r>
            <a:r>
              <a:rPr lang="pt-PT" b="1" dirty="0" smtClean="0">
                <a:solidFill>
                  <a:srgbClr val="FFFF00"/>
                </a:solidFill>
              </a:rPr>
              <a:t>jogo formal </a:t>
            </a:r>
            <a:r>
              <a:rPr lang="pt-PT" dirty="0" smtClean="0"/>
              <a:t>(5x5), promovendo a </a:t>
            </a:r>
            <a:r>
              <a:rPr lang="pt-PT" b="1" dirty="0" smtClean="0">
                <a:solidFill>
                  <a:srgbClr val="FFFF00"/>
                </a:solidFill>
              </a:rPr>
              <a:t>organização colectiva</a:t>
            </a:r>
            <a:r>
              <a:rPr lang="pt-PT" dirty="0" smtClean="0"/>
              <a:t> no ataque (sistemas) e na defesa (marcação individual).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Introdução do 4º princípio de ataque e defesa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Espaço / Concentração</a:t>
            </a:r>
          </a:p>
          <a:p>
            <a:pPr algn="just"/>
            <a:endParaRPr lang="pt-PT" dirty="0" smtClean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39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Futsal Feminino</a:t>
            </a:r>
            <a:endParaRPr lang="pt-PT" dirty="0"/>
          </a:p>
        </p:txBody>
      </p:sp>
      <p:pic>
        <p:nvPicPr>
          <p:cNvPr id="4" name="Imagem 3" descr="270615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1571612"/>
            <a:ext cx="5259454" cy="445605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550" b="1" dirty="0" smtClean="0">
                <a:solidFill>
                  <a:srgbClr val="FFFF00"/>
                </a:solidFill>
              </a:rPr>
              <a:t>5. Desenvolver as noções espaço/tempo</a:t>
            </a:r>
          </a:p>
          <a:p>
            <a:pPr algn="just"/>
            <a:endParaRPr lang="pt-PT" sz="2550" b="1" dirty="0" smtClean="0">
              <a:solidFill>
                <a:srgbClr val="FFFF00"/>
              </a:solidFill>
            </a:endParaRPr>
          </a:p>
          <a:p>
            <a:pPr algn="just"/>
            <a:r>
              <a:rPr lang="pt-PT" dirty="0" smtClean="0"/>
              <a:t>Plano ofensivo</a:t>
            </a:r>
          </a:p>
          <a:p>
            <a:pPr lvl="1" algn="just"/>
            <a:r>
              <a:rPr lang="pt-PT" dirty="0" smtClean="0"/>
              <a:t>Promover a </a:t>
            </a:r>
            <a:r>
              <a:rPr lang="pt-PT" b="1" dirty="0" smtClean="0">
                <a:solidFill>
                  <a:srgbClr val="FFFF00"/>
                </a:solidFill>
              </a:rPr>
              <a:t>articulação ofensiva em profundidade e largura</a:t>
            </a:r>
            <a:r>
              <a:rPr lang="pt-PT" dirty="0" smtClean="0"/>
              <a:t>, a fim de obter mais espaço para o desenvolvimento das acções ofensivas.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No plano defensivo</a:t>
            </a:r>
          </a:p>
          <a:p>
            <a:pPr lvl="1" algn="just"/>
            <a:r>
              <a:rPr lang="pt-PT" dirty="0" smtClean="0"/>
              <a:t>Promover a </a:t>
            </a:r>
            <a:r>
              <a:rPr lang="pt-PT" b="1" dirty="0" smtClean="0">
                <a:solidFill>
                  <a:srgbClr val="FFFF00"/>
                </a:solidFill>
              </a:rPr>
              <a:t>articulação defensiva</a:t>
            </a:r>
            <a:r>
              <a:rPr lang="pt-PT" dirty="0" smtClean="0"/>
              <a:t>, a fim de reduzir e anular o espaço à equipa adversária.</a:t>
            </a:r>
          </a:p>
          <a:p>
            <a:pPr algn="just"/>
            <a:endParaRPr lang="pt-PT" dirty="0" smtClean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40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39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PT" sz="2800" b="1" dirty="0" smtClean="0">
                <a:solidFill>
                  <a:srgbClr val="FFFF00"/>
                </a:solidFill>
              </a:rPr>
              <a:t>5. Desenvolver as noções espaço/tempo</a:t>
            </a:r>
          </a:p>
          <a:p>
            <a:pPr lvl="1" algn="ctr">
              <a:lnSpc>
                <a:spcPct val="110000"/>
              </a:lnSpc>
              <a:buNone/>
            </a:pPr>
            <a:r>
              <a:rPr lang="pt-PT" sz="3000" b="1" dirty="0" smtClean="0"/>
              <a:t>Exercício</a:t>
            </a:r>
          </a:p>
          <a:p>
            <a:pPr algn="just"/>
            <a:r>
              <a:rPr lang="pt-PT" dirty="0" smtClean="0"/>
              <a:t>Objectivo</a:t>
            </a:r>
          </a:p>
          <a:p>
            <a:pPr lvl="1" algn="just"/>
            <a:r>
              <a:rPr lang="pt-PT" dirty="0" smtClean="0"/>
              <a:t>Adequar o espaço e o ritmo de jogo.</a:t>
            </a:r>
          </a:p>
          <a:p>
            <a:pPr algn="just"/>
            <a:r>
              <a:rPr lang="pt-PT" dirty="0" smtClean="0"/>
              <a:t>Organização</a:t>
            </a:r>
          </a:p>
          <a:p>
            <a:pPr lvl="1" algn="just"/>
            <a:r>
              <a:rPr lang="pt-PT" dirty="0" smtClean="0"/>
              <a:t>A equipa X sempre que tem a posse da bola tem de finalizar em 10 segundos enquanto que a equipa Y só o pode fazer após ter a posse da bola durante 30 segundos. Há golo quando a bola entra na baliza, bate nos postes/trave ou o GR defende. Após cada golo, invertem-se as restrições.</a:t>
            </a:r>
          </a:p>
          <a:p>
            <a:pPr algn="just"/>
            <a:r>
              <a:rPr lang="pt-PT" dirty="0" smtClean="0"/>
              <a:t>Variáveis de evolução</a:t>
            </a:r>
          </a:p>
          <a:p>
            <a:pPr lvl="1" algn="just"/>
            <a:r>
              <a:rPr lang="pt-PT" dirty="0" smtClean="0"/>
              <a:t>Só há golo quando a bola realmente entra na baliza. Limitar o número de contactos na bola.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41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690554"/>
          </a:xfrm>
        </p:spPr>
        <p:txBody>
          <a:bodyPr>
            <a:normAutofit/>
          </a:bodyPr>
          <a:lstStyle/>
          <a:p>
            <a:pPr algn="just"/>
            <a:r>
              <a:rPr lang="pt-PT" sz="2550" b="1" dirty="0" smtClean="0">
                <a:solidFill>
                  <a:srgbClr val="FFFF00"/>
                </a:solidFill>
              </a:rPr>
              <a:t>Fases do Ensino do Jogo</a:t>
            </a:r>
          </a:p>
        </p:txBody>
      </p:sp>
      <p:sp>
        <p:nvSpPr>
          <p:cNvPr id="19" name="Marcador de Posição do Número do Diapositivo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42</a:t>
            </a:fld>
            <a:endParaRPr lang="pt-PT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  <p:graphicFrame>
        <p:nvGraphicFramePr>
          <p:cNvPr id="6" name="Diagrama 5"/>
          <p:cNvGraphicFramePr/>
          <p:nvPr/>
        </p:nvGraphicFramePr>
        <p:xfrm>
          <a:off x="500034" y="1397000"/>
          <a:ext cx="828680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 para baixo 6"/>
          <p:cNvSpPr/>
          <p:nvPr/>
        </p:nvSpPr>
        <p:spPr>
          <a:xfrm>
            <a:off x="857224" y="5072074"/>
            <a:ext cx="642942" cy="42862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Seta para baixo 7"/>
          <p:cNvSpPr/>
          <p:nvPr/>
        </p:nvSpPr>
        <p:spPr>
          <a:xfrm>
            <a:off x="2214546" y="5072074"/>
            <a:ext cx="642942" cy="42862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Seta para baixo 8"/>
          <p:cNvSpPr/>
          <p:nvPr/>
        </p:nvSpPr>
        <p:spPr>
          <a:xfrm>
            <a:off x="3643306" y="5072074"/>
            <a:ext cx="642942" cy="428628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Seta para baixo 9"/>
          <p:cNvSpPr/>
          <p:nvPr/>
        </p:nvSpPr>
        <p:spPr>
          <a:xfrm>
            <a:off x="7786710" y="5072074"/>
            <a:ext cx="642942" cy="42862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Seta para baixo 10"/>
          <p:cNvSpPr/>
          <p:nvPr/>
        </p:nvSpPr>
        <p:spPr>
          <a:xfrm>
            <a:off x="6429388" y="5072074"/>
            <a:ext cx="642942" cy="42862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Seta para baixo 11"/>
          <p:cNvSpPr/>
          <p:nvPr/>
        </p:nvSpPr>
        <p:spPr>
          <a:xfrm>
            <a:off x="5072066" y="5072074"/>
            <a:ext cx="642942" cy="42862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Oval 12"/>
          <p:cNvSpPr/>
          <p:nvPr/>
        </p:nvSpPr>
        <p:spPr>
          <a:xfrm>
            <a:off x="642910" y="5643578"/>
            <a:ext cx="1143008" cy="78581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1ª Fase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000232" y="5643578"/>
            <a:ext cx="1143008" cy="78581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2ª Fase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357554" y="5643578"/>
            <a:ext cx="1143008" cy="78581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3ª Fase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86314" y="5643578"/>
            <a:ext cx="2571768" cy="785818"/>
          </a:xfrm>
          <a:prstGeom prst="ellipse">
            <a:avLst/>
          </a:prstGeom>
        </p:spPr>
        <p:style>
          <a:lnRef idx="0">
            <a:schemeClr val="accent4"/>
          </a:lnRef>
          <a:fillRef idx="1003">
            <a:schemeClr val="dk2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4ª Fase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72396" y="5643578"/>
            <a:ext cx="1143008" cy="78581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5ª Fase</a:t>
            </a:r>
            <a:endParaRPr lang="pt-P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F3F53A3-E518-411C-9F2F-14BCFF8C49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F3F53A3-E518-411C-9F2F-14BCFF8C49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D79E5-4664-4EF9-AE32-25443AC23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B18D79E5-4664-4EF9-AE32-25443AC233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1E97A72-F29C-40AA-A5F9-EC667AED2C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dgm id="{91E97A72-F29C-40AA-A5F9-EC667AED2C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D51138-0036-414B-A095-9E0D7764A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66D51138-0036-414B-A095-9E0D7764AF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BA25AB-6C86-4426-80E5-524669910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">
                                            <p:graphicEl>
                                              <a:dgm id="{2CBA25AB-6C86-4426-80E5-524669910D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D96430-CE9A-4E1D-AC0D-83F124698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">
                                            <p:graphicEl>
                                              <a:dgm id="{B0D96430-CE9A-4E1D-AC0D-83F124698B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85EA383-A5C1-4012-B203-E398EC57D7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">
                                            <p:graphicEl>
                                              <a:dgm id="{885EA383-A5C1-4012-B203-E398EC57D7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0DBDA-4346-4E98-9DF6-5B6F25BCFC52}" type="slidenum">
              <a:rPr lang="pt-PT" smtClean="0"/>
              <a:pPr>
                <a:defRPr/>
              </a:pPr>
              <a:t>43</a:t>
            </a:fld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5800" y="4000504"/>
            <a:ext cx="7924800" cy="876296"/>
          </a:xfrm>
        </p:spPr>
        <p:txBody>
          <a:bodyPr/>
          <a:lstStyle/>
          <a:p>
            <a:r>
              <a:rPr lang="pt-PT" sz="4200" dirty="0" smtClean="0"/>
              <a:t>2. Futsal uma Modalidade Específica</a:t>
            </a:r>
            <a:endParaRPr lang="pt-PT" sz="4200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Etapas de Formação</a:t>
            </a:r>
            <a:endParaRPr lang="pt-PT" dirty="0"/>
          </a:p>
        </p:txBody>
      </p:sp>
      <p:pic>
        <p:nvPicPr>
          <p:cNvPr id="6" name="Imagem 5" descr="320px-Tokyo_rooftop_footb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7" y="1142984"/>
            <a:ext cx="4071967" cy="28015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sz="3200" dirty="0" smtClean="0"/>
              <a:t>Questões:</a:t>
            </a:r>
          </a:p>
          <a:p>
            <a:pPr lvl="3">
              <a:lnSpc>
                <a:spcPct val="15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Onde estou?</a:t>
            </a:r>
          </a:p>
          <a:p>
            <a:pPr lvl="3">
              <a:lnSpc>
                <a:spcPct val="15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Onde quero chegar?</a:t>
            </a:r>
          </a:p>
          <a:p>
            <a:pPr lvl="3">
              <a:lnSpc>
                <a:spcPct val="15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Como chegar?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Jovem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b="1" dirty="0" smtClean="0">
                <a:solidFill>
                  <a:srgbClr val="FFFF00"/>
                </a:solidFill>
              </a:rPr>
              <a:t>Onde estou?</a:t>
            </a:r>
          </a:p>
          <a:p>
            <a:pPr lvl="1"/>
            <a:r>
              <a:rPr lang="pt-PT" dirty="0" smtClean="0"/>
              <a:t>Devemos efectuar sempre uma auto-análise e auto-crítica sobre o trabalho</a:t>
            </a:r>
          </a:p>
          <a:p>
            <a:pPr lvl="1"/>
            <a:r>
              <a:rPr lang="pt-PT" dirty="0" smtClean="0"/>
              <a:t>Analisar defeitos e virtudes da equipa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Jovem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Marcador de Posição de Conteúdo 50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333496"/>
          </a:xfrm>
        </p:spPr>
        <p:txBody>
          <a:bodyPr/>
          <a:lstStyle/>
          <a:p>
            <a:r>
              <a:rPr lang="pt-PT" b="1" dirty="0" smtClean="0">
                <a:solidFill>
                  <a:srgbClr val="FFFF00"/>
                </a:solidFill>
              </a:rPr>
              <a:t>Onde quero chegar?</a:t>
            </a:r>
          </a:p>
          <a:p>
            <a:pPr lvl="1"/>
            <a:r>
              <a:rPr lang="pt-PT" dirty="0" smtClean="0"/>
              <a:t>O Quadro seguinte reflecte um resumo sobre o Futsal geral:</a:t>
            </a:r>
          </a:p>
          <a:p>
            <a:endParaRPr lang="pt-PT" dirty="0"/>
          </a:p>
        </p:txBody>
      </p:sp>
      <p:sp>
        <p:nvSpPr>
          <p:cNvPr id="49" name="Marcador de Posição do Número do Diapositivo 4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46</a:t>
            </a:fld>
            <a:endParaRPr lang="pt-PT"/>
          </a:p>
        </p:txBody>
      </p:sp>
      <p:sp>
        <p:nvSpPr>
          <p:cNvPr id="50" name="Marcador de Posição do Rodapé 4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Jovem</a:t>
            </a:r>
            <a:endParaRPr lang="en-GB" dirty="0"/>
          </a:p>
        </p:txBody>
      </p: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1000100" y="2857496"/>
            <a:ext cx="7315200" cy="3429000"/>
            <a:chOff x="-3" y="-3"/>
            <a:chExt cx="4206" cy="2499"/>
          </a:xfrm>
        </p:grpSpPr>
        <p:grpSp>
          <p:nvGrpSpPr>
            <p:cNvPr id="54" name="Group 5"/>
            <p:cNvGrpSpPr>
              <a:grpSpLocks/>
            </p:cNvGrpSpPr>
            <p:nvPr/>
          </p:nvGrpSpPr>
          <p:grpSpPr bwMode="auto">
            <a:xfrm>
              <a:off x="0" y="0"/>
              <a:ext cx="4200" cy="2493"/>
              <a:chOff x="0" y="0"/>
              <a:chExt cx="4200" cy="2493"/>
            </a:xfrm>
          </p:grpSpPr>
          <p:grpSp>
            <p:nvGrpSpPr>
              <p:cNvPr id="56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1400" cy="557"/>
                <a:chOff x="0" y="0"/>
                <a:chExt cx="1400" cy="557"/>
              </a:xfrm>
            </p:grpSpPr>
            <p:sp>
              <p:nvSpPr>
                <p:cNvPr id="94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00" cy="557"/>
                </a:xfrm>
                <a:prstGeom prst="rect">
                  <a:avLst/>
                </a:prstGeom>
                <a:solidFill>
                  <a:srgbClr val="CCCCC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  <p:grpSp>
              <p:nvGrpSpPr>
                <p:cNvPr id="95" name="Group 8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400" cy="557"/>
                  <a:chOff x="0" y="0"/>
                  <a:chExt cx="1400" cy="557"/>
                </a:xfrm>
              </p:grpSpPr>
              <p:sp>
                <p:nvSpPr>
                  <p:cNvPr id="96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1314" cy="557"/>
                  </a:xfrm>
                  <a:prstGeom prst="rect">
                    <a:avLst/>
                  </a:prstGeom>
                  <a:solidFill>
                    <a:srgbClr val="CCCCC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pt-PT" sz="1600" b="1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Tipos de Futsal</a:t>
                    </a:r>
                    <a:endParaRPr lang="pt-PT" sz="1200">
                      <a:solidFill>
                        <a:schemeClr val="bg2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lang="pt-PT" sz="1200"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</a:p>
                  <a:p>
                    <a:pPr algn="ctr" eaLnBrk="0" hangingPunct="0"/>
                    <a:endParaRPr lang="pt-PT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1400" cy="557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pt-PT"/>
                  </a:p>
                </p:txBody>
              </p:sp>
            </p:grpSp>
          </p:grpSp>
          <p:grpSp>
            <p:nvGrpSpPr>
              <p:cNvPr id="57" name="Group 11"/>
              <p:cNvGrpSpPr>
                <a:grpSpLocks/>
              </p:cNvGrpSpPr>
              <p:nvPr/>
            </p:nvGrpSpPr>
            <p:grpSpPr bwMode="auto">
              <a:xfrm>
                <a:off x="1400" y="0"/>
                <a:ext cx="1400" cy="557"/>
                <a:chOff x="1400" y="0"/>
                <a:chExt cx="1400" cy="557"/>
              </a:xfrm>
            </p:grpSpPr>
            <p:sp>
              <p:nvSpPr>
                <p:cNvPr id="90" name="Rectangle 12"/>
                <p:cNvSpPr>
                  <a:spLocks noChangeArrowheads="1"/>
                </p:cNvSpPr>
                <p:nvPr/>
              </p:nvSpPr>
              <p:spPr bwMode="auto">
                <a:xfrm>
                  <a:off x="1400" y="0"/>
                  <a:ext cx="1400" cy="557"/>
                </a:xfrm>
                <a:prstGeom prst="rect">
                  <a:avLst/>
                </a:prstGeom>
                <a:solidFill>
                  <a:srgbClr val="CCCCC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  <p:grpSp>
              <p:nvGrpSpPr>
                <p:cNvPr id="91" name="Group 13"/>
                <p:cNvGrpSpPr>
                  <a:grpSpLocks/>
                </p:cNvGrpSpPr>
                <p:nvPr/>
              </p:nvGrpSpPr>
              <p:grpSpPr bwMode="auto">
                <a:xfrm>
                  <a:off x="1400" y="0"/>
                  <a:ext cx="1400" cy="557"/>
                  <a:chOff x="1400" y="0"/>
                  <a:chExt cx="1400" cy="557"/>
                </a:xfrm>
              </p:grpSpPr>
              <p:sp>
                <p:nvSpPr>
                  <p:cNvPr id="92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443" y="0"/>
                    <a:ext cx="1314" cy="557"/>
                  </a:xfrm>
                  <a:prstGeom prst="rect">
                    <a:avLst/>
                  </a:prstGeom>
                  <a:solidFill>
                    <a:srgbClr val="CCCCC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pt-PT" sz="1600" b="1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Objectivo Específico</a:t>
                    </a:r>
                    <a:endParaRPr lang="pt-PT" sz="1200">
                      <a:solidFill>
                        <a:schemeClr val="bg2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endParaRPr lang="pt-PT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3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400" y="0"/>
                    <a:ext cx="1400" cy="557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pt-PT"/>
                  </a:p>
                </p:txBody>
              </p:sp>
            </p:grpSp>
          </p:grpSp>
          <p:grpSp>
            <p:nvGrpSpPr>
              <p:cNvPr id="58" name="Group 16"/>
              <p:cNvGrpSpPr>
                <a:grpSpLocks/>
              </p:cNvGrpSpPr>
              <p:nvPr/>
            </p:nvGrpSpPr>
            <p:grpSpPr bwMode="auto">
              <a:xfrm>
                <a:off x="2800" y="0"/>
                <a:ext cx="1400" cy="557"/>
                <a:chOff x="2800" y="0"/>
                <a:chExt cx="1400" cy="557"/>
              </a:xfrm>
            </p:grpSpPr>
            <p:sp>
              <p:nvSpPr>
                <p:cNvPr id="86" name="Rectangle 17"/>
                <p:cNvSpPr>
                  <a:spLocks noChangeArrowheads="1"/>
                </p:cNvSpPr>
                <p:nvPr/>
              </p:nvSpPr>
              <p:spPr bwMode="auto">
                <a:xfrm>
                  <a:off x="2800" y="0"/>
                  <a:ext cx="1400" cy="557"/>
                </a:xfrm>
                <a:prstGeom prst="rect">
                  <a:avLst/>
                </a:prstGeom>
                <a:solidFill>
                  <a:srgbClr val="CCCCC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  <p:grpSp>
              <p:nvGrpSpPr>
                <p:cNvPr id="87" name="Group 18"/>
                <p:cNvGrpSpPr>
                  <a:grpSpLocks/>
                </p:cNvGrpSpPr>
                <p:nvPr/>
              </p:nvGrpSpPr>
              <p:grpSpPr bwMode="auto">
                <a:xfrm>
                  <a:off x="2800" y="0"/>
                  <a:ext cx="1400" cy="557"/>
                  <a:chOff x="2800" y="0"/>
                  <a:chExt cx="1400" cy="557"/>
                </a:xfrm>
              </p:grpSpPr>
              <p:sp>
                <p:nvSpPr>
                  <p:cNvPr id="88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843" y="0"/>
                    <a:ext cx="1314" cy="557"/>
                  </a:xfrm>
                  <a:prstGeom prst="rect">
                    <a:avLst/>
                  </a:prstGeom>
                  <a:solidFill>
                    <a:srgbClr val="CCCCCC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pt-PT" sz="1600" b="1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Técnico Responsável</a:t>
                    </a:r>
                    <a:endParaRPr lang="pt-PT" sz="1200">
                      <a:solidFill>
                        <a:schemeClr val="bg2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endParaRPr lang="pt-PT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9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2800" y="0"/>
                    <a:ext cx="1400" cy="557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pt-PT"/>
                  </a:p>
                </p:txBody>
              </p:sp>
            </p:grpSp>
          </p:grpSp>
          <p:grpSp>
            <p:nvGrpSpPr>
              <p:cNvPr id="59" name="Group 21"/>
              <p:cNvGrpSpPr>
                <a:grpSpLocks/>
              </p:cNvGrpSpPr>
              <p:nvPr/>
            </p:nvGrpSpPr>
            <p:grpSpPr bwMode="auto">
              <a:xfrm>
                <a:off x="0" y="557"/>
                <a:ext cx="1400" cy="556"/>
                <a:chOff x="0" y="557"/>
                <a:chExt cx="1400" cy="556"/>
              </a:xfrm>
            </p:grpSpPr>
            <p:sp>
              <p:nvSpPr>
                <p:cNvPr id="84" name="Rectangle 22"/>
                <p:cNvSpPr>
                  <a:spLocks noChangeArrowheads="1"/>
                </p:cNvSpPr>
                <p:nvPr/>
              </p:nvSpPr>
              <p:spPr bwMode="auto">
                <a:xfrm>
                  <a:off x="43" y="55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pt-PT" sz="2400">
                      <a:latin typeface="Times New Roman" pitchFamily="18" charset="0"/>
                      <a:cs typeface="Times New Roman" pitchFamily="18" charset="0"/>
                    </a:rPr>
                    <a:t>Base</a:t>
                  </a:r>
                </a:p>
                <a:p>
                  <a:pPr algn="ctr" eaLnBrk="0" hangingPunct="0"/>
                  <a:endParaRPr lang="pt-PT" sz="2400">
                    <a:latin typeface="Times New Roman" pitchFamily="18" charset="0"/>
                  </a:endParaRPr>
                </a:p>
              </p:txBody>
            </p:sp>
            <p:sp>
              <p:nvSpPr>
                <p:cNvPr id="85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55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0" name="Group 24"/>
              <p:cNvGrpSpPr>
                <a:grpSpLocks/>
              </p:cNvGrpSpPr>
              <p:nvPr/>
            </p:nvGrpSpPr>
            <p:grpSpPr bwMode="auto">
              <a:xfrm>
                <a:off x="1400" y="557"/>
                <a:ext cx="1400" cy="556"/>
                <a:chOff x="1400" y="557"/>
                <a:chExt cx="1400" cy="556"/>
              </a:xfrm>
            </p:grpSpPr>
            <p:sp>
              <p:nvSpPr>
                <p:cNvPr id="82" name="Rectangle 25"/>
                <p:cNvSpPr>
                  <a:spLocks noChangeArrowheads="1"/>
                </p:cNvSpPr>
                <p:nvPr/>
              </p:nvSpPr>
              <p:spPr bwMode="auto">
                <a:xfrm>
                  <a:off x="1443" y="55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/>
                  <a:r>
                    <a:rPr lang="pt-PT">
                      <a:latin typeface="Times New Roman" pitchFamily="18" charset="0"/>
                      <a:cs typeface="Times New Roman" pitchFamily="18" charset="0"/>
                    </a:rPr>
                    <a:t>- visa a formação integral do atleta</a:t>
                  </a:r>
                </a:p>
                <a:p>
                  <a:pPr algn="just" eaLnBrk="0" hangingPunct="0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83" name="Rectangle 26"/>
                <p:cNvSpPr>
                  <a:spLocks noChangeArrowheads="1"/>
                </p:cNvSpPr>
                <p:nvPr/>
              </p:nvSpPr>
              <p:spPr bwMode="auto">
                <a:xfrm>
                  <a:off x="1400" y="55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1" name="Group 27"/>
              <p:cNvGrpSpPr>
                <a:grpSpLocks/>
              </p:cNvGrpSpPr>
              <p:nvPr/>
            </p:nvGrpSpPr>
            <p:grpSpPr bwMode="auto">
              <a:xfrm>
                <a:off x="2800" y="557"/>
                <a:ext cx="1400" cy="556"/>
                <a:chOff x="2800" y="557"/>
                <a:chExt cx="1400" cy="556"/>
              </a:xfrm>
            </p:grpSpPr>
            <p:sp>
              <p:nvSpPr>
                <p:cNvPr id="80" name="Rectangle 28"/>
                <p:cNvSpPr>
                  <a:spLocks noChangeArrowheads="1"/>
                </p:cNvSpPr>
                <p:nvPr/>
              </p:nvSpPr>
              <p:spPr bwMode="auto">
                <a:xfrm>
                  <a:off x="2843" y="55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bIns="0"/>
                <a:lstStyle/>
                <a:p>
                  <a:pPr algn="ctr"/>
                  <a:r>
                    <a:rPr lang="pt-PT" sz="2000" b="1">
                      <a:latin typeface="Times New Roman" pitchFamily="18" charset="0"/>
                      <a:cs typeface="Times New Roman" pitchFamily="18" charset="0"/>
                    </a:rPr>
                    <a:t>Professor</a:t>
                  </a:r>
                </a:p>
                <a:p>
                  <a:pPr algn="ctr" eaLnBrk="0" hangingPunct="0"/>
                  <a:endParaRPr lang="pt-PT" sz="2400">
                    <a:latin typeface="Times New Roman" pitchFamily="18" charset="0"/>
                  </a:endParaRPr>
                </a:p>
              </p:txBody>
            </p:sp>
            <p:sp>
              <p:nvSpPr>
                <p:cNvPr id="81" name="Rectangle 29"/>
                <p:cNvSpPr>
                  <a:spLocks noChangeArrowheads="1"/>
                </p:cNvSpPr>
                <p:nvPr/>
              </p:nvSpPr>
              <p:spPr bwMode="auto">
                <a:xfrm>
                  <a:off x="2800" y="55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2" name="Group 30"/>
              <p:cNvGrpSpPr>
                <a:grpSpLocks/>
              </p:cNvGrpSpPr>
              <p:nvPr/>
            </p:nvGrpSpPr>
            <p:grpSpPr bwMode="auto">
              <a:xfrm>
                <a:off x="0" y="1113"/>
                <a:ext cx="1400" cy="824"/>
                <a:chOff x="0" y="1113"/>
                <a:chExt cx="1400" cy="824"/>
              </a:xfrm>
            </p:grpSpPr>
            <p:sp>
              <p:nvSpPr>
                <p:cNvPr id="78" name="Rectangle 31"/>
                <p:cNvSpPr>
                  <a:spLocks noChangeArrowheads="1"/>
                </p:cNvSpPr>
                <p:nvPr/>
              </p:nvSpPr>
              <p:spPr bwMode="auto">
                <a:xfrm>
                  <a:off x="43" y="1113"/>
                  <a:ext cx="1314" cy="8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bIns="0"/>
                <a:lstStyle/>
                <a:p>
                  <a:pPr algn="ctr"/>
                  <a:r>
                    <a:rPr lang="pt-PT" sz="2400">
                      <a:latin typeface="Times New Roman" pitchFamily="18" charset="0"/>
                      <a:cs typeface="Times New Roman" pitchFamily="18" charset="0"/>
                    </a:rPr>
                    <a:t>Recreativo</a:t>
                  </a:r>
                </a:p>
                <a:p>
                  <a:pPr algn="ctr" eaLnBrk="0" hangingPunct="0"/>
                  <a:endParaRPr lang="pt-PT" sz="2400">
                    <a:latin typeface="Times New Roman" pitchFamily="18" charset="0"/>
                  </a:endParaRPr>
                </a:p>
              </p:txBody>
            </p:sp>
            <p:sp>
              <p:nvSpPr>
                <p:cNvPr id="79" name="Rectangle 32"/>
                <p:cNvSpPr>
                  <a:spLocks noChangeArrowheads="1"/>
                </p:cNvSpPr>
                <p:nvPr/>
              </p:nvSpPr>
              <p:spPr bwMode="auto">
                <a:xfrm>
                  <a:off x="0" y="1113"/>
                  <a:ext cx="1400" cy="82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3" name="Group 33"/>
              <p:cNvGrpSpPr>
                <a:grpSpLocks/>
              </p:cNvGrpSpPr>
              <p:nvPr/>
            </p:nvGrpSpPr>
            <p:grpSpPr bwMode="auto">
              <a:xfrm>
                <a:off x="1400" y="1113"/>
                <a:ext cx="1400" cy="824"/>
                <a:chOff x="1400" y="1113"/>
                <a:chExt cx="1400" cy="824"/>
              </a:xfrm>
            </p:grpSpPr>
            <p:sp>
              <p:nvSpPr>
                <p:cNvPr id="76" name="Rectangle 34"/>
                <p:cNvSpPr>
                  <a:spLocks noChangeArrowheads="1"/>
                </p:cNvSpPr>
                <p:nvPr/>
              </p:nvSpPr>
              <p:spPr bwMode="auto">
                <a:xfrm>
                  <a:off x="1443" y="1113"/>
                  <a:ext cx="1314" cy="8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/>
                  <a:r>
                    <a:rPr lang="pt-PT" sz="1600">
                      <a:latin typeface="Times New Roman" pitchFamily="18" charset="0"/>
                      <a:cs typeface="Times New Roman" pitchFamily="18" charset="0"/>
                    </a:rPr>
                    <a:t>- visa o preenchimento do ócio e manutenção da condição física com melhorias para a saúde</a:t>
                  </a:r>
                </a:p>
                <a:p>
                  <a:pPr algn="just" eaLnBrk="0" hangingPunct="0"/>
                  <a:endParaRPr lang="pt-PT" sz="1600">
                    <a:latin typeface="Times New Roman" pitchFamily="18" charset="0"/>
                  </a:endParaRPr>
                </a:p>
              </p:txBody>
            </p:sp>
            <p:sp>
              <p:nvSpPr>
                <p:cNvPr id="77" name="Rectangle 35"/>
                <p:cNvSpPr>
                  <a:spLocks noChangeArrowheads="1"/>
                </p:cNvSpPr>
                <p:nvPr/>
              </p:nvSpPr>
              <p:spPr bwMode="auto">
                <a:xfrm>
                  <a:off x="1400" y="1113"/>
                  <a:ext cx="1400" cy="82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4" name="Group 36"/>
              <p:cNvGrpSpPr>
                <a:grpSpLocks/>
              </p:cNvGrpSpPr>
              <p:nvPr/>
            </p:nvGrpSpPr>
            <p:grpSpPr bwMode="auto">
              <a:xfrm>
                <a:off x="2800" y="1113"/>
                <a:ext cx="1400" cy="824"/>
                <a:chOff x="2800" y="1113"/>
                <a:chExt cx="1400" cy="824"/>
              </a:xfrm>
            </p:grpSpPr>
            <p:sp>
              <p:nvSpPr>
                <p:cNvPr id="74" name="Rectangle 37"/>
                <p:cNvSpPr>
                  <a:spLocks noChangeArrowheads="1"/>
                </p:cNvSpPr>
                <p:nvPr/>
              </p:nvSpPr>
              <p:spPr bwMode="auto">
                <a:xfrm>
                  <a:off x="2843" y="1113"/>
                  <a:ext cx="1314" cy="8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pt-PT" sz="2000" b="1">
                      <a:latin typeface="Times New Roman" pitchFamily="18" charset="0"/>
                      <a:cs typeface="Times New Roman" pitchFamily="18" charset="0"/>
                    </a:rPr>
                    <a:t>Coordenador</a:t>
                  </a:r>
                </a:p>
                <a:p>
                  <a:pPr algn="ctr" eaLnBrk="0" hangingPunct="0"/>
                  <a:endParaRPr lang="pt-PT" sz="2000" b="1">
                    <a:latin typeface="Times New Roman" pitchFamily="18" charset="0"/>
                  </a:endParaRPr>
                </a:p>
              </p:txBody>
            </p:sp>
            <p:sp>
              <p:nvSpPr>
                <p:cNvPr id="75" name="Rectangle 38"/>
                <p:cNvSpPr>
                  <a:spLocks noChangeArrowheads="1"/>
                </p:cNvSpPr>
                <p:nvPr/>
              </p:nvSpPr>
              <p:spPr bwMode="auto">
                <a:xfrm>
                  <a:off x="2800" y="1113"/>
                  <a:ext cx="1400" cy="82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5" name="Group 39"/>
              <p:cNvGrpSpPr>
                <a:grpSpLocks/>
              </p:cNvGrpSpPr>
              <p:nvPr/>
            </p:nvGrpSpPr>
            <p:grpSpPr bwMode="auto">
              <a:xfrm>
                <a:off x="0" y="1937"/>
                <a:ext cx="1400" cy="556"/>
                <a:chOff x="0" y="1937"/>
                <a:chExt cx="1400" cy="556"/>
              </a:xfrm>
            </p:grpSpPr>
            <p:sp>
              <p:nvSpPr>
                <p:cNvPr id="72" name="Rectangle 40"/>
                <p:cNvSpPr>
                  <a:spLocks noChangeArrowheads="1"/>
                </p:cNvSpPr>
                <p:nvPr/>
              </p:nvSpPr>
              <p:spPr bwMode="auto">
                <a:xfrm>
                  <a:off x="43" y="193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pt-PT" sz="2400">
                      <a:latin typeface="Times New Roman" pitchFamily="18" charset="0"/>
                      <a:cs typeface="Times New Roman" pitchFamily="18" charset="0"/>
                    </a:rPr>
                    <a:t>Competitivo</a:t>
                  </a:r>
                </a:p>
                <a:p>
                  <a:pPr algn="ctr" eaLnBrk="0" hangingPunct="0"/>
                  <a:endParaRPr lang="pt-PT" sz="2400">
                    <a:latin typeface="Times New Roman" pitchFamily="18" charset="0"/>
                  </a:endParaRPr>
                </a:p>
              </p:txBody>
            </p:sp>
            <p:sp>
              <p:nvSpPr>
                <p:cNvPr id="73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193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6" name="Group 42"/>
              <p:cNvGrpSpPr>
                <a:grpSpLocks/>
              </p:cNvGrpSpPr>
              <p:nvPr/>
            </p:nvGrpSpPr>
            <p:grpSpPr bwMode="auto">
              <a:xfrm>
                <a:off x="1400" y="1937"/>
                <a:ext cx="1400" cy="556"/>
                <a:chOff x="1400" y="1937"/>
                <a:chExt cx="1400" cy="556"/>
              </a:xfrm>
            </p:grpSpPr>
            <p:sp>
              <p:nvSpPr>
                <p:cNvPr id="70" name="Rectangle 43"/>
                <p:cNvSpPr>
                  <a:spLocks noChangeArrowheads="1"/>
                </p:cNvSpPr>
                <p:nvPr/>
              </p:nvSpPr>
              <p:spPr bwMode="auto">
                <a:xfrm>
                  <a:off x="1443" y="193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/>
                  <a:r>
                    <a:rPr lang="pt-PT" sz="1400">
                      <a:latin typeface="Times New Roman" pitchFamily="18" charset="0"/>
                      <a:cs typeface="Times New Roman" pitchFamily="18" charset="0"/>
                    </a:rPr>
                    <a:t>- </a:t>
                  </a:r>
                  <a:r>
                    <a:rPr lang="pt-PT">
                      <a:latin typeface="Times New Roman" pitchFamily="18" charset="0"/>
                      <a:cs typeface="Times New Roman" pitchFamily="18" charset="0"/>
                    </a:rPr>
                    <a:t>visa o rendimento e resultados</a:t>
                  </a:r>
                </a:p>
                <a:p>
                  <a:pPr algn="just" eaLnBrk="0" hangingPunct="0"/>
                  <a:endParaRPr lang="pt-PT">
                    <a:latin typeface="Times New Roman" pitchFamily="18" charset="0"/>
                  </a:endParaRPr>
                </a:p>
              </p:txBody>
            </p:sp>
            <p:sp>
              <p:nvSpPr>
                <p:cNvPr id="71" name="Rectangle 44"/>
                <p:cNvSpPr>
                  <a:spLocks noChangeArrowheads="1"/>
                </p:cNvSpPr>
                <p:nvPr/>
              </p:nvSpPr>
              <p:spPr bwMode="auto">
                <a:xfrm>
                  <a:off x="1400" y="193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  <p:grpSp>
            <p:nvGrpSpPr>
              <p:cNvPr id="67" name="Group 45"/>
              <p:cNvGrpSpPr>
                <a:grpSpLocks/>
              </p:cNvGrpSpPr>
              <p:nvPr/>
            </p:nvGrpSpPr>
            <p:grpSpPr bwMode="auto">
              <a:xfrm>
                <a:off x="2800" y="1937"/>
                <a:ext cx="1400" cy="556"/>
                <a:chOff x="2800" y="1937"/>
                <a:chExt cx="1400" cy="556"/>
              </a:xfrm>
            </p:grpSpPr>
            <p:sp>
              <p:nvSpPr>
                <p:cNvPr id="68" name="Rectangle 46"/>
                <p:cNvSpPr>
                  <a:spLocks noChangeArrowheads="1"/>
                </p:cNvSpPr>
                <p:nvPr/>
              </p:nvSpPr>
              <p:spPr bwMode="auto">
                <a:xfrm>
                  <a:off x="2843" y="1937"/>
                  <a:ext cx="1314" cy="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pt-PT" sz="2000" b="1">
                      <a:latin typeface="Times New Roman" pitchFamily="18" charset="0"/>
                      <a:cs typeface="Times New Roman" pitchFamily="18" charset="0"/>
                    </a:rPr>
                    <a:t>Treinador</a:t>
                  </a:r>
                </a:p>
                <a:p>
                  <a:pPr algn="ctr" eaLnBrk="0" hangingPunct="0"/>
                  <a:endParaRPr lang="pt-PT" sz="2000" b="1">
                    <a:latin typeface="Times New Roman" pitchFamily="18" charset="0"/>
                  </a:endParaRPr>
                </a:p>
              </p:txBody>
            </p:sp>
            <p:sp>
              <p:nvSpPr>
                <p:cNvPr id="69" name="Rectangle 47"/>
                <p:cNvSpPr>
                  <a:spLocks noChangeArrowheads="1"/>
                </p:cNvSpPr>
                <p:nvPr/>
              </p:nvSpPr>
              <p:spPr bwMode="auto">
                <a:xfrm>
                  <a:off x="2800" y="1937"/>
                  <a:ext cx="1400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pt-PT"/>
                </a:p>
              </p:txBody>
            </p:sp>
          </p:grpSp>
        </p:grpSp>
        <p:sp>
          <p:nvSpPr>
            <p:cNvPr id="55" name="Rectangle 48"/>
            <p:cNvSpPr>
              <a:spLocks noChangeArrowheads="1"/>
            </p:cNvSpPr>
            <p:nvPr/>
          </p:nvSpPr>
          <p:spPr bwMode="auto">
            <a:xfrm>
              <a:off x="-3" y="-3"/>
              <a:ext cx="4206" cy="2499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pt-PT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Como chegar?</a:t>
            </a:r>
          </a:p>
          <a:p>
            <a:pPr lvl="1" algn="just"/>
            <a:r>
              <a:rPr lang="pt-PT" dirty="0" smtClean="0"/>
              <a:t>a) Conhecer os quatro (4) pilares da preparação do atleta:</a:t>
            </a:r>
          </a:p>
          <a:p>
            <a:pPr lvl="2" algn="just"/>
            <a:r>
              <a:rPr lang="pt-PT" dirty="0" smtClean="0"/>
              <a:t>Físico</a:t>
            </a:r>
          </a:p>
          <a:p>
            <a:pPr lvl="2" algn="just"/>
            <a:r>
              <a:rPr lang="pt-PT" dirty="0" smtClean="0"/>
              <a:t>Técnico</a:t>
            </a:r>
          </a:p>
          <a:p>
            <a:pPr lvl="2" algn="just"/>
            <a:r>
              <a:rPr lang="pt-PT" dirty="0" smtClean="0"/>
              <a:t>Táctico</a:t>
            </a:r>
          </a:p>
          <a:p>
            <a:pPr lvl="2" algn="just"/>
            <a:r>
              <a:rPr lang="pt-PT" dirty="0" smtClean="0"/>
              <a:t>Psicológico 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Jovem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Como chegar?</a:t>
            </a:r>
          </a:p>
          <a:p>
            <a:pPr lvl="1" algn="just">
              <a:lnSpc>
                <a:spcPct val="90000"/>
              </a:lnSpc>
            </a:pPr>
            <a:r>
              <a:rPr lang="pt-PT" dirty="0" smtClean="0"/>
              <a:t>b) Conhecer as etapas de formação do jovem praticante</a:t>
            </a:r>
          </a:p>
          <a:p>
            <a:pPr lvl="2" algn="just">
              <a:lnSpc>
                <a:spcPct val="90000"/>
              </a:lnSpc>
            </a:pPr>
            <a:r>
              <a:rPr lang="pt-PT" dirty="0" smtClean="0"/>
              <a:t>Escolas (6-10 anos)</a:t>
            </a:r>
          </a:p>
          <a:p>
            <a:pPr lvl="2" algn="just">
              <a:lnSpc>
                <a:spcPct val="90000"/>
              </a:lnSpc>
            </a:pPr>
            <a:r>
              <a:rPr lang="pt-PT" dirty="0" smtClean="0"/>
              <a:t>Infantis (10-12 anos)</a:t>
            </a:r>
          </a:p>
          <a:p>
            <a:pPr lvl="2" algn="just">
              <a:lnSpc>
                <a:spcPct val="90000"/>
              </a:lnSpc>
            </a:pPr>
            <a:r>
              <a:rPr lang="pt-PT" dirty="0" smtClean="0"/>
              <a:t>Iniciados (12-14 anos)</a:t>
            </a:r>
          </a:p>
          <a:p>
            <a:pPr lvl="2" algn="just">
              <a:lnSpc>
                <a:spcPct val="90000"/>
              </a:lnSpc>
            </a:pPr>
            <a:r>
              <a:rPr lang="pt-PT" dirty="0" smtClean="0"/>
              <a:t>Juvenis (14-16 anos)</a:t>
            </a:r>
          </a:p>
          <a:p>
            <a:pPr lvl="2" algn="just">
              <a:lnSpc>
                <a:spcPct val="90000"/>
              </a:lnSpc>
            </a:pPr>
            <a:r>
              <a:rPr lang="pt-PT" dirty="0" smtClean="0"/>
              <a:t>Juniores (16-18 anos)</a:t>
            </a:r>
          </a:p>
          <a:p>
            <a:pPr algn="just">
              <a:lnSpc>
                <a:spcPct val="90000"/>
              </a:lnSpc>
            </a:pPr>
            <a:endParaRPr lang="pt-PT" sz="2800" dirty="0" smtClean="0"/>
          </a:p>
          <a:p>
            <a:pPr lvl="1" algn="just">
              <a:lnSpc>
                <a:spcPct val="90000"/>
              </a:lnSpc>
            </a:pPr>
            <a:r>
              <a:rPr lang="pt-PT" dirty="0" smtClean="0"/>
              <a:t>c) Conhecer o que trabalhar em cada etapa de formação </a:t>
            </a:r>
          </a:p>
          <a:p>
            <a:pPr algn="just">
              <a:lnSpc>
                <a:spcPct val="90000"/>
              </a:lnSpc>
            </a:pPr>
            <a:endParaRPr lang="pt-PT" sz="2800" dirty="0" smtClean="0"/>
          </a:p>
          <a:p>
            <a:pPr algn="just">
              <a:lnSpc>
                <a:spcPct val="90000"/>
              </a:lnSpc>
            </a:pPr>
            <a:endParaRPr lang="en-GB" sz="28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Jovem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PT" dirty="0" smtClean="0"/>
              <a:t>Escalão etário: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Escolas (6-10 anos)</a:t>
            </a:r>
          </a:p>
          <a:p>
            <a:pPr algn="just">
              <a:lnSpc>
                <a:spcPct val="120000"/>
              </a:lnSpc>
            </a:pPr>
            <a:endParaRPr lang="pt-PT" sz="1700" dirty="0" smtClean="0"/>
          </a:p>
          <a:p>
            <a:pPr algn="just">
              <a:lnSpc>
                <a:spcPct val="120000"/>
              </a:lnSpc>
            </a:pPr>
            <a:r>
              <a:rPr lang="pt-PT" dirty="0" smtClean="0"/>
              <a:t>Perfil da criança: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Crescimento estável e progressivo.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Desenvolvimento das capacidades coordenativas, mais especificamente, coordenação e equilíbrio.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Criança egocêntrica.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Não tem capacidade de abstracção.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Não compreende, imita (treinador é o exemplo).</a:t>
            </a:r>
          </a:p>
          <a:p>
            <a:pPr lvl="1" algn="just">
              <a:lnSpc>
                <a:spcPct val="120000"/>
              </a:lnSpc>
            </a:pPr>
            <a:r>
              <a:rPr lang="pt-PT" dirty="0" smtClean="0"/>
              <a:t>Níveis de atenção muito baixos; estimular esta capacidade.</a:t>
            </a:r>
          </a:p>
          <a:p>
            <a:pPr algn="just">
              <a:lnSpc>
                <a:spcPct val="120000"/>
              </a:lnSpc>
            </a:pPr>
            <a:endParaRPr lang="pt-PT" sz="1100" dirty="0" smtClean="0"/>
          </a:p>
          <a:p>
            <a:pPr algn="r">
              <a:lnSpc>
                <a:spcPct val="120000"/>
              </a:lnSpc>
              <a:buNone/>
            </a:pPr>
            <a:r>
              <a:rPr lang="pt-PT" sz="1700" dirty="0" smtClean="0"/>
              <a:t>(Adaptado de Duarte, O. 2006)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49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Iniciação</a:t>
            </a:r>
            <a:r>
              <a:rPr lang="en-GB" dirty="0" smtClean="0">
                <a:cs typeface="Times New Roman" pitchFamily="18" charset="0"/>
              </a:rPr>
              <a:t> (6-10)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Futsal Feminino, uma realidade diferente! Algumas diferenças inatas para o Futsal Masculino</a:t>
            </a:r>
          </a:p>
          <a:p>
            <a:pPr lvl="1" algn="just"/>
            <a:r>
              <a:rPr lang="pt-PT" sz="2600" dirty="0" smtClean="0"/>
              <a:t>Factor Físico: </a:t>
            </a:r>
          </a:p>
          <a:p>
            <a:pPr lvl="2" algn="just"/>
            <a:r>
              <a:rPr lang="pt-PT" sz="2400" dirty="0" smtClean="0"/>
              <a:t>Alguma falta de coordenação e equilibro espácio-temporal</a:t>
            </a:r>
          </a:p>
          <a:p>
            <a:pPr lvl="2" algn="just"/>
            <a:r>
              <a:rPr lang="pt-PT" sz="2400" dirty="0" smtClean="0"/>
              <a:t>Menor velocidade e força</a:t>
            </a:r>
          </a:p>
          <a:p>
            <a:pPr lvl="2" algn="just"/>
            <a:r>
              <a:rPr lang="pt-PT" sz="2400" dirty="0" smtClean="0"/>
              <a:t>Crescimento físico é mais acentuado na fase inicial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Futsal uma Modalidade Específica</a:t>
            </a:r>
            <a:endParaRPr lang="pt-PT" dirty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Feminino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4827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pt-PT" sz="2400" dirty="0" smtClean="0">
                <a:cs typeface="Times New Roman" pitchFamily="18" charset="0"/>
              </a:rPr>
              <a:t>Proposta de Conteúdos:</a:t>
            </a:r>
          </a:p>
          <a:p>
            <a:pPr lvl="1" algn="just">
              <a:lnSpc>
                <a:spcPct val="90000"/>
              </a:lnSpc>
            </a:pPr>
            <a:r>
              <a:rPr lang="pt-PT" dirty="0" smtClean="0">
                <a:cs typeface="Times New Roman" pitchFamily="18" charset="0"/>
              </a:rPr>
              <a:t>“</a:t>
            </a:r>
            <a:r>
              <a:rPr lang="pt-PT" sz="2200" dirty="0" smtClean="0">
                <a:cs typeface="Times New Roman" pitchFamily="18" charset="0"/>
              </a:rPr>
              <a:t>Ferramenta” do jogo (passe e recepção)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Promover o contacto com a bola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Familiarização com o campo e com a bola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Trabalhar conceitos relacionados com o espaço / tempo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Tudo baseado no Jogo (jogos reduzidos/jogos lúdicos)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Diferenciar defensor/atacante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Objectivo do jogo;</a:t>
            </a:r>
          </a:p>
          <a:p>
            <a:pPr lvl="1" algn="just">
              <a:lnSpc>
                <a:spcPct val="90000"/>
              </a:lnSpc>
            </a:pPr>
            <a:r>
              <a:rPr lang="pt-PT" sz="2200" dirty="0" smtClean="0">
                <a:cs typeface="Times New Roman" pitchFamily="18" charset="0"/>
              </a:rPr>
              <a:t>Conceitos muito simples (Noções ataque/defesa):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Princípio específico do ataque - penetração;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Princípio específico do ataque - cobertura ofensiva;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Princípio específico da defesa - contenção;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Noção de passe/desmarcação;</a:t>
            </a:r>
          </a:p>
          <a:p>
            <a:pPr lvl="2" algn="just">
              <a:lnSpc>
                <a:spcPct val="90000"/>
              </a:lnSpc>
            </a:pPr>
            <a:r>
              <a:rPr lang="pt-PT" sz="2000" dirty="0" smtClean="0">
                <a:cs typeface="Times New Roman" pitchFamily="18" charset="0"/>
              </a:rPr>
              <a:t>Marcação.</a:t>
            </a:r>
            <a:endParaRPr lang="en-GB" sz="2000" dirty="0">
              <a:cs typeface="Times New Roman" pitchFamily="18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Futsal uma Modalidade Específica</a:t>
            </a:r>
            <a:endParaRPr lang="pt-PT" dirty="0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Iniciação</a:t>
            </a:r>
            <a:r>
              <a:rPr lang="en-GB" dirty="0" smtClean="0">
                <a:cs typeface="Times New Roman" pitchFamily="18" charset="0"/>
              </a:rPr>
              <a:t> (6-10)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>
                <a:cs typeface="Times New Roman" pitchFamily="18" charset="0"/>
              </a:rPr>
              <a:t>Metodologia </a:t>
            </a:r>
            <a:r>
              <a:rPr lang="pt-PT" dirty="0">
                <a:cs typeface="Times New Roman" pitchFamily="18" charset="0"/>
              </a:rPr>
              <a:t>de </a:t>
            </a:r>
            <a:r>
              <a:rPr lang="pt-PT" dirty="0" smtClean="0">
                <a:cs typeface="Times New Roman" pitchFamily="18" charset="0"/>
              </a:rPr>
              <a:t>Treino:</a:t>
            </a:r>
          </a:p>
          <a:p>
            <a:pPr lvl="1" algn="just"/>
            <a:r>
              <a:rPr lang="pt-PT" dirty="0" smtClean="0">
                <a:cs typeface="Times New Roman" pitchFamily="18" charset="0"/>
              </a:rPr>
              <a:t>Muitos </a:t>
            </a:r>
            <a:r>
              <a:rPr lang="pt-PT" dirty="0">
                <a:cs typeface="Times New Roman" pitchFamily="18" charset="0"/>
              </a:rPr>
              <a:t>jogos (</a:t>
            </a:r>
            <a:r>
              <a:rPr lang="pt-PT" dirty="0" smtClean="0">
                <a:cs typeface="Times New Roman" pitchFamily="18" charset="0"/>
              </a:rPr>
              <a:t>variedade)</a:t>
            </a:r>
          </a:p>
          <a:p>
            <a:pPr lvl="1" algn="just"/>
            <a:r>
              <a:rPr lang="pt-PT" dirty="0" smtClean="0">
                <a:cs typeface="Times New Roman" pitchFamily="18" charset="0"/>
              </a:rPr>
              <a:t>Muitas bolas</a:t>
            </a:r>
          </a:p>
          <a:p>
            <a:pPr lvl="1" algn="just"/>
            <a:r>
              <a:rPr lang="pt-PT" dirty="0" smtClean="0">
                <a:cs typeface="Times New Roman" pitchFamily="18" charset="0"/>
              </a:rPr>
              <a:t>Eliminar </a:t>
            </a:r>
            <a:r>
              <a:rPr lang="pt-PT" dirty="0">
                <a:cs typeface="Times New Roman" pitchFamily="18" charset="0"/>
              </a:rPr>
              <a:t>tempos de </a:t>
            </a:r>
            <a:r>
              <a:rPr lang="pt-PT" dirty="0" smtClean="0">
                <a:cs typeface="Times New Roman" pitchFamily="18" charset="0"/>
              </a:rPr>
              <a:t>espera</a:t>
            </a:r>
          </a:p>
          <a:p>
            <a:pPr lvl="1" algn="just"/>
            <a:r>
              <a:rPr lang="pt-PT" dirty="0" smtClean="0">
                <a:cs typeface="Times New Roman" pitchFamily="18" charset="0"/>
              </a:rPr>
              <a:t>Não </a:t>
            </a:r>
            <a:r>
              <a:rPr lang="pt-PT" dirty="0">
                <a:cs typeface="Times New Roman" pitchFamily="18" charset="0"/>
              </a:rPr>
              <a:t>encher os atletas de </a:t>
            </a:r>
            <a:r>
              <a:rPr lang="pt-PT" dirty="0" smtClean="0">
                <a:cs typeface="Times New Roman" pitchFamily="18" charset="0"/>
              </a:rPr>
              <a:t>teoria</a:t>
            </a:r>
            <a:r>
              <a:rPr lang="pt-PT" dirty="0">
                <a:cs typeface="Times New Roman" pitchFamily="18" charset="0"/>
              </a:rPr>
              <a:t> 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Iniciação</a:t>
            </a:r>
            <a:r>
              <a:rPr lang="en-GB" dirty="0" smtClean="0">
                <a:cs typeface="Times New Roman" pitchFamily="18" charset="0"/>
              </a:rPr>
              <a:t> (6-10)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Escalão etário:</a:t>
            </a:r>
          </a:p>
          <a:p>
            <a:pPr lvl="1" algn="just"/>
            <a:r>
              <a:rPr lang="pt-PT" dirty="0" smtClean="0"/>
              <a:t>Infantis (10-12 anos)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Perfil da criança:</a:t>
            </a:r>
          </a:p>
          <a:p>
            <a:pPr lvl="1" algn="just"/>
            <a:r>
              <a:rPr lang="pt-PT" dirty="0" smtClean="0"/>
              <a:t>Cresce mais em largura do que em altura.</a:t>
            </a:r>
          </a:p>
          <a:p>
            <a:pPr lvl="1" algn="just"/>
            <a:r>
              <a:rPr lang="pt-PT" dirty="0" smtClean="0"/>
              <a:t>Maior equilíbrio e coordenação.</a:t>
            </a:r>
          </a:p>
          <a:p>
            <a:pPr lvl="1" algn="just"/>
            <a:r>
              <a:rPr lang="pt-PT" dirty="0" smtClean="0"/>
              <a:t>Abandona a imitação e passa ao jogo com regras</a:t>
            </a:r>
          </a:p>
          <a:p>
            <a:pPr algn="just"/>
            <a:endParaRPr lang="pt-PT" dirty="0" smtClean="0"/>
          </a:p>
          <a:p>
            <a:pPr algn="r">
              <a:buNone/>
            </a:pPr>
            <a:r>
              <a:rPr lang="pt-PT" sz="1600" dirty="0" smtClean="0"/>
              <a:t>(Adaptado de Duarte, O. 2006)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Pré-Especialização</a:t>
            </a:r>
            <a:r>
              <a:rPr lang="en-GB" dirty="0" smtClean="0">
                <a:cs typeface="Times New Roman" pitchFamily="18" charset="0"/>
              </a:rPr>
              <a:t> (10-12)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400" dirty="0" smtClean="0"/>
              <a:t>Proposta de Conteúdos:</a:t>
            </a:r>
          </a:p>
          <a:p>
            <a:pPr lvl="1" algn="just"/>
            <a:r>
              <a:rPr lang="pt-PT" sz="2200" dirty="0" smtClean="0"/>
              <a:t>Idade do OURO para a aprendizagem técnica (todos os fundamentos básicos)</a:t>
            </a:r>
          </a:p>
          <a:p>
            <a:pPr lvl="1" algn="just"/>
            <a:r>
              <a:rPr lang="pt-PT" sz="2200" dirty="0" smtClean="0"/>
              <a:t>Técnica é equilíbrio e coordenação</a:t>
            </a:r>
          </a:p>
          <a:p>
            <a:pPr lvl="1" algn="just"/>
            <a:r>
              <a:rPr lang="pt-PT" sz="2200" dirty="0" smtClean="0"/>
              <a:t>Jogos e competição adaptado á idade</a:t>
            </a:r>
          </a:p>
          <a:p>
            <a:pPr lvl="2" algn="just"/>
            <a:r>
              <a:rPr lang="pt-PT" sz="2000" dirty="0" smtClean="0"/>
              <a:t>Espaço; tempo; regras</a:t>
            </a:r>
          </a:p>
          <a:p>
            <a:pPr lvl="1" algn="just"/>
            <a:r>
              <a:rPr lang="pt-PT" sz="2200" dirty="0" smtClean="0"/>
              <a:t>Conceitos básicos (Assimilar, analisar e sintetizar)</a:t>
            </a:r>
          </a:p>
          <a:p>
            <a:pPr lvl="1" algn="just"/>
            <a:r>
              <a:rPr lang="pt-PT" sz="2200" dirty="0" smtClean="0"/>
              <a:t>Estimulação á capacidade de decisão (não devemos falar muito com eles mas sim incitá-los a tomar decisões)</a:t>
            </a:r>
          </a:p>
          <a:p>
            <a:pPr lvl="1" algn="just"/>
            <a:r>
              <a:rPr lang="pt-PT" sz="2200" dirty="0" smtClean="0"/>
              <a:t>Táctica individual e colectiva (1x1; 2x2; 2x1; passe e vai; passe e apoio; iniciação ao contra-ataque)</a:t>
            </a:r>
          </a:p>
          <a:p>
            <a:pPr lvl="1"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Pré-Especialização</a:t>
            </a:r>
            <a:r>
              <a:rPr lang="en-GB" dirty="0" smtClean="0">
                <a:cs typeface="Times New Roman" pitchFamily="18" charset="0"/>
              </a:rPr>
              <a:t> (10-12)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Metodologia de Treino</a:t>
            </a:r>
          </a:p>
          <a:p>
            <a:pPr lvl="1" algn="just"/>
            <a:r>
              <a:rPr lang="pt-PT" dirty="0" smtClean="0"/>
              <a:t>Variedade de jogos pré-desportivos</a:t>
            </a:r>
          </a:p>
          <a:p>
            <a:pPr lvl="1" algn="just"/>
            <a:r>
              <a:rPr lang="pt-PT" dirty="0" smtClean="0"/>
              <a:t>Método de jogo globalizado, registar durante o jogo e depois corrigir</a:t>
            </a:r>
          </a:p>
          <a:p>
            <a:pPr lvl="1" algn="just"/>
            <a:r>
              <a:rPr lang="pt-PT" dirty="0" smtClean="0"/>
              <a:t>Correcção através de exercícios analíticos</a:t>
            </a:r>
          </a:p>
          <a:p>
            <a:pPr lvl="1" algn="just"/>
            <a:r>
              <a:rPr lang="pt-PT" dirty="0" smtClean="0"/>
              <a:t>Procura constante da optimização (nunca se deve dizer que já está bom: ex-passe e recepção) </a:t>
            </a:r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Pré-Especialização</a:t>
            </a:r>
            <a:r>
              <a:rPr lang="en-GB" sz="3800" dirty="0" smtClean="0">
                <a:cs typeface="Times New Roman" pitchFamily="18" charset="0"/>
              </a:rPr>
              <a:t> (10-12)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19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PT" dirty="0" smtClean="0"/>
              <a:t>Escalão etário:</a:t>
            </a:r>
          </a:p>
          <a:p>
            <a:pPr lvl="1" algn="just"/>
            <a:r>
              <a:rPr lang="pt-PT" dirty="0" smtClean="0"/>
              <a:t>Iniciados (12-14 anos)</a:t>
            </a:r>
          </a:p>
          <a:p>
            <a:pPr lvl="1" algn="just"/>
            <a:r>
              <a:rPr lang="pt-PT" dirty="0" smtClean="0"/>
              <a:t>Juvenis (14-16 anos)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Perfil da criança:</a:t>
            </a:r>
          </a:p>
          <a:p>
            <a:pPr lvl="1" algn="just"/>
            <a:r>
              <a:rPr lang="pt-PT" dirty="0" smtClean="0"/>
              <a:t>Aparecimento da puberdade e PVC (pico de velocidade de crescimento)</a:t>
            </a:r>
          </a:p>
          <a:p>
            <a:pPr lvl="1" algn="just"/>
            <a:r>
              <a:rPr lang="pt-PT" dirty="0" smtClean="0"/>
              <a:t>Idade cronológica e não fisiológica</a:t>
            </a:r>
          </a:p>
          <a:p>
            <a:pPr lvl="1" algn="just"/>
            <a:r>
              <a:rPr lang="pt-PT" dirty="0" smtClean="0"/>
              <a:t>Desarmonia do corpo</a:t>
            </a:r>
          </a:p>
          <a:p>
            <a:pPr lvl="1" algn="just"/>
            <a:r>
              <a:rPr lang="pt-PT" dirty="0" smtClean="0"/>
              <a:t>Fragilidade de estruturas (crescimento exagerado)</a:t>
            </a:r>
          </a:p>
          <a:p>
            <a:pPr lvl="1" algn="just"/>
            <a:r>
              <a:rPr lang="pt-PT" dirty="0" smtClean="0"/>
              <a:t>Qualitativamente pensa como um adulto mas não quantitativamente</a:t>
            </a:r>
          </a:p>
          <a:p>
            <a:pPr lvl="1" algn="just"/>
            <a:endParaRPr lang="pt-PT" dirty="0" smtClean="0"/>
          </a:p>
          <a:p>
            <a:pPr algn="r">
              <a:buNone/>
            </a:pPr>
            <a:r>
              <a:rPr lang="pt-PT" sz="1700" dirty="0" smtClean="0"/>
              <a:t>(Adaptado de Duarte, O. 2006)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Especialização</a:t>
            </a:r>
            <a:r>
              <a:rPr lang="en-GB" dirty="0" smtClean="0">
                <a:cs typeface="Times New Roman" pitchFamily="18" charset="0"/>
              </a:rPr>
              <a:t> (12-16)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/>
          </a:bodyPr>
          <a:lstStyle/>
          <a:p>
            <a:r>
              <a:rPr lang="pt-PT" dirty="0" smtClean="0"/>
              <a:t>Proposta de Conteúdos</a:t>
            </a:r>
          </a:p>
          <a:p>
            <a:pPr lvl="1"/>
            <a:r>
              <a:rPr lang="pt-PT" dirty="0" smtClean="0"/>
              <a:t>Princípios específicos do ataque e da defesa;</a:t>
            </a:r>
          </a:p>
          <a:p>
            <a:pPr lvl="1"/>
            <a:r>
              <a:rPr lang="pt-PT" dirty="0" smtClean="0"/>
              <a:t>Acções colectivas ofensivas</a:t>
            </a:r>
          </a:p>
          <a:p>
            <a:pPr lvl="2"/>
            <a:r>
              <a:rPr lang="pt-PT" dirty="0" smtClean="0"/>
              <a:t>Paralela, diagonal, sobreposição, quebra, bloqueio;</a:t>
            </a:r>
          </a:p>
          <a:p>
            <a:pPr lvl="1"/>
            <a:r>
              <a:rPr lang="pt-PT" dirty="0" smtClean="0"/>
              <a:t>Acções colectivas defensivas</a:t>
            </a:r>
          </a:p>
          <a:p>
            <a:pPr lvl="2"/>
            <a:r>
              <a:rPr lang="pt-PT" dirty="0" smtClean="0"/>
              <a:t>Compensação, dobra, temporização;</a:t>
            </a:r>
          </a:p>
          <a:p>
            <a:pPr lvl="1"/>
            <a:r>
              <a:rPr lang="pt-PT" dirty="0" smtClean="0"/>
              <a:t>Princípios do contra-ataque;</a:t>
            </a:r>
          </a:p>
          <a:p>
            <a:pPr lvl="1"/>
            <a:r>
              <a:rPr lang="pt-PT" dirty="0" smtClean="0"/>
              <a:t>Esquemas tácticos: Defesa/Ataque;</a:t>
            </a:r>
          </a:p>
          <a:p>
            <a:pPr lvl="1"/>
            <a:r>
              <a:rPr lang="pt-PT" dirty="0" smtClean="0"/>
              <a:t>Métodos de jogo: Ofensivo/Defensivo;</a:t>
            </a:r>
          </a:p>
          <a:p>
            <a:pPr lvl="2"/>
            <a:r>
              <a:rPr lang="pt-PT" dirty="0" smtClean="0"/>
              <a:t>De uma forma evolutiva: Individual, Zona, Mista</a:t>
            </a:r>
          </a:p>
          <a:p>
            <a:pPr lvl="1"/>
            <a:r>
              <a:rPr lang="pt-PT" dirty="0" smtClean="0"/>
              <a:t>Sistemas de jogo</a:t>
            </a:r>
          </a:p>
          <a:p>
            <a:pPr lvl="2"/>
            <a:r>
              <a:rPr lang="pt-PT" dirty="0" smtClean="0"/>
              <a:t>De uma forma evolutiva: 2:2, 3:1, 4:0</a:t>
            </a:r>
          </a:p>
          <a:p>
            <a:pPr lvl="1"/>
            <a:endParaRPr lang="pt-PT" dirty="0" smtClean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Especialização</a:t>
            </a:r>
            <a:r>
              <a:rPr lang="en-GB" dirty="0" smtClean="0">
                <a:cs typeface="Times New Roman" pitchFamily="18" charset="0"/>
              </a:rPr>
              <a:t> (12-16)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Metodologia de Treino</a:t>
            </a:r>
          </a:p>
          <a:p>
            <a:pPr lvl="1" algn="just"/>
            <a:r>
              <a:rPr lang="pt-PT" dirty="0" smtClean="0"/>
              <a:t>Treino na base da idade fisiológica</a:t>
            </a:r>
          </a:p>
          <a:p>
            <a:pPr lvl="1" algn="just"/>
            <a:r>
              <a:rPr lang="pt-PT" dirty="0" smtClean="0"/>
              <a:t>Incidir mais na aprendizagem do gesto do que na velocidade de execução</a:t>
            </a:r>
          </a:p>
          <a:p>
            <a:pPr lvl="1" algn="just"/>
            <a:r>
              <a:rPr lang="pt-PT" dirty="0" smtClean="0"/>
              <a:t>Treino integrado</a:t>
            </a:r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Especialização</a:t>
            </a:r>
            <a:r>
              <a:rPr lang="en-GB" sz="3800" dirty="0" smtClean="0">
                <a:cs typeface="Times New Roman" pitchFamily="18" charset="0"/>
              </a:rPr>
              <a:t> (12-16)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PT" dirty="0" smtClean="0"/>
              <a:t>Escalão etário:</a:t>
            </a:r>
          </a:p>
          <a:p>
            <a:pPr lvl="1" algn="just"/>
            <a:r>
              <a:rPr lang="pt-PT" dirty="0" smtClean="0"/>
              <a:t>Juniores (16-18 anos)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Perfil do jovem:</a:t>
            </a:r>
          </a:p>
          <a:p>
            <a:pPr lvl="1" algn="just"/>
            <a:r>
              <a:rPr lang="pt-PT" dirty="0" smtClean="0"/>
              <a:t>Competência motriz (desenvolvimento integral).</a:t>
            </a:r>
          </a:p>
          <a:p>
            <a:pPr lvl="1" algn="just"/>
            <a:r>
              <a:rPr lang="pt-PT" dirty="0" smtClean="0"/>
              <a:t>Estabilidade do crescimento e definição da composição corporal.</a:t>
            </a:r>
          </a:p>
          <a:p>
            <a:pPr lvl="1" algn="just"/>
            <a:r>
              <a:rPr lang="pt-PT" dirty="0" smtClean="0"/>
              <a:t>Etapa complicada (dúvidas: família, amigos, amor, etc.).</a:t>
            </a:r>
          </a:p>
          <a:p>
            <a:pPr lvl="1" algn="just"/>
            <a:r>
              <a:rPr lang="pt-PT" dirty="0" smtClean="0"/>
              <a:t>Elevar a autoconfiança e auto-estima. </a:t>
            </a:r>
          </a:p>
          <a:p>
            <a:pPr lvl="1" algn="just"/>
            <a:r>
              <a:rPr lang="pt-PT" dirty="0" smtClean="0"/>
              <a:t>Noção de responsabilidade, coesão de grupo e liderança.</a:t>
            </a:r>
          </a:p>
          <a:p>
            <a:pPr lvl="1" algn="just"/>
            <a:endParaRPr lang="pt-PT" dirty="0" smtClean="0"/>
          </a:p>
          <a:p>
            <a:pPr algn="r">
              <a:buNone/>
            </a:pPr>
            <a:r>
              <a:rPr lang="pt-PT" sz="1700" dirty="0" smtClean="0"/>
              <a:t>(Adaptado de Duarte, O. 2006)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Aperfeiçoamento</a:t>
            </a:r>
            <a:r>
              <a:rPr lang="en-GB" dirty="0" smtClean="0">
                <a:cs typeface="Times New Roman" pitchFamily="18" charset="0"/>
              </a:rPr>
              <a:t> (16-18)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PT" dirty="0" smtClean="0"/>
              <a:t>Proposta de Conteúdos</a:t>
            </a:r>
          </a:p>
          <a:p>
            <a:pPr lvl="1" algn="just"/>
            <a:r>
              <a:rPr lang="pt-PT" dirty="0" smtClean="0"/>
              <a:t>Especialização das tarefas e funções/capacidade para desempenhar qualquer posição.</a:t>
            </a:r>
          </a:p>
          <a:p>
            <a:pPr lvl="1" algn="just"/>
            <a:r>
              <a:rPr lang="pt-PT" dirty="0" smtClean="0"/>
              <a:t>Princípios das situações de  inferioridade/superioridade numérica.</a:t>
            </a:r>
          </a:p>
          <a:p>
            <a:pPr lvl="1" algn="just"/>
            <a:r>
              <a:rPr lang="pt-PT" dirty="0" smtClean="0"/>
              <a:t>Sistemas de jogo.</a:t>
            </a:r>
          </a:p>
          <a:p>
            <a:pPr lvl="1" algn="just"/>
            <a:r>
              <a:rPr lang="pt-PT" dirty="0" smtClean="0"/>
              <a:t>Métodos de jogo. </a:t>
            </a:r>
          </a:p>
          <a:p>
            <a:pPr lvl="1" algn="just"/>
            <a:r>
              <a:rPr lang="pt-PT" dirty="0" smtClean="0"/>
              <a:t>Esquemas tácticos - defesa/ataque.</a:t>
            </a:r>
          </a:p>
          <a:p>
            <a:pPr lvl="1" algn="just"/>
            <a:r>
              <a:rPr lang="pt-PT" dirty="0" smtClean="0"/>
              <a:t>Circulações tácticas.</a:t>
            </a:r>
          </a:p>
          <a:p>
            <a:pPr lvl="1" algn="just"/>
            <a:r>
              <a:rPr lang="pt-PT" dirty="0" smtClean="0"/>
              <a:t>Princípios do Modelo de Jogo. </a:t>
            </a:r>
          </a:p>
          <a:p>
            <a:pPr lvl="1" algn="just"/>
            <a:r>
              <a:rPr lang="pt-PT" dirty="0" smtClean="0"/>
              <a:t>Aplicação da técnica em jogo real (mas com correcção dos defeitos)</a:t>
            </a:r>
          </a:p>
          <a:p>
            <a:pPr lvl="1" algn="just"/>
            <a:r>
              <a:rPr lang="pt-PT" dirty="0" smtClean="0"/>
              <a:t>Busca da precisão e velocidade de execução</a:t>
            </a:r>
          </a:p>
          <a:p>
            <a:pPr lvl="1" algn="just"/>
            <a:r>
              <a:rPr lang="pt-PT" dirty="0" smtClean="0"/>
              <a:t>Relação competição/rendimento</a:t>
            </a:r>
          </a:p>
          <a:p>
            <a:pPr lvl="1"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59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Etapas de Formação</a:t>
            </a:r>
            <a:br>
              <a:rPr lang="pt-PT" dirty="0" smtClean="0"/>
            </a:br>
            <a:r>
              <a:rPr lang="pt-PT" dirty="0" smtClean="0">
                <a:cs typeface="Times New Roman" pitchFamily="18" charset="0"/>
              </a:rPr>
              <a:t>Aperfeiçoamento</a:t>
            </a:r>
            <a:r>
              <a:rPr lang="en-GB" dirty="0" smtClean="0">
                <a:cs typeface="Times New Roman" pitchFamily="18" charset="0"/>
              </a:rPr>
              <a:t> (16-18)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Futsal Feminino, uma realidade diferente! Algumas diferenças inatas para o Futsal Masculino</a:t>
            </a:r>
          </a:p>
          <a:p>
            <a:pPr lvl="1" algn="just"/>
            <a:r>
              <a:rPr lang="pt-PT" sz="2600" dirty="0" smtClean="0"/>
              <a:t>Factor Táctico-Técnico: </a:t>
            </a:r>
          </a:p>
          <a:p>
            <a:pPr lvl="2" algn="just"/>
            <a:r>
              <a:rPr lang="pt-PT" sz="2400" dirty="0" smtClean="0"/>
              <a:t>Maior capacidade e vontade para aprender</a:t>
            </a:r>
          </a:p>
          <a:p>
            <a:pPr lvl="2" algn="just"/>
            <a:r>
              <a:rPr lang="pt-PT" sz="2400" dirty="0" smtClean="0"/>
              <a:t>Menor velocidade de execução dos gestos técnicos</a:t>
            </a:r>
          </a:p>
          <a:p>
            <a:pPr lvl="3" algn="just"/>
            <a:r>
              <a:rPr lang="pt-PT" sz="2200" dirty="0" smtClean="0"/>
              <a:t>Passe, recepção, condução e remate</a:t>
            </a:r>
          </a:p>
          <a:p>
            <a:pPr lvl="2" algn="just"/>
            <a:r>
              <a:rPr lang="pt-PT" sz="2400" dirty="0" smtClean="0"/>
              <a:t>Menor experiência formativa</a:t>
            </a:r>
          </a:p>
          <a:p>
            <a:pPr lvl="3" algn="just"/>
            <a:r>
              <a:rPr lang="pt-PT" sz="2200" dirty="0" smtClean="0"/>
              <a:t>Poucas atletas tiveram formação nas camadas jovens</a:t>
            </a:r>
          </a:p>
          <a:p>
            <a:pPr lvl="2" algn="just"/>
            <a:r>
              <a:rPr lang="pt-PT" sz="2400" dirty="0" smtClean="0"/>
              <a:t>Maior desconhecimento do “jogo”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Feminino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Metodologia de Treino</a:t>
            </a:r>
          </a:p>
          <a:p>
            <a:pPr lvl="1" algn="just"/>
            <a:r>
              <a:rPr lang="pt-PT" dirty="0" smtClean="0"/>
              <a:t>Máxima participação nos exercícios</a:t>
            </a:r>
          </a:p>
          <a:p>
            <a:pPr lvl="1" algn="just"/>
            <a:r>
              <a:rPr lang="pt-PT" dirty="0" smtClean="0"/>
              <a:t>Eliminar o jogador “espectador”</a:t>
            </a:r>
          </a:p>
          <a:p>
            <a:pPr lvl="1" algn="just"/>
            <a:r>
              <a:rPr lang="pt-PT" dirty="0" smtClean="0"/>
              <a:t>Máxima especialização em jogo de cada jogador</a:t>
            </a:r>
          </a:p>
          <a:p>
            <a:pPr lvl="1" algn="just"/>
            <a:r>
              <a:rPr lang="pt-PT" dirty="0" smtClean="0"/>
              <a:t>Treino integrado</a:t>
            </a:r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Aperfeiçoamento</a:t>
            </a:r>
            <a:r>
              <a:rPr lang="en-GB" sz="3800" dirty="0" smtClean="0">
                <a:cs typeface="Times New Roman" pitchFamily="18" charset="0"/>
              </a:rPr>
              <a:t> (16-18)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/>
          <p:cNvGraphicFramePr>
            <a:graphicFrameLocks noGrp="1"/>
          </p:cNvGraphicFramePr>
          <p:nvPr>
            <p:ph idx="1"/>
          </p:nvPr>
        </p:nvGraphicFramePr>
        <p:xfrm>
          <a:off x="457200" y="1524001"/>
          <a:ext cx="8229600" cy="469108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2743200"/>
                <a:gridCol w="2743200"/>
                <a:gridCol w="2743200"/>
              </a:tblGrid>
              <a:tr h="848865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Escalão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Predominância Educativa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Rendimento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768443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Escolas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100%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768443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Infantis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80%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20%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768443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Iniciados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60%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40%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768443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Juvenis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40%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60%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768443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Juniores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20%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80%</a:t>
                      </a:r>
                      <a:endParaRPr lang="pt-PT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Tendências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Em qualquer uma das etapas:</a:t>
            </a:r>
          </a:p>
          <a:p>
            <a:pPr lvl="1" algn="just"/>
            <a:r>
              <a:rPr lang="pt-PT" dirty="0" smtClean="0"/>
              <a:t>Nunca esquecer os princípios gerais do jogo</a:t>
            </a:r>
          </a:p>
          <a:p>
            <a:pPr lvl="1" algn="just"/>
            <a:r>
              <a:rPr lang="pt-PT" dirty="0" smtClean="0"/>
              <a:t>Não cair no erro de moldar em demasia</a:t>
            </a:r>
          </a:p>
          <a:p>
            <a:pPr lvl="2" algn="just"/>
            <a:r>
              <a:rPr lang="pt-PT" dirty="0" smtClean="0"/>
              <a:t>A aprendizagem deve ser o mais abrangente possível para que o atleta esteja preparado para a fácil adaptação a outros modelos de jogo</a:t>
            </a:r>
          </a:p>
          <a:p>
            <a:pPr lvl="1" algn="just"/>
            <a:r>
              <a:rPr lang="pt-PT" dirty="0" smtClean="0"/>
              <a:t>Criar a maior variabilidade possível de exercícios para cada conteúdo</a:t>
            </a:r>
          </a:p>
          <a:p>
            <a:pPr lvl="1" algn="just"/>
            <a:r>
              <a:rPr lang="pt-PT" dirty="0" smtClean="0"/>
              <a:t>Ter a noção de que nas idades mais baixas nem todos querem ser jogadores de Futsal!</a:t>
            </a:r>
          </a:p>
          <a:p>
            <a:pPr lvl="2" algn="just"/>
            <a:r>
              <a:rPr lang="pt-PT" dirty="0" smtClean="0"/>
              <a:t>Querem apenas fazer desporto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Dicas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9113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19710"/>
          </a:xfrm>
        </p:spPr>
        <p:txBody>
          <a:bodyPr>
            <a:normAutofit/>
          </a:bodyPr>
          <a:lstStyle/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Necessita ter características bem mais importantes que o conhecimento do próprio jogo</a:t>
            </a:r>
          </a:p>
          <a:p>
            <a:pPr lvl="1" algn="just"/>
            <a:r>
              <a:rPr lang="pt-PT" dirty="0" smtClean="0"/>
              <a:t>Ter competências pedagógicas que cativem as crianças</a:t>
            </a:r>
          </a:p>
          <a:p>
            <a:pPr lvl="2" algn="just"/>
            <a:r>
              <a:rPr lang="pt-PT" dirty="0" smtClean="0"/>
              <a:t>Perfil de competências varia de escalão para escalão</a:t>
            </a:r>
          </a:p>
          <a:p>
            <a:pPr lvl="1" algn="just"/>
            <a:r>
              <a:rPr lang="pt-PT" dirty="0" smtClean="0"/>
              <a:t>Ter a noção de que o mais importante não é ganhar, mas sim “ganhar formando”</a:t>
            </a:r>
          </a:p>
          <a:p>
            <a:pPr lvl="2" algn="just"/>
            <a:r>
              <a:rPr lang="pt-PT" dirty="0" smtClean="0"/>
              <a:t>A formação acima de qualquer resultado desportivo</a:t>
            </a:r>
          </a:p>
          <a:p>
            <a:pPr algn="just"/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Perfil do Treinador de Formação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113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19710"/>
          </a:xfrm>
        </p:spPr>
        <p:txBody>
          <a:bodyPr>
            <a:normAutofit/>
          </a:bodyPr>
          <a:lstStyle/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Ter sempre presente que a qualidade da formação não se mede pelo número de títulos mas sim pelo número de atletas que atingem o escalão Sénior com todas as competências bem desenvolvidas</a:t>
            </a:r>
          </a:p>
          <a:p>
            <a:pPr lvl="2" algn="just"/>
            <a:r>
              <a:rPr lang="pt-PT" dirty="0" smtClean="0"/>
              <a:t>Número de atletas de elite</a:t>
            </a:r>
          </a:p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64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800" dirty="0" smtClean="0"/>
              <a:t>Etapas de Formação</a:t>
            </a:r>
            <a:br>
              <a:rPr lang="pt-PT" sz="3800" dirty="0" smtClean="0"/>
            </a:br>
            <a:r>
              <a:rPr lang="pt-PT" sz="3800" dirty="0" smtClean="0">
                <a:cs typeface="Times New Roman" pitchFamily="18" charset="0"/>
              </a:rPr>
              <a:t>Perfil do Treinador de Formação</a:t>
            </a:r>
            <a:endParaRPr lang="pt-PT" sz="3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Futsal Feminino, uma realidade diferente! Algumas diferenças inatas para o Futsal Masculino</a:t>
            </a:r>
          </a:p>
          <a:p>
            <a:pPr lvl="1" algn="just"/>
            <a:r>
              <a:rPr lang="pt-PT" sz="2600" dirty="0" smtClean="0"/>
              <a:t>Factor Psicológico</a:t>
            </a:r>
          </a:p>
          <a:p>
            <a:pPr lvl="2" algn="just"/>
            <a:r>
              <a:rPr lang="pt-PT" sz="2400" dirty="0" smtClean="0"/>
              <a:t>Jogadoras mais abertas à comunicação, mais participativas </a:t>
            </a:r>
          </a:p>
          <a:p>
            <a:pPr lvl="2" algn="just"/>
            <a:r>
              <a:rPr lang="pt-PT" sz="2400" dirty="0" smtClean="0"/>
              <a:t>Mulheres tornam-se adultas mais cedo</a:t>
            </a:r>
          </a:p>
          <a:p>
            <a:pPr lvl="2" algn="just"/>
            <a:r>
              <a:rPr lang="pt-PT" sz="2400" dirty="0" smtClean="0"/>
              <a:t>Alguma volatilidade em termos emocionais que condicionam as suas acções em campo</a:t>
            </a:r>
          </a:p>
          <a:p>
            <a:pPr lvl="3" algn="just"/>
            <a:r>
              <a:rPr lang="pt-PT" sz="2200" dirty="0" smtClean="0"/>
              <a:t>Flutuações hormonais mais constantes</a:t>
            </a:r>
          </a:p>
          <a:p>
            <a:pPr lvl="2" algn="just"/>
            <a:endParaRPr lang="pt-PT" sz="240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Futsal Feminino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5800" y="4000504"/>
            <a:ext cx="7924800" cy="876296"/>
          </a:xfrm>
        </p:spPr>
        <p:txBody>
          <a:bodyPr/>
          <a:lstStyle/>
          <a:p>
            <a:r>
              <a:rPr lang="pt-PT" sz="4200" dirty="0" smtClean="0"/>
              <a:t>2. Futsal uma Modalidade Específica</a:t>
            </a:r>
            <a:endParaRPr lang="pt-PT" sz="4200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O ensino do Futsal – A Descoberta guiada</a:t>
            </a:r>
            <a:endParaRPr lang="pt-PT" dirty="0"/>
          </a:p>
        </p:txBody>
      </p:sp>
      <p:pic>
        <p:nvPicPr>
          <p:cNvPr id="6" name="Imagem 5" descr="320px-Tokyo_rooftop_footb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7" y="1142984"/>
            <a:ext cx="4071967" cy="28015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Durante muito tempo foi consensual que primeiro se devia aprender as </a:t>
            </a:r>
            <a:r>
              <a:rPr lang="pt-PT" b="1" dirty="0" smtClean="0">
                <a:solidFill>
                  <a:srgbClr val="FFFF00"/>
                </a:solidFill>
              </a:rPr>
              <a:t>destrezas básicas</a:t>
            </a:r>
            <a:r>
              <a:rPr lang="pt-PT" dirty="0" smtClean="0"/>
              <a:t> (passe...) de forma isolada e repetitiva. Só depois se deveria passar à aprendizagem das </a:t>
            </a:r>
            <a:r>
              <a:rPr lang="pt-PT" b="1" dirty="0" smtClean="0">
                <a:solidFill>
                  <a:srgbClr val="FFFF00"/>
                </a:solidFill>
              </a:rPr>
              <a:t>situações de jogo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A procura de uma boa capacidade técnica, não encontra, no entanto, correspondência numa </a:t>
            </a:r>
            <a:r>
              <a:rPr lang="pt-PT" b="1" dirty="0" smtClean="0">
                <a:solidFill>
                  <a:srgbClr val="FFFF00"/>
                </a:solidFill>
              </a:rPr>
              <a:t>diminuída capacidade de decisão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AF1F17D-EB3A-4108-9884-C6231BEC5B3B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Futsal uma Modalidade Específica</a:t>
            </a:r>
            <a:endParaRPr lang="pt-PT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Especificidades do Futsal</a:t>
            </a:r>
            <a:br>
              <a:rPr lang="pt-PT" dirty="0" smtClean="0"/>
            </a:br>
            <a:r>
              <a:rPr lang="pt-PT" dirty="0" smtClean="0"/>
              <a:t>O ensino do Futsal</a:t>
            </a:r>
            <a:endParaRPr lang="pt-P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2676</TotalTime>
  <Words>3373</Words>
  <Application>Microsoft Office PowerPoint</Application>
  <PresentationFormat>Apresentação no Ecrã (4:3)</PresentationFormat>
  <Paragraphs>636</Paragraphs>
  <Slides>64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64</vt:i4>
      </vt:variant>
    </vt:vector>
  </HeadingPairs>
  <TitlesOfParts>
    <vt:vector size="65" baseType="lpstr">
      <vt:lpstr>Tema1</vt:lpstr>
      <vt:lpstr>Curso de Treinadores de Futsal Nível I AF Coimbra 2010</vt:lpstr>
      <vt:lpstr>2. Futsal uma Modalidade Específica</vt:lpstr>
      <vt:lpstr>Especificidades do Futsal</vt:lpstr>
      <vt:lpstr>Futsal Feminino</vt:lpstr>
      <vt:lpstr>Especificidades do Futsal Futsal Feminino</vt:lpstr>
      <vt:lpstr>Especificidades do Futsal Futsal Feminino</vt:lpstr>
      <vt:lpstr>Especificidades do Futsal Futsal Feminino</vt:lpstr>
      <vt:lpstr>2. Futsal uma Modalidade Específica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Especificidades do Futsal O ensino do Futsal</vt:lpstr>
      <vt:lpstr>2. Futsal uma Modalidade Específica</vt:lpstr>
      <vt:lpstr>Especificidades do Futsal Futsal Jovem</vt:lpstr>
      <vt:lpstr>Especificidades do Futsal Futsal Jovem</vt:lpstr>
      <vt:lpstr>Especificidades do Futsal Futsal Jovem</vt:lpstr>
      <vt:lpstr>Especificidades do Futsal Futsal Jovem</vt:lpstr>
      <vt:lpstr>Especificidades do Futsal Futsal Jovem</vt:lpstr>
      <vt:lpstr>Etapas de Formação Iniciação (6-10)</vt:lpstr>
      <vt:lpstr>Etapas de Formação Iniciação (6-10)</vt:lpstr>
      <vt:lpstr>Etapas de Formação Iniciação (6-10)</vt:lpstr>
      <vt:lpstr>Etapas de Formação Pré-Especialização (10-12)</vt:lpstr>
      <vt:lpstr>Etapas de Formação Pré-Especialização (10-12)</vt:lpstr>
      <vt:lpstr>Etapas de Formação Pré-Especialização (10-12)</vt:lpstr>
      <vt:lpstr>Etapas de Formação Especialização (12-16)</vt:lpstr>
      <vt:lpstr>Etapas de Formação Especialização (12-16)</vt:lpstr>
      <vt:lpstr>Etapas de Formação Especialização (12-16)</vt:lpstr>
      <vt:lpstr>Etapas de Formação Aperfeiçoamento (16-18)</vt:lpstr>
      <vt:lpstr>Etapas de Formação Aperfeiçoamento (16-18)</vt:lpstr>
      <vt:lpstr>Etapas de Formação Aperfeiçoamento (16-18)</vt:lpstr>
      <vt:lpstr>Etapas de Formação Tendências</vt:lpstr>
      <vt:lpstr>Etapas de Formação Dicas</vt:lpstr>
      <vt:lpstr>Etapas de Formação Perfil do Treinador de Formação</vt:lpstr>
      <vt:lpstr>Etapas de Formação Perfil do Treinador de Formação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e Técnicas  de Investigação</dc:title>
  <dc:creator>FB</dc:creator>
  <cp:lastModifiedBy>Bruno</cp:lastModifiedBy>
  <cp:revision>214</cp:revision>
  <dcterms:created xsi:type="dcterms:W3CDTF">2002-12-26T10:58:41Z</dcterms:created>
  <dcterms:modified xsi:type="dcterms:W3CDTF">2010-05-04T18:19:14Z</dcterms:modified>
</cp:coreProperties>
</file>