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Default Extension="gif" ContentType="image/gif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slides/slide79.xml" ContentType="application/vnd.openxmlformats-officedocument.presentationml.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86"/>
  </p:notesMasterIdLst>
  <p:handoutMasterIdLst>
    <p:handoutMasterId r:id="rId87"/>
  </p:handoutMasterIdLst>
  <p:sldIdLst>
    <p:sldId id="257" r:id="rId2"/>
    <p:sldId id="280" r:id="rId3"/>
    <p:sldId id="292" r:id="rId4"/>
    <p:sldId id="281" r:id="rId5"/>
    <p:sldId id="282" r:id="rId6"/>
    <p:sldId id="284" r:id="rId7"/>
    <p:sldId id="283" r:id="rId8"/>
    <p:sldId id="285" r:id="rId9"/>
    <p:sldId id="286" r:id="rId10"/>
    <p:sldId id="341" r:id="rId11"/>
    <p:sldId id="287" r:id="rId12"/>
    <p:sldId id="289" r:id="rId13"/>
    <p:sldId id="288" r:id="rId14"/>
    <p:sldId id="291" r:id="rId15"/>
    <p:sldId id="258" r:id="rId16"/>
    <p:sldId id="342" r:id="rId17"/>
    <p:sldId id="259" r:id="rId18"/>
    <p:sldId id="260" r:id="rId19"/>
    <p:sldId id="261" r:id="rId20"/>
    <p:sldId id="262" r:id="rId21"/>
    <p:sldId id="263" r:id="rId22"/>
    <p:sldId id="264" r:id="rId23"/>
    <p:sldId id="278" r:id="rId24"/>
    <p:sldId id="294" r:id="rId25"/>
    <p:sldId id="295" r:id="rId26"/>
    <p:sldId id="296" r:id="rId27"/>
    <p:sldId id="297" r:id="rId28"/>
    <p:sldId id="298" r:id="rId29"/>
    <p:sldId id="309" r:id="rId30"/>
    <p:sldId id="299" r:id="rId31"/>
    <p:sldId id="301" r:id="rId32"/>
    <p:sldId id="300" r:id="rId33"/>
    <p:sldId id="302" r:id="rId34"/>
    <p:sldId id="303" r:id="rId35"/>
    <p:sldId id="304" r:id="rId36"/>
    <p:sldId id="305" r:id="rId37"/>
    <p:sldId id="306" r:id="rId38"/>
    <p:sldId id="327" r:id="rId39"/>
    <p:sldId id="307" r:id="rId40"/>
    <p:sldId id="343" r:id="rId41"/>
    <p:sldId id="310" r:id="rId42"/>
    <p:sldId id="308" r:id="rId43"/>
    <p:sldId id="311" r:id="rId44"/>
    <p:sldId id="312" r:id="rId45"/>
    <p:sldId id="313" r:id="rId46"/>
    <p:sldId id="314" r:id="rId47"/>
    <p:sldId id="315" r:id="rId48"/>
    <p:sldId id="316" r:id="rId49"/>
    <p:sldId id="317" r:id="rId50"/>
    <p:sldId id="318" r:id="rId51"/>
    <p:sldId id="319" r:id="rId52"/>
    <p:sldId id="320" r:id="rId53"/>
    <p:sldId id="321" r:id="rId54"/>
    <p:sldId id="322" r:id="rId55"/>
    <p:sldId id="323" r:id="rId56"/>
    <p:sldId id="324" r:id="rId57"/>
    <p:sldId id="326" r:id="rId58"/>
    <p:sldId id="328" r:id="rId59"/>
    <p:sldId id="325" r:id="rId60"/>
    <p:sldId id="329" r:id="rId61"/>
    <p:sldId id="330" r:id="rId62"/>
    <p:sldId id="331" r:id="rId63"/>
    <p:sldId id="333" r:id="rId64"/>
    <p:sldId id="332" r:id="rId65"/>
    <p:sldId id="334" r:id="rId66"/>
    <p:sldId id="335" r:id="rId67"/>
    <p:sldId id="336" r:id="rId68"/>
    <p:sldId id="359" r:id="rId69"/>
    <p:sldId id="349" r:id="rId70"/>
    <p:sldId id="344" r:id="rId71"/>
    <p:sldId id="345" r:id="rId72"/>
    <p:sldId id="347" r:id="rId73"/>
    <p:sldId id="361" r:id="rId74"/>
    <p:sldId id="348" r:id="rId75"/>
    <p:sldId id="350" r:id="rId76"/>
    <p:sldId id="351" r:id="rId77"/>
    <p:sldId id="352" r:id="rId78"/>
    <p:sldId id="353" r:id="rId79"/>
    <p:sldId id="354" r:id="rId80"/>
    <p:sldId id="355" r:id="rId81"/>
    <p:sldId id="356" r:id="rId82"/>
    <p:sldId id="358" r:id="rId83"/>
    <p:sldId id="340" r:id="rId84"/>
    <p:sldId id="360" r:id="rId85"/>
  </p:sldIdLst>
  <p:sldSz cx="9144000" cy="6858000" type="screen4x3"/>
  <p:notesSz cx="7099300" cy="10234613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/PJCu9JbHp25hPy/RMCKYw==" hashData="F83nhGj0AuihrwPZYsYTHsZhte0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7" autoAdjust="0"/>
    <p:restoredTop sz="94660"/>
  </p:normalViewPr>
  <p:slideViewPr>
    <p:cSldViewPr>
      <p:cViewPr>
        <p:scale>
          <a:sx n="80" d="100"/>
          <a:sy n="8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14BEE5-1367-4741-A218-B5587357E359}" type="doc">
      <dgm:prSet loTypeId="urn:microsoft.com/office/officeart/2005/8/layout/cycle6" loCatId="cycle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pt-PT"/>
        </a:p>
      </dgm:t>
    </dgm:pt>
    <dgm:pt modelId="{903E6071-5D2B-4E6C-8467-086B15AEC6F5}">
      <dgm:prSet phldrT="[Texto]" custT="1"/>
      <dgm:spPr/>
      <dgm:t>
        <a:bodyPr/>
        <a:lstStyle/>
        <a:p>
          <a:r>
            <a:rPr lang="pt-PT" sz="1800" b="1" dirty="0" smtClean="0">
              <a:latin typeface="Calibri" pitchFamily="34" charset="0"/>
              <a:cs typeface="Calibri" pitchFamily="34" charset="0"/>
            </a:rPr>
            <a:t>Plano Regulamentar</a:t>
          </a:r>
          <a:endParaRPr lang="pt-PT" sz="1800" b="1" dirty="0">
            <a:latin typeface="Calibri" pitchFamily="34" charset="0"/>
            <a:cs typeface="Calibri" pitchFamily="34" charset="0"/>
          </a:endParaRPr>
        </a:p>
      </dgm:t>
    </dgm:pt>
    <dgm:pt modelId="{F422FDF2-122E-436E-B375-175188806E4B}" type="parTrans" cxnId="{3589D22C-D7A7-4CEE-97FC-0578C6972812}">
      <dgm:prSet/>
      <dgm:spPr/>
      <dgm:t>
        <a:bodyPr/>
        <a:lstStyle/>
        <a:p>
          <a:endParaRPr lang="pt-PT" sz="1800" b="1">
            <a:latin typeface="Calibri" pitchFamily="34" charset="0"/>
            <a:cs typeface="Calibri" pitchFamily="34" charset="0"/>
          </a:endParaRPr>
        </a:p>
      </dgm:t>
    </dgm:pt>
    <dgm:pt modelId="{F7FE8A40-A97E-4AAF-A211-DCA2D55C0715}" type="sibTrans" cxnId="{3589D22C-D7A7-4CEE-97FC-0578C6972812}">
      <dgm:prSet/>
      <dgm:spPr/>
      <dgm:t>
        <a:bodyPr/>
        <a:lstStyle/>
        <a:p>
          <a:endParaRPr lang="pt-PT" sz="1800" b="1">
            <a:latin typeface="Calibri" pitchFamily="34" charset="0"/>
            <a:cs typeface="Calibri" pitchFamily="34" charset="0"/>
          </a:endParaRPr>
        </a:p>
      </dgm:t>
    </dgm:pt>
    <dgm:pt modelId="{7ECF7CDA-F775-4F86-ADE0-ADF9125AB4FC}">
      <dgm:prSet phldrT="[Texto]" custT="1"/>
      <dgm:spPr/>
      <dgm:t>
        <a:bodyPr/>
        <a:lstStyle/>
        <a:p>
          <a:r>
            <a:rPr lang="pt-PT" sz="1800" b="1" dirty="0" smtClean="0">
              <a:latin typeface="Calibri" pitchFamily="34" charset="0"/>
              <a:cs typeface="Calibri" pitchFamily="34" charset="0"/>
            </a:rPr>
            <a:t>Plano Táctico</a:t>
          </a:r>
          <a:endParaRPr lang="pt-PT" sz="1800" b="1" dirty="0">
            <a:latin typeface="Calibri" pitchFamily="34" charset="0"/>
            <a:cs typeface="Calibri" pitchFamily="34" charset="0"/>
          </a:endParaRPr>
        </a:p>
      </dgm:t>
    </dgm:pt>
    <dgm:pt modelId="{87A56D63-E57F-48B2-9BE0-6B9868F85E35}" type="parTrans" cxnId="{1149C165-2DEC-46FC-8353-DDC8EE7D3C40}">
      <dgm:prSet/>
      <dgm:spPr/>
      <dgm:t>
        <a:bodyPr/>
        <a:lstStyle/>
        <a:p>
          <a:endParaRPr lang="pt-PT" sz="1800" b="1">
            <a:latin typeface="Calibri" pitchFamily="34" charset="0"/>
            <a:cs typeface="Calibri" pitchFamily="34" charset="0"/>
          </a:endParaRPr>
        </a:p>
      </dgm:t>
    </dgm:pt>
    <dgm:pt modelId="{365CE89C-FE9A-4526-8419-75E42F96712D}" type="sibTrans" cxnId="{1149C165-2DEC-46FC-8353-DDC8EE7D3C40}">
      <dgm:prSet/>
      <dgm:spPr/>
      <dgm:t>
        <a:bodyPr/>
        <a:lstStyle/>
        <a:p>
          <a:endParaRPr lang="pt-PT" sz="1800" b="1">
            <a:latin typeface="Calibri" pitchFamily="34" charset="0"/>
            <a:cs typeface="Calibri" pitchFamily="34" charset="0"/>
          </a:endParaRPr>
        </a:p>
      </dgm:t>
    </dgm:pt>
    <dgm:pt modelId="{3B523B63-527B-44EA-9A86-C417B9FF9788}">
      <dgm:prSet phldrT="[Texto]" custT="1"/>
      <dgm:spPr/>
      <dgm:t>
        <a:bodyPr/>
        <a:lstStyle/>
        <a:p>
          <a:r>
            <a:rPr lang="pt-PT" sz="1800" b="1" dirty="0" smtClean="0">
              <a:latin typeface="Calibri" pitchFamily="34" charset="0"/>
              <a:cs typeface="Calibri" pitchFamily="34" charset="0"/>
            </a:rPr>
            <a:t>Plano Físico</a:t>
          </a:r>
          <a:endParaRPr lang="pt-PT" sz="1800" b="1" dirty="0">
            <a:latin typeface="Calibri" pitchFamily="34" charset="0"/>
            <a:cs typeface="Calibri" pitchFamily="34" charset="0"/>
          </a:endParaRPr>
        </a:p>
      </dgm:t>
    </dgm:pt>
    <dgm:pt modelId="{D3A726FF-96A8-482B-A925-6AF8FBBA90C2}" type="parTrans" cxnId="{673A47C7-DA06-48EE-AB4F-73643FB1AA36}">
      <dgm:prSet/>
      <dgm:spPr/>
      <dgm:t>
        <a:bodyPr/>
        <a:lstStyle/>
        <a:p>
          <a:endParaRPr lang="pt-PT" sz="1800" b="1">
            <a:latin typeface="Calibri" pitchFamily="34" charset="0"/>
            <a:cs typeface="Calibri" pitchFamily="34" charset="0"/>
          </a:endParaRPr>
        </a:p>
      </dgm:t>
    </dgm:pt>
    <dgm:pt modelId="{4414A1C6-E6C3-487B-8DDF-C3F36423109A}" type="sibTrans" cxnId="{673A47C7-DA06-48EE-AB4F-73643FB1AA36}">
      <dgm:prSet/>
      <dgm:spPr/>
      <dgm:t>
        <a:bodyPr/>
        <a:lstStyle/>
        <a:p>
          <a:endParaRPr lang="pt-PT" sz="1800" b="1">
            <a:latin typeface="Calibri" pitchFamily="34" charset="0"/>
            <a:cs typeface="Calibri" pitchFamily="34" charset="0"/>
          </a:endParaRPr>
        </a:p>
      </dgm:t>
    </dgm:pt>
    <dgm:pt modelId="{05572980-0955-4AAA-B660-D0812BB3CB1B}">
      <dgm:prSet phldrT="[Texto]" custT="1"/>
      <dgm:spPr/>
      <dgm:t>
        <a:bodyPr/>
        <a:lstStyle/>
        <a:p>
          <a:r>
            <a:rPr lang="pt-PT" sz="1800" b="1" dirty="0" smtClean="0">
              <a:latin typeface="Calibri" pitchFamily="34" charset="0"/>
              <a:cs typeface="Calibri" pitchFamily="34" charset="0"/>
            </a:rPr>
            <a:t>Plano Técnico</a:t>
          </a:r>
          <a:endParaRPr lang="pt-PT" sz="1800" b="1" dirty="0">
            <a:latin typeface="Calibri" pitchFamily="34" charset="0"/>
            <a:cs typeface="Calibri" pitchFamily="34" charset="0"/>
          </a:endParaRPr>
        </a:p>
      </dgm:t>
    </dgm:pt>
    <dgm:pt modelId="{58973C5D-2E17-4025-A9AA-BA7C69DB45B6}" type="parTrans" cxnId="{EC58F45B-887E-4C45-AA80-96E24160198E}">
      <dgm:prSet/>
      <dgm:spPr/>
      <dgm:t>
        <a:bodyPr/>
        <a:lstStyle/>
        <a:p>
          <a:endParaRPr lang="pt-PT" sz="1800" b="1">
            <a:latin typeface="Calibri" pitchFamily="34" charset="0"/>
            <a:cs typeface="Calibri" pitchFamily="34" charset="0"/>
          </a:endParaRPr>
        </a:p>
      </dgm:t>
    </dgm:pt>
    <dgm:pt modelId="{CBA106F9-2AB9-4A63-B730-8DBF794C8D8E}" type="sibTrans" cxnId="{EC58F45B-887E-4C45-AA80-96E24160198E}">
      <dgm:prSet/>
      <dgm:spPr/>
      <dgm:t>
        <a:bodyPr/>
        <a:lstStyle/>
        <a:p>
          <a:endParaRPr lang="pt-PT" sz="1800" b="1">
            <a:latin typeface="Calibri" pitchFamily="34" charset="0"/>
            <a:cs typeface="Calibri" pitchFamily="34" charset="0"/>
          </a:endParaRPr>
        </a:p>
      </dgm:t>
    </dgm:pt>
    <dgm:pt modelId="{DD4EA836-2664-4A16-A68B-AF1B923AD400}" type="pres">
      <dgm:prSet presAssocID="{BB14BEE5-1367-4741-A218-B5587357E35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EA480A9F-749D-4A67-B0A2-575B41D3616C}" type="pres">
      <dgm:prSet presAssocID="{903E6071-5D2B-4E6C-8467-086B15AEC6F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11E52DB5-A28A-4138-B6F0-B37B0C5352CB}" type="pres">
      <dgm:prSet presAssocID="{903E6071-5D2B-4E6C-8467-086B15AEC6F5}" presName="spNode" presStyleCnt="0"/>
      <dgm:spPr/>
    </dgm:pt>
    <dgm:pt modelId="{8300448D-4FC7-4B4C-876E-802140A152A0}" type="pres">
      <dgm:prSet presAssocID="{F7FE8A40-A97E-4AAF-A211-DCA2D55C0715}" presName="sibTrans" presStyleLbl="sibTrans1D1" presStyleIdx="0" presStyleCnt="4"/>
      <dgm:spPr/>
      <dgm:t>
        <a:bodyPr/>
        <a:lstStyle/>
        <a:p>
          <a:endParaRPr lang="pt-PT"/>
        </a:p>
      </dgm:t>
    </dgm:pt>
    <dgm:pt modelId="{788C3372-B374-4AB0-A47A-152ECC00502E}" type="pres">
      <dgm:prSet presAssocID="{7ECF7CDA-F775-4F86-ADE0-ADF9125AB4F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87179A4-574E-4F1A-9CDF-16D204846B80}" type="pres">
      <dgm:prSet presAssocID="{7ECF7CDA-F775-4F86-ADE0-ADF9125AB4FC}" presName="spNode" presStyleCnt="0"/>
      <dgm:spPr/>
    </dgm:pt>
    <dgm:pt modelId="{C785BC1E-C8C8-45CC-909F-3FD60C5AB4DB}" type="pres">
      <dgm:prSet presAssocID="{365CE89C-FE9A-4526-8419-75E42F96712D}" presName="sibTrans" presStyleLbl="sibTrans1D1" presStyleIdx="1" presStyleCnt="4"/>
      <dgm:spPr/>
      <dgm:t>
        <a:bodyPr/>
        <a:lstStyle/>
        <a:p>
          <a:endParaRPr lang="pt-PT"/>
        </a:p>
      </dgm:t>
    </dgm:pt>
    <dgm:pt modelId="{7C9B11B4-9286-45C8-BFF0-1BEDBFAA1A16}" type="pres">
      <dgm:prSet presAssocID="{3B523B63-527B-44EA-9A86-C417B9FF978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906656FA-2B6D-4187-8B0E-913053CBC275}" type="pres">
      <dgm:prSet presAssocID="{3B523B63-527B-44EA-9A86-C417B9FF9788}" presName="spNode" presStyleCnt="0"/>
      <dgm:spPr/>
    </dgm:pt>
    <dgm:pt modelId="{F12E07C8-C68E-484F-B9B9-089FDF026D62}" type="pres">
      <dgm:prSet presAssocID="{4414A1C6-E6C3-487B-8DDF-C3F36423109A}" presName="sibTrans" presStyleLbl="sibTrans1D1" presStyleIdx="2" presStyleCnt="4"/>
      <dgm:spPr/>
      <dgm:t>
        <a:bodyPr/>
        <a:lstStyle/>
        <a:p>
          <a:endParaRPr lang="pt-PT"/>
        </a:p>
      </dgm:t>
    </dgm:pt>
    <dgm:pt modelId="{769D4B21-961B-471B-9177-F5E2AC307C28}" type="pres">
      <dgm:prSet presAssocID="{05572980-0955-4AAA-B660-D0812BB3CB1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E2893E6-C5D6-4FA8-9B7B-A9A4E54A2949}" type="pres">
      <dgm:prSet presAssocID="{05572980-0955-4AAA-B660-D0812BB3CB1B}" presName="spNode" presStyleCnt="0"/>
      <dgm:spPr/>
    </dgm:pt>
    <dgm:pt modelId="{9D29A761-66DC-4ECD-B235-A86915A9881A}" type="pres">
      <dgm:prSet presAssocID="{CBA106F9-2AB9-4A63-B730-8DBF794C8D8E}" presName="sibTrans" presStyleLbl="sibTrans1D1" presStyleIdx="3" presStyleCnt="4"/>
      <dgm:spPr/>
      <dgm:t>
        <a:bodyPr/>
        <a:lstStyle/>
        <a:p>
          <a:endParaRPr lang="pt-PT"/>
        </a:p>
      </dgm:t>
    </dgm:pt>
  </dgm:ptLst>
  <dgm:cxnLst>
    <dgm:cxn modelId="{6308F4B2-EFED-43A7-B81D-2A7FBC89EA60}" type="presOf" srcId="{CBA106F9-2AB9-4A63-B730-8DBF794C8D8E}" destId="{9D29A761-66DC-4ECD-B235-A86915A9881A}" srcOrd="0" destOrd="0" presId="urn:microsoft.com/office/officeart/2005/8/layout/cycle6"/>
    <dgm:cxn modelId="{3589D22C-D7A7-4CEE-97FC-0578C6972812}" srcId="{BB14BEE5-1367-4741-A218-B5587357E359}" destId="{903E6071-5D2B-4E6C-8467-086B15AEC6F5}" srcOrd="0" destOrd="0" parTransId="{F422FDF2-122E-436E-B375-175188806E4B}" sibTransId="{F7FE8A40-A97E-4AAF-A211-DCA2D55C0715}"/>
    <dgm:cxn modelId="{1149C165-2DEC-46FC-8353-DDC8EE7D3C40}" srcId="{BB14BEE5-1367-4741-A218-B5587357E359}" destId="{7ECF7CDA-F775-4F86-ADE0-ADF9125AB4FC}" srcOrd="1" destOrd="0" parTransId="{87A56D63-E57F-48B2-9BE0-6B9868F85E35}" sibTransId="{365CE89C-FE9A-4526-8419-75E42F96712D}"/>
    <dgm:cxn modelId="{E16A8287-4CEF-4ECB-8E25-91EB87B876AD}" type="presOf" srcId="{7ECF7CDA-F775-4F86-ADE0-ADF9125AB4FC}" destId="{788C3372-B374-4AB0-A47A-152ECC00502E}" srcOrd="0" destOrd="0" presId="urn:microsoft.com/office/officeart/2005/8/layout/cycle6"/>
    <dgm:cxn modelId="{EE971792-3EB5-4B81-AD48-46FB8B3F917E}" type="presOf" srcId="{BB14BEE5-1367-4741-A218-B5587357E359}" destId="{DD4EA836-2664-4A16-A68B-AF1B923AD400}" srcOrd="0" destOrd="0" presId="urn:microsoft.com/office/officeart/2005/8/layout/cycle6"/>
    <dgm:cxn modelId="{B7620D22-DB82-4AF9-8F03-061D3FE1E38E}" type="presOf" srcId="{365CE89C-FE9A-4526-8419-75E42F96712D}" destId="{C785BC1E-C8C8-45CC-909F-3FD60C5AB4DB}" srcOrd="0" destOrd="0" presId="urn:microsoft.com/office/officeart/2005/8/layout/cycle6"/>
    <dgm:cxn modelId="{EC58F45B-887E-4C45-AA80-96E24160198E}" srcId="{BB14BEE5-1367-4741-A218-B5587357E359}" destId="{05572980-0955-4AAA-B660-D0812BB3CB1B}" srcOrd="3" destOrd="0" parTransId="{58973C5D-2E17-4025-A9AA-BA7C69DB45B6}" sibTransId="{CBA106F9-2AB9-4A63-B730-8DBF794C8D8E}"/>
    <dgm:cxn modelId="{CA781F92-78C6-4B62-ADDC-E5B36059A878}" type="presOf" srcId="{3B523B63-527B-44EA-9A86-C417B9FF9788}" destId="{7C9B11B4-9286-45C8-BFF0-1BEDBFAA1A16}" srcOrd="0" destOrd="0" presId="urn:microsoft.com/office/officeart/2005/8/layout/cycle6"/>
    <dgm:cxn modelId="{188E6ED7-1763-4EE9-923D-CEBF4D627160}" type="presOf" srcId="{4414A1C6-E6C3-487B-8DDF-C3F36423109A}" destId="{F12E07C8-C68E-484F-B9B9-089FDF026D62}" srcOrd="0" destOrd="0" presId="urn:microsoft.com/office/officeart/2005/8/layout/cycle6"/>
    <dgm:cxn modelId="{12B55D1B-AA1C-4D49-8972-0249E49B9B8A}" type="presOf" srcId="{F7FE8A40-A97E-4AAF-A211-DCA2D55C0715}" destId="{8300448D-4FC7-4B4C-876E-802140A152A0}" srcOrd="0" destOrd="0" presId="urn:microsoft.com/office/officeart/2005/8/layout/cycle6"/>
    <dgm:cxn modelId="{673A47C7-DA06-48EE-AB4F-73643FB1AA36}" srcId="{BB14BEE5-1367-4741-A218-B5587357E359}" destId="{3B523B63-527B-44EA-9A86-C417B9FF9788}" srcOrd="2" destOrd="0" parTransId="{D3A726FF-96A8-482B-A925-6AF8FBBA90C2}" sibTransId="{4414A1C6-E6C3-487B-8DDF-C3F36423109A}"/>
    <dgm:cxn modelId="{C38CB863-99CA-4615-8DC7-CB7DBDDC3388}" type="presOf" srcId="{903E6071-5D2B-4E6C-8467-086B15AEC6F5}" destId="{EA480A9F-749D-4A67-B0A2-575B41D3616C}" srcOrd="0" destOrd="0" presId="urn:microsoft.com/office/officeart/2005/8/layout/cycle6"/>
    <dgm:cxn modelId="{57C53B02-696C-43E9-9827-761A9F26DB6C}" type="presOf" srcId="{05572980-0955-4AAA-B660-D0812BB3CB1B}" destId="{769D4B21-961B-471B-9177-F5E2AC307C28}" srcOrd="0" destOrd="0" presId="urn:microsoft.com/office/officeart/2005/8/layout/cycle6"/>
    <dgm:cxn modelId="{AC1A983F-60B5-484C-B5CF-88646B077413}" type="presParOf" srcId="{DD4EA836-2664-4A16-A68B-AF1B923AD400}" destId="{EA480A9F-749D-4A67-B0A2-575B41D3616C}" srcOrd="0" destOrd="0" presId="urn:microsoft.com/office/officeart/2005/8/layout/cycle6"/>
    <dgm:cxn modelId="{AE597B1E-6948-42E4-A5F5-280AEE726F7A}" type="presParOf" srcId="{DD4EA836-2664-4A16-A68B-AF1B923AD400}" destId="{11E52DB5-A28A-4138-B6F0-B37B0C5352CB}" srcOrd="1" destOrd="0" presId="urn:microsoft.com/office/officeart/2005/8/layout/cycle6"/>
    <dgm:cxn modelId="{152703BD-5F2B-48D7-AD32-F5C047F28B73}" type="presParOf" srcId="{DD4EA836-2664-4A16-A68B-AF1B923AD400}" destId="{8300448D-4FC7-4B4C-876E-802140A152A0}" srcOrd="2" destOrd="0" presId="urn:microsoft.com/office/officeart/2005/8/layout/cycle6"/>
    <dgm:cxn modelId="{98C8DC3D-60FD-4C99-A070-CF0026F4441C}" type="presParOf" srcId="{DD4EA836-2664-4A16-A68B-AF1B923AD400}" destId="{788C3372-B374-4AB0-A47A-152ECC00502E}" srcOrd="3" destOrd="0" presId="urn:microsoft.com/office/officeart/2005/8/layout/cycle6"/>
    <dgm:cxn modelId="{4FEDA93A-21AE-4FD8-8826-3101AE33A844}" type="presParOf" srcId="{DD4EA836-2664-4A16-A68B-AF1B923AD400}" destId="{F87179A4-574E-4F1A-9CDF-16D204846B80}" srcOrd="4" destOrd="0" presId="urn:microsoft.com/office/officeart/2005/8/layout/cycle6"/>
    <dgm:cxn modelId="{F825E8D8-8219-4E65-9D67-45E3EE45AF6F}" type="presParOf" srcId="{DD4EA836-2664-4A16-A68B-AF1B923AD400}" destId="{C785BC1E-C8C8-45CC-909F-3FD60C5AB4DB}" srcOrd="5" destOrd="0" presId="urn:microsoft.com/office/officeart/2005/8/layout/cycle6"/>
    <dgm:cxn modelId="{1B0F4B82-CF1E-4B10-A5C2-5039C92EC35F}" type="presParOf" srcId="{DD4EA836-2664-4A16-A68B-AF1B923AD400}" destId="{7C9B11B4-9286-45C8-BFF0-1BEDBFAA1A16}" srcOrd="6" destOrd="0" presId="urn:microsoft.com/office/officeart/2005/8/layout/cycle6"/>
    <dgm:cxn modelId="{6A706659-FC46-4CB0-B16D-7B51EE7BE57E}" type="presParOf" srcId="{DD4EA836-2664-4A16-A68B-AF1B923AD400}" destId="{906656FA-2B6D-4187-8B0E-913053CBC275}" srcOrd="7" destOrd="0" presId="urn:microsoft.com/office/officeart/2005/8/layout/cycle6"/>
    <dgm:cxn modelId="{BC22CFFD-CDDC-46C7-8B7D-581E82FD9102}" type="presParOf" srcId="{DD4EA836-2664-4A16-A68B-AF1B923AD400}" destId="{F12E07C8-C68E-484F-B9B9-089FDF026D62}" srcOrd="8" destOrd="0" presId="urn:microsoft.com/office/officeart/2005/8/layout/cycle6"/>
    <dgm:cxn modelId="{622DCDF8-1183-4F80-B75A-62F6B5AA2AC5}" type="presParOf" srcId="{DD4EA836-2664-4A16-A68B-AF1B923AD400}" destId="{769D4B21-961B-471B-9177-F5E2AC307C28}" srcOrd="9" destOrd="0" presId="urn:microsoft.com/office/officeart/2005/8/layout/cycle6"/>
    <dgm:cxn modelId="{1DB2E29D-4F9B-4074-8064-BB065F88A6A4}" type="presParOf" srcId="{DD4EA836-2664-4A16-A68B-AF1B923AD400}" destId="{4E2893E6-C5D6-4FA8-9B7B-A9A4E54A2949}" srcOrd="10" destOrd="0" presId="urn:microsoft.com/office/officeart/2005/8/layout/cycle6"/>
    <dgm:cxn modelId="{D986B9DB-2F81-4FD6-84BF-EFE0EE4CE088}" type="presParOf" srcId="{DD4EA836-2664-4A16-A68B-AF1B923AD400}" destId="{9D29A761-66DC-4ECD-B235-A86915A9881A}" srcOrd="11" destOrd="0" presId="urn:microsoft.com/office/officeart/2005/8/layout/cycle6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46604A2-E4E9-4BA7-8722-8020BF372676}" type="doc">
      <dgm:prSet loTypeId="urn:microsoft.com/office/officeart/2005/8/layout/venn1" loCatId="relationship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pt-PT"/>
        </a:p>
      </dgm:t>
    </dgm:pt>
    <dgm:pt modelId="{430E2D27-16D3-49A5-A89B-10C2C5D1B667}">
      <dgm:prSet phldrT="[Texto]" custT="1"/>
      <dgm:spPr/>
      <dgm:t>
        <a:bodyPr/>
        <a:lstStyle/>
        <a:p>
          <a:r>
            <a:rPr lang="pt-PT" sz="2800" dirty="0" smtClean="0"/>
            <a:t>Táctico</a:t>
          </a:r>
          <a:endParaRPr lang="pt-PT" sz="2800" dirty="0"/>
        </a:p>
      </dgm:t>
    </dgm:pt>
    <dgm:pt modelId="{4A13FC5D-4951-4ED4-9EEF-22AFAFFD88D6}" type="parTrans" cxnId="{A20DCED2-2951-4D8E-81A5-A1DB45B5C503}">
      <dgm:prSet/>
      <dgm:spPr/>
      <dgm:t>
        <a:bodyPr/>
        <a:lstStyle/>
        <a:p>
          <a:endParaRPr lang="pt-PT"/>
        </a:p>
      </dgm:t>
    </dgm:pt>
    <dgm:pt modelId="{A37FB14D-8E03-4D3C-81D0-E99911B334F6}" type="sibTrans" cxnId="{A20DCED2-2951-4D8E-81A5-A1DB45B5C503}">
      <dgm:prSet/>
      <dgm:spPr/>
      <dgm:t>
        <a:bodyPr/>
        <a:lstStyle/>
        <a:p>
          <a:endParaRPr lang="pt-PT"/>
        </a:p>
      </dgm:t>
    </dgm:pt>
    <dgm:pt modelId="{1C2D3E80-3C5B-4823-BE7E-BE1E52B00FE5}">
      <dgm:prSet phldrT="[Texto]" custT="1"/>
      <dgm:spPr/>
      <dgm:t>
        <a:bodyPr/>
        <a:lstStyle/>
        <a:p>
          <a:r>
            <a:rPr lang="pt-PT" sz="2400" dirty="0" smtClean="0"/>
            <a:t>Físico</a:t>
          </a:r>
          <a:endParaRPr lang="pt-PT" sz="2400" dirty="0"/>
        </a:p>
      </dgm:t>
    </dgm:pt>
    <dgm:pt modelId="{F704F8A6-D2F6-4E4B-9074-B9E1143B78DC}" type="parTrans" cxnId="{9B027BB6-FCB4-4DAC-80B4-51DAA573F416}">
      <dgm:prSet/>
      <dgm:spPr/>
      <dgm:t>
        <a:bodyPr/>
        <a:lstStyle/>
        <a:p>
          <a:endParaRPr lang="pt-PT"/>
        </a:p>
      </dgm:t>
    </dgm:pt>
    <dgm:pt modelId="{01B1AA42-AF97-4A34-ACB9-58AF2023FD20}" type="sibTrans" cxnId="{9B027BB6-FCB4-4DAC-80B4-51DAA573F416}">
      <dgm:prSet/>
      <dgm:spPr/>
      <dgm:t>
        <a:bodyPr/>
        <a:lstStyle/>
        <a:p>
          <a:endParaRPr lang="pt-PT"/>
        </a:p>
      </dgm:t>
    </dgm:pt>
    <dgm:pt modelId="{854C1E81-F34C-4423-A7A5-40442420B884}">
      <dgm:prSet phldrT="[Texto]" custT="1"/>
      <dgm:spPr/>
      <dgm:t>
        <a:bodyPr/>
        <a:lstStyle/>
        <a:p>
          <a:r>
            <a:rPr lang="pt-PT" sz="2300" dirty="0" smtClean="0"/>
            <a:t>Técnico</a:t>
          </a:r>
          <a:endParaRPr lang="pt-PT" sz="2300" dirty="0"/>
        </a:p>
      </dgm:t>
    </dgm:pt>
    <dgm:pt modelId="{A4AE808E-E847-4203-8010-BAA71AF131D6}" type="parTrans" cxnId="{89E03800-97D2-426A-B466-F4FE7F8E2A8B}">
      <dgm:prSet/>
      <dgm:spPr/>
      <dgm:t>
        <a:bodyPr/>
        <a:lstStyle/>
        <a:p>
          <a:endParaRPr lang="pt-PT"/>
        </a:p>
      </dgm:t>
    </dgm:pt>
    <dgm:pt modelId="{40B00BE3-914B-4B9C-842B-D91C3E6F8D06}" type="sibTrans" cxnId="{89E03800-97D2-426A-B466-F4FE7F8E2A8B}">
      <dgm:prSet/>
      <dgm:spPr/>
      <dgm:t>
        <a:bodyPr/>
        <a:lstStyle/>
        <a:p>
          <a:endParaRPr lang="pt-PT"/>
        </a:p>
      </dgm:t>
    </dgm:pt>
    <dgm:pt modelId="{AE2F36F8-1E6D-4847-97EA-B69FB2D6233B}">
      <dgm:prSet custT="1"/>
      <dgm:spPr/>
      <dgm:t>
        <a:bodyPr/>
        <a:lstStyle/>
        <a:p>
          <a:r>
            <a:rPr lang="pt-PT" sz="2400" dirty="0" smtClean="0"/>
            <a:t>Psicológico</a:t>
          </a:r>
          <a:endParaRPr lang="pt-PT" sz="2400" dirty="0"/>
        </a:p>
      </dgm:t>
    </dgm:pt>
    <dgm:pt modelId="{16FAC97D-5D09-49CA-8B61-8FC0E20B989D}" type="parTrans" cxnId="{8967065D-B66E-4BEB-ACB9-B4921124F8E7}">
      <dgm:prSet/>
      <dgm:spPr/>
      <dgm:t>
        <a:bodyPr/>
        <a:lstStyle/>
        <a:p>
          <a:endParaRPr lang="pt-PT"/>
        </a:p>
      </dgm:t>
    </dgm:pt>
    <dgm:pt modelId="{3BEF0C7A-3A2C-4F14-9595-E39EE49843F0}" type="sibTrans" cxnId="{8967065D-B66E-4BEB-ACB9-B4921124F8E7}">
      <dgm:prSet/>
      <dgm:spPr/>
      <dgm:t>
        <a:bodyPr/>
        <a:lstStyle/>
        <a:p>
          <a:endParaRPr lang="pt-PT"/>
        </a:p>
      </dgm:t>
    </dgm:pt>
    <dgm:pt modelId="{F09594C0-D88B-4742-B451-0B741DB433FF}" type="pres">
      <dgm:prSet presAssocID="{F46604A2-E4E9-4BA7-8722-8020BF372676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1CC416C4-0071-4074-B331-B7FC72825983}" type="pres">
      <dgm:prSet presAssocID="{430E2D27-16D3-49A5-A89B-10C2C5D1B667}" presName="circ1" presStyleLbl="vennNode1" presStyleIdx="0" presStyleCnt="4"/>
      <dgm:spPr/>
      <dgm:t>
        <a:bodyPr/>
        <a:lstStyle/>
        <a:p>
          <a:endParaRPr lang="pt-PT"/>
        </a:p>
      </dgm:t>
    </dgm:pt>
    <dgm:pt modelId="{28A03883-A416-4640-A5EE-55073717066E}" type="pres">
      <dgm:prSet presAssocID="{430E2D27-16D3-49A5-A89B-10C2C5D1B66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1042D3A1-ABC1-4BF7-827B-CD958D366D83}" type="pres">
      <dgm:prSet presAssocID="{1C2D3E80-3C5B-4823-BE7E-BE1E52B00FE5}" presName="circ2" presStyleLbl="vennNode1" presStyleIdx="1" presStyleCnt="4"/>
      <dgm:spPr/>
      <dgm:t>
        <a:bodyPr/>
        <a:lstStyle/>
        <a:p>
          <a:endParaRPr lang="pt-PT"/>
        </a:p>
      </dgm:t>
    </dgm:pt>
    <dgm:pt modelId="{5FB2C2DD-269A-4810-8288-85D310370573}" type="pres">
      <dgm:prSet presAssocID="{1C2D3E80-3C5B-4823-BE7E-BE1E52B00FE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9A5AE30-E2A1-40CC-816E-4C591BD2917E}" type="pres">
      <dgm:prSet presAssocID="{AE2F36F8-1E6D-4847-97EA-B69FB2D6233B}" presName="circ3" presStyleLbl="vennNode1" presStyleIdx="2" presStyleCnt="4"/>
      <dgm:spPr/>
      <dgm:t>
        <a:bodyPr/>
        <a:lstStyle/>
        <a:p>
          <a:endParaRPr lang="pt-PT"/>
        </a:p>
      </dgm:t>
    </dgm:pt>
    <dgm:pt modelId="{F317403F-22E1-4212-96F0-DD703376ACB4}" type="pres">
      <dgm:prSet presAssocID="{AE2F36F8-1E6D-4847-97EA-B69FB2D6233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8131FEC-5D46-46F0-8A17-627B37777BB4}" type="pres">
      <dgm:prSet presAssocID="{854C1E81-F34C-4423-A7A5-40442420B884}" presName="circ4" presStyleLbl="vennNode1" presStyleIdx="3" presStyleCnt="4"/>
      <dgm:spPr/>
      <dgm:t>
        <a:bodyPr/>
        <a:lstStyle/>
        <a:p>
          <a:endParaRPr lang="pt-PT"/>
        </a:p>
      </dgm:t>
    </dgm:pt>
    <dgm:pt modelId="{3E204D31-0122-4D6F-96F9-3C39AF8A6EC7}" type="pres">
      <dgm:prSet presAssocID="{854C1E81-F34C-4423-A7A5-40442420B884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169B2C2B-DF2E-4DA8-9B4F-0B060C2147D2}" type="presOf" srcId="{854C1E81-F34C-4423-A7A5-40442420B884}" destId="{A8131FEC-5D46-46F0-8A17-627B37777BB4}" srcOrd="0" destOrd="0" presId="urn:microsoft.com/office/officeart/2005/8/layout/venn1"/>
    <dgm:cxn modelId="{532B9F32-D6A4-403B-AF7F-4428168F9B50}" type="presOf" srcId="{430E2D27-16D3-49A5-A89B-10C2C5D1B667}" destId="{1CC416C4-0071-4074-B331-B7FC72825983}" srcOrd="0" destOrd="0" presId="urn:microsoft.com/office/officeart/2005/8/layout/venn1"/>
    <dgm:cxn modelId="{A20DCED2-2951-4D8E-81A5-A1DB45B5C503}" srcId="{F46604A2-E4E9-4BA7-8722-8020BF372676}" destId="{430E2D27-16D3-49A5-A89B-10C2C5D1B667}" srcOrd="0" destOrd="0" parTransId="{4A13FC5D-4951-4ED4-9EEF-22AFAFFD88D6}" sibTransId="{A37FB14D-8E03-4D3C-81D0-E99911B334F6}"/>
    <dgm:cxn modelId="{33DB1FB3-6B81-4BF6-AF8F-8CF52FA3128C}" type="presOf" srcId="{854C1E81-F34C-4423-A7A5-40442420B884}" destId="{3E204D31-0122-4D6F-96F9-3C39AF8A6EC7}" srcOrd="1" destOrd="0" presId="urn:microsoft.com/office/officeart/2005/8/layout/venn1"/>
    <dgm:cxn modelId="{981FA031-B745-46BD-AF8C-3732DB95B14B}" type="presOf" srcId="{AE2F36F8-1E6D-4847-97EA-B69FB2D6233B}" destId="{F317403F-22E1-4212-96F0-DD703376ACB4}" srcOrd="1" destOrd="0" presId="urn:microsoft.com/office/officeart/2005/8/layout/venn1"/>
    <dgm:cxn modelId="{EC7E976A-B585-4A3B-BAD7-A4386CB94861}" type="presOf" srcId="{AE2F36F8-1E6D-4847-97EA-B69FB2D6233B}" destId="{F9A5AE30-E2A1-40CC-816E-4C591BD2917E}" srcOrd="0" destOrd="0" presId="urn:microsoft.com/office/officeart/2005/8/layout/venn1"/>
    <dgm:cxn modelId="{C08F302F-5822-4E0B-8386-A64E1BC3D265}" type="presOf" srcId="{1C2D3E80-3C5B-4823-BE7E-BE1E52B00FE5}" destId="{5FB2C2DD-269A-4810-8288-85D310370573}" srcOrd="1" destOrd="0" presId="urn:microsoft.com/office/officeart/2005/8/layout/venn1"/>
    <dgm:cxn modelId="{CB3314E1-B6E5-4B03-A35A-1FCD57FEF839}" type="presOf" srcId="{1C2D3E80-3C5B-4823-BE7E-BE1E52B00FE5}" destId="{1042D3A1-ABC1-4BF7-827B-CD958D366D83}" srcOrd="0" destOrd="0" presId="urn:microsoft.com/office/officeart/2005/8/layout/venn1"/>
    <dgm:cxn modelId="{9B027BB6-FCB4-4DAC-80B4-51DAA573F416}" srcId="{F46604A2-E4E9-4BA7-8722-8020BF372676}" destId="{1C2D3E80-3C5B-4823-BE7E-BE1E52B00FE5}" srcOrd="1" destOrd="0" parTransId="{F704F8A6-D2F6-4E4B-9074-B9E1143B78DC}" sibTransId="{01B1AA42-AF97-4A34-ACB9-58AF2023FD20}"/>
    <dgm:cxn modelId="{89E03800-97D2-426A-B466-F4FE7F8E2A8B}" srcId="{F46604A2-E4E9-4BA7-8722-8020BF372676}" destId="{854C1E81-F34C-4423-A7A5-40442420B884}" srcOrd="3" destOrd="0" parTransId="{A4AE808E-E847-4203-8010-BAA71AF131D6}" sibTransId="{40B00BE3-914B-4B9C-842B-D91C3E6F8D06}"/>
    <dgm:cxn modelId="{CAD28AC4-711F-4D46-9A97-570C6A38AA76}" type="presOf" srcId="{F46604A2-E4E9-4BA7-8722-8020BF372676}" destId="{F09594C0-D88B-4742-B451-0B741DB433FF}" srcOrd="0" destOrd="0" presId="urn:microsoft.com/office/officeart/2005/8/layout/venn1"/>
    <dgm:cxn modelId="{9152E892-B4B3-44EA-899E-4A08DA02891A}" type="presOf" srcId="{430E2D27-16D3-49A5-A89B-10C2C5D1B667}" destId="{28A03883-A416-4640-A5EE-55073717066E}" srcOrd="1" destOrd="0" presId="urn:microsoft.com/office/officeart/2005/8/layout/venn1"/>
    <dgm:cxn modelId="{8967065D-B66E-4BEB-ACB9-B4921124F8E7}" srcId="{F46604A2-E4E9-4BA7-8722-8020BF372676}" destId="{AE2F36F8-1E6D-4847-97EA-B69FB2D6233B}" srcOrd="2" destOrd="0" parTransId="{16FAC97D-5D09-49CA-8B61-8FC0E20B989D}" sibTransId="{3BEF0C7A-3A2C-4F14-9595-E39EE49843F0}"/>
    <dgm:cxn modelId="{441A4FC7-B0B5-40B2-B8A3-2CE81D3A5F24}" type="presParOf" srcId="{F09594C0-D88B-4742-B451-0B741DB433FF}" destId="{1CC416C4-0071-4074-B331-B7FC72825983}" srcOrd="0" destOrd="0" presId="urn:microsoft.com/office/officeart/2005/8/layout/venn1"/>
    <dgm:cxn modelId="{6BAFA559-852F-41CE-A172-D312953CC8D3}" type="presParOf" srcId="{F09594C0-D88B-4742-B451-0B741DB433FF}" destId="{28A03883-A416-4640-A5EE-55073717066E}" srcOrd="1" destOrd="0" presId="urn:microsoft.com/office/officeart/2005/8/layout/venn1"/>
    <dgm:cxn modelId="{5304ADEA-5215-4F91-BD98-0B9C03DFCCC2}" type="presParOf" srcId="{F09594C0-D88B-4742-B451-0B741DB433FF}" destId="{1042D3A1-ABC1-4BF7-827B-CD958D366D83}" srcOrd="2" destOrd="0" presId="urn:microsoft.com/office/officeart/2005/8/layout/venn1"/>
    <dgm:cxn modelId="{D3B1D005-A89D-430F-B66D-DEB8D741788B}" type="presParOf" srcId="{F09594C0-D88B-4742-B451-0B741DB433FF}" destId="{5FB2C2DD-269A-4810-8288-85D310370573}" srcOrd="3" destOrd="0" presId="urn:microsoft.com/office/officeart/2005/8/layout/venn1"/>
    <dgm:cxn modelId="{6AC39965-452B-46D5-A97D-9A5E6FAA58AB}" type="presParOf" srcId="{F09594C0-D88B-4742-B451-0B741DB433FF}" destId="{F9A5AE30-E2A1-40CC-816E-4C591BD2917E}" srcOrd="4" destOrd="0" presId="urn:microsoft.com/office/officeart/2005/8/layout/venn1"/>
    <dgm:cxn modelId="{B79308EB-FC0D-4793-BDD3-EDE3E479D974}" type="presParOf" srcId="{F09594C0-D88B-4742-B451-0B741DB433FF}" destId="{F317403F-22E1-4212-96F0-DD703376ACB4}" srcOrd="5" destOrd="0" presId="urn:microsoft.com/office/officeart/2005/8/layout/venn1"/>
    <dgm:cxn modelId="{69CBFE2D-CA2A-4CA1-B114-0D971CE5FC6E}" type="presParOf" srcId="{F09594C0-D88B-4742-B451-0B741DB433FF}" destId="{A8131FEC-5D46-46F0-8A17-627B37777BB4}" srcOrd="6" destOrd="0" presId="urn:microsoft.com/office/officeart/2005/8/layout/venn1"/>
    <dgm:cxn modelId="{584D6F5B-D9C3-466F-BD75-28DADA5FF775}" type="presParOf" srcId="{F09594C0-D88B-4742-B451-0B741DB433FF}" destId="{3E204D31-0122-4D6F-96F9-3C39AF8A6EC7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28A7809-A489-44F9-8ABF-340E72924CE1}" type="doc">
      <dgm:prSet loTypeId="urn:microsoft.com/office/officeart/2005/8/layout/equation1" loCatId="relationship" qsTypeId="urn:microsoft.com/office/officeart/2005/8/quickstyle/3d1" qsCatId="3D" csTypeId="urn:microsoft.com/office/officeart/2005/8/colors/colorful3" csCatId="colorful" phldr="1"/>
      <dgm:spPr/>
    </dgm:pt>
    <dgm:pt modelId="{C875A78B-03AC-4BB1-B57B-AB3A0EC5A7D6}">
      <dgm:prSet phldrT="[Texto]"/>
      <dgm:spPr/>
      <dgm:t>
        <a:bodyPr/>
        <a:lstStyle/>
        <a:p>
          <a:r>
            <a:rPr lang="pt-PT" dirty="0" smtClean="0"/>
            <a:t>Ser Especifico</a:t>
          </a:r>
          <a:endParaRPr lang="pt-PT" dirty="0"/>
        </a:p>
      </dgm:t>
    </dgm:pt>
    <dgm:pt modelId="{20E5A95E-F068-4AA1-AE0E-36FA6AAECC51}" type="parTrans" cxnId="{59344010-53CA-4864-89D8-9B7C854A1BC0}">
      <dgm:prSet/>
      <dgm:spPr/>
      <dgm:t>
        <a:bodyPr/>
        <a:lstStyle/>
        <a:p>
          <a:endParaRPr lang="pt-PT"/>
        </a:p>
      </dgm:t>
    </dgm:pt>
    <dgm:pt modelId="{6AA6EE0A-8EBA-4564-A96E-843AA3B49AAE}" type="sibTrans" cxnId="{59344010-53CA-4864-89D8-9B7C854A1BC0}">
      <dgm:prSet/>
      <dgm:spPr>
        <a:blipFill rotWithShape="0">
          <a:blip xmlns:r="http://schemas.openxmlformats.org/officeDocument/2006/relationships" r:embed="rId1"/>
          <a:tile tx="0" ty="0" sx="40000" sy="40000" flip="none" algn="tl"/>
        </a:blipFill>
      </dgm:spPr>
      <dgm:t>
        <a:bodyPr/>
        <a:lstStyle/>
        <a:p>
          <a:endParaRPr lang="pt-PT"/>
        </a:p>
      </dgm:t>
    </dgm:pt>
    <dgm:pt modelId="{FBDD281D-F46F-4242-A60D-A65EB803E78A}">
      <dgm:prSet phldrT="[Texto]"/>
      <dgm:spPr/>
      <dgm:t>
        <a:bodyPr/>
        <a:lstStyle/>
        <a:p>
          <a:r>
            <a:rPr lang="pt-PT" dirty="0" smtClean="0"/>
            <a:t>Treinar com bola</a:t>
          </a:r>
          <a:endParaRPr lang="pt-PT" dirty="0"/>
        </a:p>
      </dgm:t>
    </dgm:pt>
    <dgm:pt modelId="{32D58288-DDFF-4BD8-844B-28D94241BAD8}" type="parTrans" cxnId="{A28E3287-FE04-4A2C-B470-D0D8F31BA058}">
      <dgm:prSet/>
      <dgm:spPr/>
      <dgm:t>
        <a:bodyPr/>
        <a:lstStyle/>
        <a:p>
          <a:endParaRPr lang="pt-PT"/>
        </a:p>
      </dgm:t>
    </dgm:pt>
    <dgm:pt modelId="{E8648176-F2CC-426D-8B9D-6E9960A74378}" type="sibTrans" cxnId="{A28E3287-FE04-4A2C-B470-D0D8F31BA058}">
      <dgm:prSet/>
      <dgm:spPr/>
      <dgm:t>
        <a:bodyPr/>
        <a:lstStyle/>
        <a:p>
          <a:endParaRPr lang="pt-PT"/>
        </a:p>
      </dgm:t>
    </dgm:pt>
    <dgm:pt modelId="{2A3C2B7D-D42D-424B-A975-C505DA86D2DD}" type="pres">
      <dgm:prSet presAssocID="{128A7809-A489-44F9-8ABF-340E72924CE1}" presName="linearFlow" presStyleCnt="0">
        <dgm:presLayoutVars>
          <dgm:dir/>
          <dgm:resizeHandles val="exact"/>
        </dgm:presLayoutVars>
      </dgm:prSet>
      <dgm:spPr/>
    </dgm:pt>
    <dgm:pt modelId="{E5AD9FA5-ADF9-47A6-8729-FD3E86572909}" type="pres">
      <dgm:prSet presAssocID="{C875A78B-03AC-4BB1-B57B-AB3A0EC5A7D6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E495ABA-6644-44E7-8743-3B582AC47306}" type="pres">
      <dgm:prSet presAssocID="{6AA6EE0A-8EBA-4564-A96E-843AA3B49AAE}" presName="spacerL" presStyleCnt="0"/>
      <dgm:spPr/>
    </dgm:pt>
    <dgm:pt modelId="{EFF02414-0928-401D-B63E-36087098DB7A}" type="pres">
      <dgm:prSet presAssocID="{6AA6EE0A-8EBA-4564-A96E-843AA3B49AAE}" presName="sibTrans" presStyleLbl="sibTrans2D1" presStyleIdx="0" presStyleCnt="1"/>
      <dgm:spPr>
        <a:prstGeom prst="mathNotEqual">
          <a:avLst/>
        </a:prstGeom>
      </dgm:spPr>
      <dgm:t>
        <a:bodyPr/>
        <a:lstStyle/>
        <a:p>
          <a:endParaRPr lang="pt-PT"/>
        </a:p>
      </dgm:t>
    </dgm:pt>
    <dgm:pt modelId="{86B1D694-9E2C-4EFC-9E17-52CF1013162F}" type="pres">
      <dgm:prSet presAssocID="{6AA6EE0A-8EBA-4564-A96E-843AA3B49AAE}" presName="spacerR" presStyleCnt="0"/>
      <dgm:spPr/>
    </dgm:pt>
    <dgm:pt modelId="{BE2CCD86-CB37-46A0-9BFE-B5254DD12A4D}" type="pres">
      <dgm:prSet presAssocID="{FBDD281D-F46F-4242-A60D-A65EB803E78A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13A05810-150D-4538-BCE0-3160FDE8950B}" type="presOf" srcId="{C875A78B-03AC-4BB1-B57B-AB3A0EC5A7D6}" destId="{E5AD9FA5-ADF9-47A6-8729-FD3E86572909}" srcOrd="0" destOrd="0" presId="urn:microsoft.com/office/officeart/2005/8/layout/equation1"/>
    <dgm:cxn modelId="{A28E3287-FE04-4A2C-B470-D0D8F31BA058}" srcId="{128A7809-A489-44F9-8ABF-340E72924CE1}" destId="{FBDD281D-F46F-4242-A60D-A65EB803E78A}" srcOrd="1" destOrd="0" parTransId="{32D58288-DDFF-4BD8-844B-28D94241BAD8}" sibTransId="{E8648176-F2CC-426D-8B9D-6E9960A74378}"/>
    <dgm:cxn modelId="{478BCD43-8C03-48FC-9D27-7E851AC0551E}" type="presOf" srcId="{FBDD281D-F46F-4242-A60D-A65EB803E78A}" destId="{BE2CCD86-CB37-46A0-9BFE-B5254DD12A4D}" srcOrd="0" destOrd="0" presId="urn:microsoft.com/office/officeart/2005/8/layout/equation1"/>
    <dgm:cxn modelId="{1723F9A8-B5B8-4491-BC97-A8B3ED1ADB8E}" type="presOf" srcId="{6AA6EE0A-8EBA-4564-A96E-843AA3B49AAE}" destId="{EFF02414-0928-401D-B63E-36087098DB7A}" srcOrd="0" destOrd="0" presId="urn:microsoft.com/office/officeart/2005/8/layout/equation1"/>
    <dgm:cxn modelId="{D7643575-C3C1-473F-977C-F721D152A80A}" type="presOf" srcId="{128A7809-A489-44F9-8ABF-340E72924CE1}" destId="{2A3C2B7D-D42D-424B-A975-C505DA86D2DD}" srcOrd="0" destOrd="0" presId="urn:microsoft.com/office/officeart/2005/8/layout/equation1"/>
    <dgm:cxn modelId="{59344010-53CA-4864-89D8-9B7C854A1BC0}" srcId="{128A7809-A489-44F9-8ABF-340E72924CE1}" destId="{C875A78B-03AC-4BB1-B57B-AB3A0EC5A7D6}" srcOrd="0" destOrd="0" parTransId="{20E5A95E-F068-4AA1-AE0E-36FA6AAECC51}" sibTransId="{6AA6EE0A-8EBA-4564-A96E-843AA3B49AAE}"/>
    <dgm:cxn modelId="{11D18534-6453-4F02-B7C5-6AD7ADE8CCA8}" type="presParOf" srcId="{2A3C2B7D-D42D-424B-A975-C505DA86D2DD}" destId="{E5AD9FA5-ADF9-47A6-8729-FD3E86572909}" srcOrd="0" destOrd="0" presId="urn:microsoft.com/office/officeart/2005/8/layout/equation1"/>
    <dgm:cxn modelId="{D59CF530-6FFF-4C56-8312-0563AEBEB454}" type="presParOf" srcId="{2A3C2B7D-D42D-424B-A975-C505DA86D2DD}" destId="{BE495ABA-6644-44E7-8743-3B582AC47306}" srcOrd="1" destOrd="0" presId="urn:microsoft.com/office/officeart/2005/8/layout/equation1"/>
    <dgm:cxn modelId="{78319D68-D8DD-4650-AACF-3877B707C41A}" type="presParOf" srcId="{2A3C2B7D-D42D-424B-A975-C505DA86D2DD}" destId="{EFF02414-0928-401D-B63E-36087098DB7A}" srcOrd="2" destOrd="0" presId="urn:microsoft.com/office/officeart/2005/8/layout/equation1"/>
    <dgm:cxn modelId="{6B16C038-0F78-4870-BC9B-474C90B2AB86}" type="presParOf" srcId="{2A3C2B7D-D42D-424B-A975-C505DA86D2DD}" destId="{86B1D694-9E2C-4EFC-9E17-52CF1013162F}" srcOrd="3" destOrd="0" presId="urn:microsoft.com/office/officeart/2005/8/layout/equation1"/>
    <dgm:cxn modelId="{4167C176-83B9-4482-8203-D1597671DBA1}" type="presParOf" srcId="{2A3C2B7D-D42D-424B-A975-C505DA86D2DD}" destId="{BE2CCD86-CB37-46A0-9BFE-B5254DD12A4D}" srcOrd="4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017B016-A503-4992-A354-F1613AFA4389}" type="doc">
      <dgm:prSet loTypeId="urn:microsoft.com/office/officeart/2005/8/layout/vList2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C7B54E4A-EC39-4188-868A-71564806A1AF}">
      <dgm:prSet phldrT="[Texto]"/>
      <dgm:spPr>
        <a:solidFill>
          <a:srgbClr val="FF0000"/>
        </a:solidFill>
      </dgm:spPr>
      <dgm:t>
        <a:bodyPr/>
        <a:lstStyle/>
        <a:p>
          <a:pPr algn="ctr"/>
          <a:r>
            <a:rPr lang="pt-PT" dirty="0" smtClean="0"/>
            <a:t>Atenção</a:t>
          </a:r>
          <a:endParaRPr lang="pt-PT" dirty="0"/>
        </a:p>
      </dgm:t>
    </dgm:pt>
    <dgm:pt modelId="{16F307E8-ED83-40DA-8336-71DA349CF5DF}" type="parTrans" cxnId="{888A8108-383F-4B20-A9BC-A409D04995E6}">
      <dgm:prSet/>
      <dgm:spPr/>
      <dgm:t>
        <a:bodyPr/>
        <a:lstStyle/>
        <a:p>
          <a:pPr algn="ctr"/>
          <a:endParaRPr lang="pt-PT"/>
        </a:p>
      </dgm:t>
    </dgm:pt>
    <dgm:pt modelId="{0490667C-D40D-4FC6-AEB8-B229ED6A75B7}" type="sibTrans" cxnId="{888A8108-383F-4B20-A9BC-A409D04995E6}">
      <dgm:prSet/>
      <dgm:spPr/>
      <dgm:t>
        <a:bodyPr/>
        <a:lstStyle/>
        <a:p>
          <a:pPr algn="ctr"/>
          <a:endParaRPr lang="pt-PT"/>
        </a:p>
      </dgm:t>
    </dgm:pt>
    <dgm:pt modelId="{0B8733E4-0C5E-4B02-8831-B6443B4BE8CA}" type="pres">
      <dgm:prSet presAssocID="{3017B016-A503-4992-A354-F1613AFA438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C2B2AC61-EA4D-4BD3-A86E-0064206497B2}" type="pres">
      <dgm:prSet presAssocID="{C7B54E4A-EC39-4188-868A-71564806A1AF}" presName="parentText" presStyleLbl="node1" presStyleIdx="0" presStyleCnt="1" custLinFactY="-28142" custLinFactNeighborX="-1350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B5616DC7-FF68-4320-8FF4-217F9D5C56FF}" type="presOf" srcId="{3017B016-A503-4992-A354-F1613AFA4389}" destId="{0B8733E4-0C5E-4B02-8831-B6443B4BE8CA}" srcOrd="0" destOrd="0" presId="urn:microsoft.com/office/officeart/2005/8/layout/vList2"/>
    <dgm:cxn modelId="{AE1C5BD6-7096-49A3-A948-DE44419008E5}" type="presOf" srcId="{C7B54E4A-EC39-4188-868A-71564806A1AF}" destId="{C2B2AC61-EA4D-4BD3-A86E-0064206497B2}" srcOrd="0" destOrd="0" presId="urn:microsoft.com/office/officeart/2005/8/layout/vList2"/>
    <dgm:cxn modelId="{888A8108-383F-4B20-A9BC-A409D04995E6}" srcId="{3017B016-A503-4992-A354-F1613AFA4389}" destId="{C7B54E4A-EC39-4188-868A-71564806A1AF}" srcOrd="0" destOrd="0" parTransId="{16F307E8-ED83-40DA-8336-71DA349CF5DF}" sibTransId="{0490667C-D40D-4FC6-AEB8-B229ED6A75B7}"/>
    <dgm:cxn modelId="{EAF62BC9-161B-4AB1-96D4-0EE18B8C315E}" type="presParOf" srcId="{0B8733E4-0C5E-4B02-8831-B6443B4BE8CA}" destId="{C2B2AC61-EA4D-4BD3-A86E-0064206497B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375422-AD2C-4CC9-9357-95C9C2D6092F}" type="doc">
      <dgm:prSet loTypeId="urn:microsoft.com/office/officeart/2005/8/layout/vList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7AE7DA2F-0EB7-4286-A1B2-132D47399A78}">
      <dgm:prSet phldrT="[Texto]"/>
      <dgm:spPr/>
      <dgm:t>
        <a:bodyPr/>
        <a:lstStyle/>
        <a:p>
          <a:pPr algn="ctr"/>
          <a:r>
            <a:rPr lang="pt-PT" dirty="0" smtClean="0">
              <a:latin typeface="Arial Black" pitchFamily="34" charset="0"/>
            </a:rPr>
            <a:t>Factor Técnico</a:t>
          </a:r>
          <a:endParaRPr lang="pt-PT" dirty="0">
            <a:latin typeface="Arial Black" pitchFamily="34" charset="0"/>
          </a:endParaRPr>
        </a:p>
      </dgm:t>
    </dgm:pt>
    <dgm:pt modelId="{346DA7D0-FF31-4780-B2FD-EB96C1105C5A}" type="parTrans" cxnId="{15F13ADD-498A-4F60-B963-A25B729C7AD0}">
      <dgm:prSet/>
      <dgm:spPr/>
      <dgm:t>
        <a:bodyPr/>
        <a:lstStyle/>
        <a:p>
          <a:endParaRPr lang="pt-PT">
            <a:latin typeface="Arial Black" pitchFamily="34" charset="0"/>
          </a:endParaRPr>
        </a:p>
      </dgm:t>
    </dgm:pt>
    <dgm:pt modelId="{E1C71723-D509-463F-819C-FCFDBED55C5C}" type="sibTrans" cxnId="{15F13ADD-498A-4F60-B963-A25B729C7AD0}">
      <dgm:prSet/>
      <dgm:spPr/>
      <dgm:t>
        <a:bodyPr/>
        <a:lstStyle/>
        <a:p>
          <a:endParaRPr lang="pt-PT">
            <a:latin typeface="Arial Black" pitchFamily="34" charset="0"/>
          </a:endParaRPr>
        </a:p>
      </dgm:t>
    </dgm:pt>
    <dgm:pt modelId="{7CB5282E-C097-4812-AB1A-DE07C8503C43}" type="pres">
      <dgm:prSet presAssocID="{83375422-AD2C-4CC9-9357-95C9C2D6092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9CE46E35-132F-47F7-AC2C-B22C1B23331D}" type="pres">
      <dgm:prSet presAssocID="{7AE7DA2F-0EB7-4286-A1B2-132D47399A7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9DB61D70-FFF3-4EF9-9272-6DF072893D36}" type="presOf" srcId="{83375422-AD2C-4CC9-9357-95C9C2D6092F}" destId="{7CB5282E-C097-4812-AB1A-DE07C8503C43}" srcOrd="0" destOrd="0" presId="urn:microsoft.com/office/officeart/2005/8/layout/vList2"/>
    <dgm:cxn modelId="{1BC2D423-E162-4146-B5EC-573B3EF73D2A}" type="presOf" srcId="{7AE7DA2F-0EB7-4286-A1B2-132D47399A78}" destId="{9CE46E35-132F-47F7-AC2C-B22C1B23331D}" srcOrd="0" destOrd="0" presId="urn:microsoft.com/office/officeart/2005/8/layout/vList2"/>
    <dgm:cxn modelId="{15F13ADD-498A-4F60-B963-A25B729C7AD0}" srcId="{83375422-AD2C-4CC9-9357-95C9C2D6092F}" destId="{7AE7DA2F-0EB7-4286-A1B2-132D47399A78}" srcOrd="0" destOrd="0" parTransId="{346DA7D0-FF31-4780-B2FD-EB96C1105C5A}" sibTransId="{E1C71723-D509-463F-819C-FCFDBED55C5C}"/>
    <dgm:cxn modelId="{FFF60A69-8D8F-4C7F-8CE2-C4AF1EAD495C}" type="presParOf" srcId="{7CB5282E-C097-4812-AB1A-DE07C8503C43}" destId="{9CE46E35-132F-47F7-AC2C-B22C1B23331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375422-AD2C-4CC9-9357-95C9C2D6092F}" type="doc">
      <dgm:prSet loTypeId="urn:microsoft.com/office/officeart/2005/8/layout/vList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7AE7DA2F-0EB7-4286-A1B2-132D47399A78}">
      <dgm:prSet phldrT="[Texto]" custT="1"/>
      <dgm:spPr/>
      <dgm:t>
        <a:bodyPr/>
        <a:lstStyle/>
        <a:p>
          <a:pPr algn="ctr"/>
          <a:r>
            <a:rPr lang="pt-PT" sz="2800" dirty="0" smtClean="0">
              <a:latin typeface="Arial Black" pitchFamily="34" charset="0"/>
            </a:rPr>
            <a:t>Ou… Táctico-Técnico</a:t>
          </a:r>
          <a:endParaRPr lang="pt-PT" sz="2800" dirty="0">
            <a:latin typeface="Arial Black" pitchFamily="34" charset="0"/>
          </a:endParaRPr>
        </a:p>
      </dgm:t>
    </dgm:pt>
    <dgm:pt modelId="{346DA7D0-FF31-4780-B2FD-EB96C1105C5A}" type="parTrans" cxnId="{15F13ADD-498A-4F60-B963-A25B729C7AD0}">
      <dgm:prSet/>
      <dgm:spPr/>
      <dgm:t>
        <a:bodyPr/>
        <a:lstStyle/>
        <a:p>
          <a:endParaRPr lang="pt-PT" sz="2800">
            <a:latin typeface="Arial Black" pitchFamily="34" charset="0"/>
          </a:endParaRPr>
        </a:p>
      </dgm:t>
    </dgm:pt>
    <dgm:pt modelId="{E1C71723-D509-463F-819C-FCFDBED55C5C}" type="sibTrans" cxnId="{15F13ADD-498A-4F60-B963-A25B729C7AD0}">
      <dgm:prSet/>
      <dgm:spPr/>
      <dgm:t>
        <a:bodyPr/>
        <a:lstStyle/>
        <a:p>
          <a:endParaRPr lang="pt-PT" sz="2800">
            <a:latin typeface="Arial Black" pitchFamily="34" charset="0"/>
          </a:endParaRPr>
        </a:p>
      </dgm:t>
    </dgm:pt>
    <dgm:pt modelId="{7CB5282E-C097-4812-AB1A-DE07C8503C43}" type="pres">
      <dgm:prSet presAssocID="{83375422-AD2C-4CC9-9357-95C9C2D6092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9CE46E35-132F-47F7-AC2C-B22C1B23331D}" type="pres">
      <dgm:prSet presAssocID="{7AE7DA2F-0EB7-4286-A1B2-132D47399A78}" presName="parentText" presStyleLbl="node1" presStyleIdx="0" presStyleCnt="1" custLinFactNeighborY="4028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3B7C7461-91B9-4DF4-ADF7-88143242968B}" type="presOf" srcId="{83375422-AD2C-4CC9-9357-95C9C2D6092F}" destId="{7CB5282E-C097-4812-AB1A-DE07C8503C43}" srcOrd="0" destOrd="0" presId="urn:microsoft.com/office/officeart/2005/8/layout/vList2"/>
    <dgm:cxn modelId="{15F13ADD-498A-4F60-B963-A25B729C7AD0}" srcId="{83375422-AD2C-4CC9-9357-95C9C2D6092F}" destId="{7AE7DA2F-0EB7-4286-A1B2-132D47399A78}" srcOrd="0" destOrd="0" parTransId="{346DA7D0-FF31-4780-B2FD-EB96C1105C5A}" sibTransId="{E1C71723-D509-463F-819C-FCFDBED55C5C}"/>
    <dgm:cxn modelId="{B13B6926-EF06-4343-B784-02FDDC203E3B}" type="presOf" srcId="{7AE7DA2F-0EB7-4286-A1B2-132D47399A78}" destId="{9CE46E35-132F-47F7-AC2C-B22C1B23331D}" srcOrd="0" destOrd="0" presId="urn:microsoft.com/office/officeart/2005/8/layout/vList2"/>
    <dgm:cxn modelId="{316203B5-E444-4C2F-9996-65182F8CB7A3}" type="presParOf" srcId="{7CB5282E-C097-4812-AB1A-DE07C8503C43}" destId="{9CE46E35-132F-47F7-AC2C-B22C1B23331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3375422-AD2C-4CC9-9357-95C9C2D6092F}" type="doc">
      <dgm:prSet loTypeId="urn:microsoft.com/office/officeart/2005/8/layout/vList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7AE7DA2F-0EB7-4286-A1B2-132D47399A78}">
      <dgm:prSet phldrT="[Texto]"/>
      <dgm:spPr/>
      <dgm:t>
        <a:bodyPr/>
        <a:lstStyle/>
        <a:p>
          <a:pPr algn="ctr"/>
          <a:r>
            <a:rPr lang="pt-PT" dirty="0" smtClean="0">
              <a:latin typeface="Arial Black" pitchFamily="34" charset="0"/>
            </a:rPr>
            <a:t>Factor Físico</a:t>
          </a:r>
          <a:endParaRPr lang="pt-PT" dirty="0">
            <a:latin typeface="Arial Black" pitchFamily="34" charset="0"/>
          </a:endParaRPr>
        </a:p>
      </dgm:t>
    </dgm:pt>
    <dgm:pt modelId="{346DA7D0-FF31-4780-B2FD-EB96C1105C5A}" type="parTrans" cxnId="{15F13ADD-498A-4F60-B963-A25B729C7AD0}">
      <dgm:prSet/>
      <dgm:spPr/>
      <dgm:t>
        <a:bodyPr/>
        <a:lstStyle/>
        <a:p>
          <a:endParaRPr lang="pt-PT">
            <a:latin typeface="Arial Black" pitchFamily="34" charset="0"/>
          </a:endParaRPr>
        </a:p>
      </dgm:t>
    </dgm:pt>
    <dgm:pt modelId="{E1C71723-D509-463F-819C-FCFDBED55C5C}" type="sibTrans" cxnId="{15F13ADD-498A-4F60-B963-A25B729C7AD0}">
      <dgm:prSet/>
      <dgm:spPr/>
      <dgm:t>
        <a:bodyPr/>
        <a:lstStyle/>
        <a:p>
          <a:endParaRPr lang="pt-PT">
            <a:latin typeface="Arial Black" pitchFamily="34" charset="0"/>
          </a:endParaRPr>
        </a:p>
      </dgm:t>
    </dgm:pt>
    <dgm:pt modelId="{7CB5282E-C097-4812-AB1A-DE07C8503C43}" type="pres">
      <dgm:prSet presAssocID="{83375422-AD2C-4CC9-9357-95C9C2D6092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9CE46E35-132F-47F7-AC2C-B22C1B23331D}" type="pres">
      <dgm:prSet presAssocID="{7AE7DA2F-0EB7-4286-A1B2-132D47399A7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64BE7BCD-90FD-43F2-B21F-D8E0A9E266E8}" type="presOf" srcId="{7AE7DA2F-0EB7-4286-A1B2-132D47399A78}" destId="{9CE46E35-132F-47F7-AC2C-B22C1B23331D}" srcOrd="0" destOrd="0" presId="urn:microsoft.com/office/officeart/2005/8/layout/vList2"/>
    <dgm:cxn modelId="{3CBDA724-5A45-49D2-84B3-A4319AC9500F}" type="presOf" srcId="{83375422-AD2C-4CC9-9357-95C9C2D6092F}" destId="{7CB5282E-C097-4812-AB1A-DE07C8503C43}" srcOrd="0" destOrd="0" presId="urn:microsoft.com/office/officeart/2005/8/layout/vList2"/>
    <dgm:cxn modelId="{15F13ADD-498A-4F60-B963-A25B729C7AD0}" srcId="{83375422-AD2C-4CC9-9357-95C9C2D6092F}" destId="{7AE7DA2F-0EB7-4286-A1B2-132D47399A78}" srcOrd="0" destOrd="0" parTransId="{346DA7D0-FF31-4780-B2FD-EB96C1105C5A}" sibTransId="{E1C71723-D509-463F-819C-FCFDBED55C5C}"/>
    <dgm:cxn modelId="{B5A2FCE1-9E96-41B0-8519-592110FA0B9B}" type="presParOf" srcId="{7CB5282E-C097-4812-AB1A-DE07C8503C43}" destId="{9CE46E35-132F-47F7-AC2C-B22C1B23331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3375422-AD2C-4CC9-9357-95C9C2D6092F}" type="doc">
      <dgm:prSet loTypeId="urn:microsoft.com/office/officeart/2005/8/layout/vList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7AE7DA2F-0EB7-4286-A1B2-132D47399A78}">
      <dgm:prSet phldrT="[Texto]" custT="1"/>
      <dgm:spPr/>
      <dgm:t>
        <a:bodyPr/>
        <a:lstStyle/>
        <a:p>
          <a:pPr algn="ctr"/>
          <a:r>
            <a:rPr lang="pt-PT" sz="4000" dirty="0" smtClean="0">
              <a:latin typeface="Arial Black" pitchFamily="34" charset="0"/>
            </a:rPr>
            <a:t>Factor Psicológico</a:t>
          </a:r>
          <a:endParaRPr lang="pt-PT" sz="4000" dirty="0">
            <a:latin typeface="Arial Black" pitchFamily="34" charset="0"/>
          </a:endParaRPr>
        </a:p>
      </dgm:t>
    </dgm:pt>
    <dgm:pt modelId="{346DA7D0-FF31-4780-B2FD-EB96C1105C5A}" type="parTrans" cxnId="{15F13ADD-498A-4F60-B963-A25B729C7AD0}">
      <dgm:prSet/>
      <dgm:spPr/>
      <dgm:t>
        <a:bodyPr/>
        <a:lstStyle/>
        <a:p>
          <a:endParaRPr lang="pt-PT">
            <a:latin typeface="Arial Black" pitchFamily="34" charset="0"/>
          </a:endParaRPr>
        </a:p>
      </dgm:t>
    </dgm:pt>
    <dgm:pt modelId="{E1C71723-D509-463F-819C-FCFDBED55C5C}" type="sibTrans" cxnId="{15F13ADD-498A-4F60-B963-A25B729C7AD0}">
      <dgm:prSet/>
      <dgm:spPr/>
      <dgm:t>
        <a:bodyPr/>
        <a:lstStyle/>
        <a:p>
          <a:endParaRPr lang="pt-PT">
            <a:latin typeface="Arial Black" pitchFamily="34" charset="0"/>
          </a:endParaRPr>
        </a:p>
      </dgm:t>
    </dgm:pt>
    <dgm:pt modelId="{7CB5282E-C097-4812-AB1A-DE07C8503C43}" type="pres">
      <dgm:prSet presAssocID="{83375422-AD2C-4CC9-9357-95C9C2D6092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9CE46E35-132F-47F7-AC2C-B22C1B23331D}" type="pres">
      <dgm:prSet presAssocID="{7AE7DA2F-0EB7-4286-A1B2-132D47399A7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482A75B6-137F-4BF1-A12E-51A3EB11C66D}" type="presOf" srcId="{83375422-AD2C-4CC9-9357-95C9C2D6092F}" destId="{7CB5282E-C097-4812-AB1A-DE07C8503C43}" srcOrd="0" destOrd="0" presId="urn:microsoft.com/office/officeart/2005/8/layout/vList2"/>
    <dgm:cxn modelId="{4AF087DA-D241-46F2-A62E-BBD68697EBDD}" type="presOf" srcId="{7AE7DA2F-0EB7-4286-A1B2-132D47399A78}" destId="{9CE46E35-132F-47F7-AC2C-B22C1B23331D}" srcOrd="0" destOrd="0" presId="urn:microsoft.com/office/officeart/2005/8/layout/vList2"/>
    <dgm:cxn modelId="{15F13ADD-498A-4F60-B963-A25B729C7AD0}" srcId="{83375422-AD2C-4CC9-9357-95C9C2D6092F}" destId="{7AE7DA2F-0EB7-4286-A1B2-132D47399A78}" srcOrd="0" destOrd="0" parTransId="{346DA7D0-FF31-4780-B2FD-EB96C1105C5A}" sibTransId="{E1C71723-D509-463F-819C-FCFDBED55C5C}"/>
    <dgm:cxn modelId="{E3B255F7-0A59-4AA2-B6A5-E25A3381CF6C}" type="presParOf" srcId="{7CB5282E-C097-4812-AB1A-DE07C8503C43}" destId="{9CE46E35-132F-47F7-AC2C-B22C1B23331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3375422-AD2C-4CC9-9357-95C9C2D6092F}" type="doc">
      <dgm:prSet loTypeId="urn:microsoft.com/office/officeart/2005/8/layout/vList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7AE7DA2F-0EB7-4286-A1B2-132D47399A78}">
      <dgm:prSet phldrT="[Texto]"/>
      <dgm:spPr/>
      <dgm:t>
        <a:bodyPr/>
        <a:lstStyle/>
        <a:p>
          <a:pPr algn="ctr"/>
          <a:r>
            <a:rPr lang="pt-PT" dirty="0" smtClean="0">
              <a:latin typeface="Arial Black" pitchFamily="34" charset="0"/>
            </a:rPr>
            <a:t>Factor Táctico</a:t>
          </a:r>
          <a:endParaRPr lang="pt-PT" dirty="0">
            <a:latin typeface="Arial Black" pitchFamily="34" charset="0"/>
          </a:endParaRPr>
        </a:p>
      </dgm:t>
    </dgm:pt>
    <dgm:pt modelId="{346DA7D0-FF31-4780-B2FD-EB96C1105C5A}" type="parTrans" cxnId="{15F13ADD-498A-4F60-B963-A25B729C7AD0}">
      <dgm:prSet/>
      <dgm:spPr/>
      <dgm:t>
        <a:bodyPr/>
        <a:lstStyle/>
        <a:p>
          <a:endParaRPr lang="pt-PT">
            <a:latin typeface="Arial Black" pitchFamily="34" charset="0"/>
          </a:endParaRPr>
        </a:p>
      </dgm:t>
    </dgm:pt>
    <dgm:pt modelId="{E1C71723-D509-463F-819C-FCFDBED55C5C}" type="sibTrans" cxnId="{15F13ADD-498A-4F60-B963-A25B729C7AD0}">
      <dgm:prSet/>
      <dgm:spPr/>
      <dgm:t>
        <a:bodyPr/>
        <a:lstStyle/>
        <a:p>
          <a:endParaRPr lang="pt-PT">
            <a:latin typeface="Arial Black" pitchFamily="34" charset="0"/>
          </a:endParaRPr>
        </a:p>
      </dgm:t>
    </dgm:pt>
    <dgm:pt modelId="{7CB5282E-C097-4812-AB1A-DE07C8503C43}" type="pres">
      <dgm:prSet presAssocID="{83375422-AD2C-4CC9-9357-95C9C2D6092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9CE46E35-132F-47F7-AC2C-B22C1B23331D}" type="pres">
      <dgm:prSet presAssocID="{7AE7DA2F-0EB7-4286-A1B2-132D47399A7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C87CD1C9-A2EF-4B73-A43D-97A6F92FA6EB}" type="presOf" srcId="{83375422-AD2C-4CC9-9357-95C9C2D6092F}" destId="{7CB5282E-C097-4812-AB1A-DE07C8503C43}" srcOrd="0" destOrd="0" presId="urn:microsoft.com/office/officeart/2005/8/layout/vList2"/>
    <dgm:cxn modelId="{5E487CF1-2D42-4F43-A5DF-D677E5A2CDD4}" type="presOf" srcId="{7AE7DA2F-0EB7-4286-A1B2-132D47399A78}" destId="{9CE46E35-132F-47F7-AC2C-B22C1B23331D}" srcOrd="0" destOrd="0" presId="urn:microsoft.com/office/officeart/2005/8/layout/vList2"/>
    <dgm:cxn modelId="{15F13ADD-498A-4F60-B963-A25B729C7AD0}" srcId="{83375422-AD2C-4CC9-9357-95C9C2D6092F}" destId="{7AE7DA2F-0EB7-4286-A1B2-132D47399A78}" srcOrd="0" destOrd="0" parTransId="{346DA7D0-FF31-4780-B2FD-EB96C1105C5A}" sibTransId="{E1C71723-D509-463F-819C-FCFDBED55C5C}"/>
    <dgm:cxn modelId="{A3EBE382-3051-4443-9157-AABA07602F97}" type="presParOf" srcId="{7CB5282E-C097-4812-AB1A-DE07C8503C43}" destId="{9CE46E35-132F-47F7-AC2C-B22C1B23331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C8BD502-B3B5-4196-AAF3-76B9D9C40966}" type="doc">
      <dgm:prSet loTypeId="urn:microsoft.com/office/officeart/2005/8/layout/vProcess5" loCatId="process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pt-PT"/>
        </a:p>
      </dgm:t>
    </dgm:pt>
    <dgm:pt modelId="{4848AFD1-DD38-4CFB-A45F-B5DDDC3CA977}">
      <dgm:prSet phldrT="[Texto]"/>
      <dgm:spPr/>
      <dgm:t>
        <a:bodyPr/>
        <a:lstStyle/>
        <a:p>
          <a:r>
            <a:rPr lang="pt-PT" dirty="0" smtClean="0"/>
            <a:t>Percepção</a:t>
          </a:r>
          <a:endParaRPr lang="pt-PT" dirty="0"/>
        </a:p>
      </dgm:t>
    </dgm:pt>
    <dgm:pt modelId="{38949B8E-A39E-4B31-AD8D-AD2D70EC01E7}" type="parTrans" cxnId="{7F266736-2236-4493-8ABB-F8A5B8889210}">
      <dgm:prSet/>
      <dgm:spPr/>
      <dgm:t>
        <a:bodyPr/>
        <a:lstStyle/>
        <a:p>
          <a:endParaRPr lang="pt-PT"/>
        </a:p>
      </dgm:t>
    </dgm:pt>
    <dgm:pt modelId="{1440DC08-80E0-4606-BF19-D03E74332E58}" type="sibTrans" cxnId="{7F266736-2236-4493-8ABB-F8A5B8889210}">
      <dgm:prSet/>
      <dgm:spPr/>
      <dgm:t>
        <a:bodyPr/>
        <a:lstStyle/>
        <a:p>
          <a:endParaRPr lang="pt-PT"/>
        </a:p>
      </dgm:t>
    </dgm:pt>
    <dgm:pt modelId="{1D63CEA4-E96D-4490-AA66-E84662CB530C}">
      <dgm:prSet phldrT="[Texto]"/>
      <dgm:spPr/>
      <dgm:t>
        <a:bodyPr/>
        <a:lstStyle/>
        <a:p>
          <a:r>
            <a:rPr lang="pt-PT" dirty="0" smtClean="0"/>
            <a:t>Análise</a:t>
          </a:r>
          <a:endParaRPr lang="pt-PT" dirty="0"/>
        </a:p>
      </dgm:t>
    </dgm:pt>
    <dgm:pt modelId="{751314DE-4F4B-4B10-97A1-29B525781D33}" type="parTrans" cxnId="{9E9EC518-73D3-40D5-A820-E05704975158}">
      <dgm:prSet/>
      <dgm:spPr/>
      <dgm:t>
        <a:bodyPr/>
        <a:lstStyle/>
        <a:p>
          <a:endParaRPr lang="pt-PT"/>
        </a:p>
      </dgm:t>
    </dgm:pt>
    <dgm:pt modelId="{E9272AAD-273C-4FEE-A1C0-ADB096BDACB1}" type="sibTrans" cxnId="{9E9EC518-73D3-40D5-A820-E05704975158}">
      <dgm:prSet/>
      <dgm:spPr/>
      <dgm:t>
        <a:bodyPr/>
        <a:lstStyle/>
        <a:p>
          <a:endParaRPr lang="pt-PT"/>
        </a:p>
      </dgm:t>
    </dgm:pt>
    <dgm:pt modelId="{00577A52-4AF5-4A6F-8F56-4B4A685F1B49}">
      <dgm:prSet phldrT="[Texto]"/>
      <dgm:spPr/>
      <dgm:t>
        <a:bodyPr/>
        <a:lstStyle/>
        <a:p>
          <a:r>
            <a:rPr lang="pt-PT" dirty="0" smtClean="0"/>
            <a:t>Selecção</a:t>
          </a:r>
          <a:endParaRPr lang="pt-PT" dirty="0"/>
        </a:p>
      </dgm:t>
    </dgm:pt>
    <dgm:pt modelId="{684456F3-46E9-4345-8D7B-9B6D24A763F6}" type="parTrans" cxnId="{D721D4ED-4C7A-4599-AD03-354D5C415586}">
      <dgm:prSet/>
      <dgm:spPr/>
      <dgm:t>
        <a:bodyPr/>
        <a:lstStyle/>
        <a:p>
          <a:endParaRPr lang="pt-PT"/>
        </a:p>
      </dgm:t>
    </dgm:pt>
    <dgm:pt modelId="{92F66845-8F59-4EFC-84F1-37684D2F4ABB}" type="sibTrans" cxnId="{D721D4ED-4C7A-4599-AD03-354D5C415586}">
      <dgm:prSet/>
      <dgm:spPr/>
      <dgm:t>
        <a:bodyPr/>
        <a:lstStyle/>
        <a:p>
          <a:endParaRPr lang="pt-PT"/>
        </a:p>
      </dgm:t>
    </dgm:pt>
    <dgm:pt modelId="{4B752CBD-53EA-4778-A659-4F676322B81A}">
      <dgm:prSet phldrT="[Texto]"/>
      <dgm:spPr/>
      <dgm:t>
        <a:bodyPr/>
        <a:lstStyle/>
        <a:p>
          <a:r>
            <a:rPr lang="pt-PT" dirty="0" smtClean="0"/>
            <a:t>Execução</a:t>
          </a:r>
          <a:endParaRPr lang="pt-PT" dirty="0"/>
        </a:p>
      </dgm:t>
    </dgm:pt>
    <dgm:pt modelId="{25EAA643-01EF-497B-81A2-AC0C83060AEE}" type="parTrans" cxnId="{06E84013-24A2-4922-91CB-89597575A309}">
      <dgm:prSet/>
      <dgm:spPr/>
      <dgm:t>
        <a:bodyPr/>
        <a:lstStyle/>
        <a:p>
          <a:endParaRPr lang="pt-PT"/>
        </a:p>
      </dgm:t>
    </dgm:pt>
    <dgm:pt modelId="{996EE139-EB21-4E23-BA51-02E99879F822}" type="sibTrans" cxnId="{06E84013-24A2-4922-91CB-89597575A309}">
      <dgm:prSet/>
      <dgm:spPr/>
      <dgm:t>
        <a:bodyPr/>
        <a:lstStyle/>
        <a:p>
          <a:endParaRPr lang="pt-PT"/>
        </a:p>
      </dgm:t>
    </dgm:pt>
    <dgm:pt modelId="{A799D87E-6BEB-4A93-A38E-FE7BA79F1DE5}">
      <dgm:prSet phldrT="[Texto]"/>
      <dgm:spPr/>
      <dgm:t>
        <a:bodyPr/>
        <a:lstStyle/>
        <a:p>
          <a:r>
            <a:rPr lang="pt-PT" dirty="0" smtClean="0"/>
            <a:t>Resposta</a:t>
          </a:r>
          <a:endParaRPr lang="pt-PT" dirty="0"/>
        </a:p>
      </dgm:t>
    </dgm:pt>
    <dgm:pt modelId="{17EB73ED-852F-414A-84C7-603F1CEB2B18}" type="parTrans" cxnId="{D3E0CEFA-283F-4368-867C-8D4DA6810716}">
      <dgm:prSet/>
      <dgm:spPr/>
      <dgm:t>
        <a:bodyPr/>
        <a:lstStyle/>
        <a:p>
          <a:endParaRPr lang="pt-PT"/>
        </a:p>
      </dgm:t>
    </dgm:pt>
    <dgm:pt modelId="{1C366E4E-0363-4053-966D-81F717D88C52}" type="sibTrans" cxnId="{D3E0CEFA-283F-4368-867C-8D4DA6810716}">
      <dgm:prSet/>
      <dgm:spPr/>
      <dgm:t>
        <a:bodyPr/>
        <a:lstStyle/>
        <a:p>
          <a:endParaRPr lang="pt-PT"/>
        </a:p>
      </dgm:t>
    </dgm:pt>
    <dgm:pt modelId="{F3CAD99B-48BC-4111-8A55-E417111C22A4}" type="pres">
      <dgm:prSet presAssocID="{8C8BD502-B3B5-4196-AAF3-76B9D9C4096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65ECAB31-F951-4FE8-8689-D12710D47CA2}" type="pres">
      <dgm:prSet presAssocID="{8C8BD502-B3B5-4196-AAF3-76B9D9C40966}" presName="dummyMaxCanvas" presStyleCnt="0">
        <dgm:presLayoutVars/>
      </dgm:prSet>
      <dgm:spPr/>
    </dgm:pt>
    <dgm:pt modelId="{BD1A2492-0620-4DB6-A280-23861F584CD1}" type="pres">
      <dgm:prSet presAssocID="{8C8BD502-B3B5-4196-AAF3-76B9D9C40966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30899F2-E55A-472C-8C0A-A340E17A822C}" type="pres">
      <dgm:prSet presAssocID="{8C8BD502-B3B5-4196-AAF3-76B9D9C40966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1438C84E-9512-4CFD-937C-A859357AA328}" type="pres">
      <dgm:prSet presAssocID="{8C8BD502-B3B5-4196-AAF3-76B9D9C40966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9CDA7C35-1269-481D-BEC6-B6858ADA1788}" type="pres">
      <dgm:prSet presAssocID="{8C8BD502-B3B5-4196-AAF3-76B9D9C40966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7ED55D3-071B-407A-9EDF-A8F16FAC55B1}" type="pres">
      <dgm:prSet presAssocID="{8C8BD502-B3B5-4196-AAF3-76B9D9C40966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9589AEEE-541B-4892-8C38-CBBFE600344D}" type="pres">
      <dgm:prSet presAssocID="{8C8BD502-B3B5-4196-AAF3-76B9D9C40966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52B8A36-3B0D-4F33-AF04-EC876C945817}" type="pres">
      <dgm:prSet presAssocID="{8C8BD502-B3B5-4196-AAF3-76B9D9C40966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D91D392-2280-4DFD-B42A-D1A4258C8767}" type="pres">
      <dgm:prSet presAssocID="{8C8BD502-B3B5-4196-AAF3-76B9D9C40966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67BB95F-A5B7-498F-A037-3664F32CD453}" type="pres">
      <dgm:prSet presAssocID="{8C8BD502-B3B5-4196-AAF3-76B9D9C40966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B536C9B-003D-456E-B89F-C628EE71B303}" type="pres">
      <dgm:prSet presAssocID="{8C8BD502-B3B5-4196-AAF3-76B9D9C40966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5904966-7212-474D-ADF7-09E493FF873C}" type="pres">
      <dgm:prSet presAssocID="{8C8BD502-B3B5-4196-AAF3-76B9D9C40966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8B2BB7D-7B4A-4DDD-8DC7-51A15D80B085}" type="pres">
      <dgm:prSet presAssocID="{8C8BD502-B3B5-4196-AAF3-76B9D9C40966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2F41B2E-718F-4217-A05C-E9228E69055F}" type="pres">
      <dgm:prSet presAssocID="{8C8BD502-B3B5-4196-AAF3-76B9D9C40966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A1EDB85-AAED-4F7C-958D-C4FF26AA331B}" type="pres">
      <dgm:prSet presAssocID="{8C8BD502-B3B5-4196-AAF3-76B9D9C40966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D3E0CEFA-283F-4368-867C-8D4DA6810716}" srcId="{8C8BD502-B3B5-4196-AAF3-76B9D9C40966}" destId="{A799D87E-6BEB-4A93-A38E-FE7BA79F1DE5}" srcOrd="4" destOrd="0" parTransId="{17EB73ED-852F-414A-84C7-603F1CEB2B18}" sibTransId="{1C366E4E-0363-4053-966D-81F717D88C52}"/>
    <dgm:cxn modelId="{1E842A58-0072-4920-AB2D-CEB6823B5884}" type="presOf" srcId="{1440DC08-80E0-4606-BF19-D03E74332E58}" destId="{9589AEEE-541B-4892-8C38-CBBFE600344D}" srcOrd="0" destOrd="0" presId="urn:microsoft.com/office/officeart/2005/8/layout/vProcess5"/>
    <dgm:cxn modelId="{69670BAE-7360-46AA-A1BD-25095BA53BE3}" type="presOf" srcId="{E9272AAD-273C-4FEE-A1C0-ADB096BDACB1}" destId="{352B8A36-3B0D-4F33-AF04-EC876C945817}" srcOrd="0" destOrd="0" presId="urn:microsoft.com/office/officeart/2005/8/layout/vProcess5"/>
    <dgm:cxn modelId="{0D99B266-1031-4F53-8F4D-915C68097508}" type="presOf" srcId="{A799D87E-6BEB-4A93-A38E-FE7BA79F1DE5}" destId="{8A1EDB85-AAED-4F7C-958D-C4FF26AA331B}" srcOrd="1" destOrd="0" presId="urn:microsoft.com/office/officeart/2005/8/layout/vProcess5"/>
    <dgm:cxn modelId="{06E84013-24A2-4922-91CB-89597575A309}" srcId="{8C8BD502-B3B5-4196-AAF3-76B9D9C40966}" destId="{4B752CBD-53EA-4778-A659-4F676322B81A}" srcOrd="3" destOrd="0" parTransId="{25EAA643-01EF-497B-81A2-AC0C83060AEE}" sibTransId="{996EE139-EB21-4E23-BA51-02E99879F822}"/>
    <dgm:cxn modelId="{2EE36391-CA55-472D-A7A9-6C839ECFA698}" type="presOf" srcId="{8C8BD502-B3B5-4196-AAF3-76B9D9C40966}" destId="{F3CAD99B-48BC-4111-8A55-E417111C22A4}" srcOrd="0" destOrd="0" presId="urn:microsoft.com/office/officeart/2005/8/layout/vProcess5"/>
    <dgm:cxn modelId="{273F36D7-56A7-47AA-A8AE-A8C6DB19C528}" type="presOf" srcId="{00577A52-4AF5-4A6F-8F56-4B4A685F1B49}" destId="{D8B2BB7D-7B4A-4DDD-8DC7-51A15D80B085}" srcOrd="1" destOrd="0" presId="urn:microsoft.com/office/officeart/2005/8/layout/vProcess5"/>
    <dgm:cxn modelId="{144B7367-313B-46DD-B0F6-159590DBF11C}" type="presOf" srcId="{4B752CBD-53EA-4778-A659-4F676322B81A}" destId="{22F41B2E-718F-4217-A05C-E9228E69055F}" srcOrd="1" destOrd="0" presId="urn:microsoft.com/office/officeart/2005/8/layout/vProcess5"/>
    <dgm:cxn modelId="{E6B37B2D-EE26-4AEF-B1D9-5E140FB3C982}" type="presOf" srcId="{4848AFD1-DD38-4CFB-A45F-B5DDDC3CA977}" destId="{AB536C9B-003D-456E-B89F-C628EE71B303}" srcOrd="1" destOrd="0" presId="urn:microsoft.com/office/officeart/2005/8/layout/vProcess5"/>
    <dgm:cxn modelId="{8C636E15-ECF4-42DB-A969-5000F26069F3}" type="presOf" srcId="{1D63CEA4-E96D-4490-AA66-E84662CB530C}" destId="{E30899F2-E55A-472C-8C0A-A340E17A822C}" srcOrd="0" destOrd="0" presId="urn:microsoft.com/office/officeart/2005/8/layout/vProcess5"/>
    <dgm:cxn modelId="{E94FDDCE-71E5-4983-8889-8E01921647B1}" type="presOf" srcId="{996EE139-EB21-4E23-BA51-02E99879F822}" destId="{D67BB95F-A5B7-498F-A037-3664F32CD453}" srcOrd="0" destOrd="0" presId="urn:microsoft.com/office/officeart/2005/8/layout/vProcess5"/>
    <dgm:cxn modelId="{3BA77FFF-AA05-499B-8EB2-AEA2E3FA7980}" type="presOf" srcId="{92F66845-8F59-4EFC-84F1-37684D2F4ABB}" destId="{5D91D392-2280-4DFD-B42A-D1A4258C8767}" srcOrd="0" destOrd="0" presId="urn:microsoft.com/office/officeart/2005/8/layout/vProcess5"/>
    <dgm:cxn modelId="{9E9EC518-73D3-40D5-A820-E05704975158}" srcId="{8C8BD502-B3B5-4196-AAF3-76B9D9C40966}" destId="{1D63CEA4-E96D-4490-AA66-E84662CB530C}" srcOrd="1" destOrd="0" parTransId="{751314DE-4F4B-4B10-97A1-29B525781D33}" sibTransId="{E9272AAD-273C-4FEE-A1C0-ADB096BDACB1}"/>
    <dgm:cxn modelId="{7F266736-2236-4493-8ABB-F8A5B8889210}" srcId="{8C8BD502-B3B5-4196-AAF3-76B9D9C40966}" destId="{4848AFD1-DD38-4CFB-A45F-B5DDDC3CA977}" srcOrd="0" destOrd="0" parTransId="{38949B8E-A39E-4B31-AD8D-AD2D70EC01E7}" sibTransId="{1440DC08-80E0-4606-BF19-D03E74332E58}"/>
    <dgm:cxn modelId="{2E01B2A0-C805-4DBA-ADC9-8C48BA567F0B}" type="presOf" srcId="{4848AFD1-DD38-4CFB-A45F-B5DDDC3CA977}" destId="{BD1A2492-0620-4DB6-A280-23861F584CD1}" srcOrd="0" destOrd="0" presId="urn:microsoft.com/office/officeart/2005/8/layout/vProcess5"/>
    <dgm:cxn modelId="{F177864A-436B-4E7A-9F22-C8EF4EB152A9}" type="presOf" srcId="{00577A52-4AF5-4A6F-8F56-4B4A685F1B49}" destId="{1438C84E-9512-4CFD-937C-A859357AA328}" srcOrd="0" destOrd="0" presId="urn:microsoft.com/office/officeart/2005/8/layout/vProcess5"/>
    <dgm:cxn modelId="{BC3A639D-EAE4-468F-A991-746B43BFED7A}" type="presOf" srcId="{4B752CBD-53EA-4778-A659-4F676322B81A}" destId="{9CDA7C35-1269-481D-BEC6-B6858ADA1788}" srcOrd="0" destOrd="0" presId="urn:microsoft.com/office/officeart/2005/8/layout/vProcess5"/>
    <dgm:cxn modelId="{E071E3E0-5DB0-4AE7-A6F0-4E570267669F}" type="presOf" srcId="{A799D87E-6BEB-4A93-A38E-FE7BA79F1DE5}" destId="{27ED55D3-071B-407A-9EDF-A8F16FAC55B1}" srcOrd="0" destOrd="0" presId="urn:microsoft.com/office/officeart/2005/8/layout/vProcess5"/>
    <dgm:cxn modelId="{7BB3DB4D-EC3C-4E3B-96A3-412CC0AF660B}" type="presOf" srcId="{1D63CEA4-E96D-4490-AA66-E84662CB530C}" destId="{65904966-7212-474D-ADF7-09E493FF873C}" srcOrd="1" destOrd="0" presId="urn:microsoft.com/office/officeart/2005/8/layout/vProcess5"/>
    <dgm:cxn modelId="{D721D4ED-4C7A-4599-AD03-354D5C415586}" srcId="{8C8BD502-B3B5-4196-AAF3-76B9D9C40966}" destId="{00577A52-4AF5-4A6F-8F56-4B4A685F1B49}" srcOrd="2" destOrd="0" parTransId="{684456F3-46E9-4345-8D7B-9B6D24A763F6}" sibTransId="{92F66845-8F59-4EFC-84F1-37684D2F4ABB}"/>
    <dgm:cxn modelId="{BA2D153A-57FD-4B31-A414-7595B982511C}" type="presParOf" srcId="{F3CAD99B-48BC-4111-8A55-E417111C22A4}" destId="{65ECAB31-F951-4FE8-8689-D12710D47CA2}" srcOrd="0" destOrd="0" presId="urn:microsoft.com/office/officeart/2005/8/layout/vProcess5"/>
    <dgm:cxn modelId="{F23D8CA7-5943-4999-B176-CC8CBB7C399E}" type="presParOf" srcId="{F3CAD99B-48BC-4111-8A55-E417111C22A4}" destId="{BD1A2492-0620-4DB6-A280-23861F584CD1}" srcOrd="1" destOrd="0" presId="urn:microsoft.com/office/officeart/2005/8/layout/vProcess5"/>
    <dgm:cxn modelId="{5895A497-97B9-46F5-B8D0-A7C3F03BCE14}" type="presParOf" srcId="{F3CAD99B-48BC-4111-8A55-E417111C22A4}" destId="{E30899F2-E55A-472C-8C0A-A340E17A822C}" srcOrd="2" destOrd="0" presId="urn:microsoft.com/office/officeart/2005/8/layout/vProcess5"/>
    <dgm:cxn modelId="{AD60BC07-5FCF-4032-8085-6CF4BAA8A379}" type="presParOf" srcId="{F3CAD99B-48BC-4111-8A55-E417111C22A4}" destId="{1438C84E-9512-4CFD-937C-A859357AA328}" srcOrd="3" destOrd="0" presId="urn:microsoft.com/office/officeart/2005/8/layout/vProcess5"/>
    <dgm:cxn modelId="{28460F71-DD35-431B-98AD-ABE69337527B}" type="presParOf" srcId="{F3CAD99B-48BC-4111-8A55-E417111C22A4}" destId="{9CDA7C35-1269-481D-BEC6-B6858ADA1788}" srcOrd="4" destOrd="0" presId="urn:microsoft.com/office/officeart/2005/8/layout/vProcess5"/>
    <dgm:cxn modelId="{1D08D7F0-6DC8-475E-8FC8-C2D4139AF3EC}" type="presParOf" srcId="{F3CAD99B-48BC-4111-8A55-E417111C22A4}" destId="{27ED55D3-071B-407A-9EDF-A8F16FAC55B1}" srcOrd="5" destOrd="0" presId="urn:microsoft.com/office/officeart/2005/8/layout/vProcess5"/>
    <dgm:cxn modelId="{820BA7CC-C740-4E95-93B1-1F54B42399B5}" type="presParOf" srcId="{F3CAD99B-48BC-4111-8A55-E417111C22A4}" destId="{9589AEEE-541B-4892-8C38-CBBFE600344D}" srcOrd="6" destOrd="0" presId="urn:microsoft.com/office/officeart/2005/8/layout/vProcess5"/>
    <dgm:cxn modelId="{9C50E9B9-D0D4-48C0-B7D0-A2AF69DDAC1E}" type="presParOf" srcId="{F3CAD99B-48BC-4111-8A55-E417111C22A4}" destId="{352B8A36-3B0D-4F33-AF04-EC876C945817}" srcOrd="7" destOrd="0" presId="urn:microsoft.com/office/officeart/2005/8/layout/vProcess5"/>
    <dgm:cxn modelId="{DB2E30FC-F44E-4F32-9484-95EF0A933C25}" type="presParOf" srcId="{F3CAD99B-48BC-4111-8A55-E417111C22A4}" destId="{5D91D392-2280-4DFD-B42A-D1A4258C8767}" srcOrd="8" destOrd="0" presId="urn:microsoft.com/office/officeart/2005/8/layout/vProcess5"/>
    <dgm:cxn modelId="{581E31DD-AE9F-4BE1-9EBD-5E57F0557C49}" type="presParOf" srcId="{F3CAD99B-48BC-4111-8A55-E417111C22A4}" destId="{D67BB95F-A5B7-498F-A037-3664F32CD453}" srcOrd="9" destOrd="0" presId="urn:microsoft.com/office/officeart/2005/8/layout/vProcess5"/>
    <dgm:cxn modelId="{D938EEF1-7753-418F-98F5-3F06771D3160}" type="presParOf" srcId="{F3CAD99B-48BC-4111-8A55-E417111C22A4}" destId="{AB536C9B-003D-456E-B89F-C628EE71B303}" srcOrd="10" destOrd="0" presId="urn:microsoft.com/office/officeart/2005/8/layout/vProcess5"/>
    <dgm:cxn modelId="{B20AF267-EE1F-440D-B85C-F9EE24A253BB}" type="presParOf" srcId="{F3CAD99B-48BC-4111-8A55-E417111C22A4}" destId="{65904966-7212-474D-ADF7-09E493FF873C}" srcOrd="11" destOrd="0" presId="urn:microsoft.com/office/officeart/2005/8/layout/vProcess5"/>
    <dgm:cxn modelId="{68A6E8E4-7F05-48FC-A1A5-D59E675A965A}" type="presParOf" srcId="{F3CAD99B-48BC-4111-8A55-E417111C22A4}" destId="{D8B2BB7D-7B4A-4DDD-8DC7-51A15D80B085}" srcOrd="12" destOrd="0" presId="urn:microsoft.com/office/officeart/2005/8/layout/vProcess5"/>
    <dgm:cxn modelId="{2E82EA95-C447-40C7-9BEE-435BE52461A7}" type="presParOf" srcId="{F3CAD99B-48BC-4111-8A55-E417111C22A4}" destId="{22F41B2E-718F-4217-A05C-E9228E69055F}" srcOrd="13" destOrd="0" presId="urn:microsoft.com/office/officeart/2005/8/layout/vProcess5"/>
    <dgm:cxn modelId="{5E3F2C12-98FB-4F49-8FB4-A0DBF24883A8}" type="presParOf" srcId="{F3CAD99B-48BC-4111-8A55-E417111C22A4}" destId="{8A1EDB85-AAED-4F7C-958D-C4FF26AA331B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C8BD502-B3B5-4196-AAF3-76B9D9C40966}" type="doc">
      <dgm:prSet loTypeId="urn:microsoft.com/office/officeart/2005/8/layout/vProcess5" loCatId="process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pt-PT"/>
        </a:p>
      </dgm:t>
    </dgm:pt>
    <dgm:pt modelId="{4848AFD1-DD38-4CFB-A45F-B5DDDC3CA977}">
      <dgm:prSet phldrT="[Texto]"/>
      <dgm:spPr/>
      <dgm:t>
        <a:bodyPr/>
        <a:lstStyle/>
        <a:p>
          <a:r>
            <a:rPr lang="pt-PT" dirty="0" smtClean="0"/>
            <a:t>Percepção</a:t>
          </a:r>
          <a:endParaRPr lang="pt-PT" dirty="0"/>
        </a:p>
      </dgm:t>
    </dgm:pt>
    <dgm:pt modelId="{38949B8E-A39E-4B31-AD8D-AD2D70EC01E7}" type="parTrans" cxnId="{7F266736-2236-4493-8ABB-F8A5B8889210}">
      <dgm:prSet/>
      <dgm:spPr/>
      <dgm:t>
        <a:bodyPr/>
        <a:lstStyle/>
        <a:p>
          <a:endParaRPr lang="pt-PT"/>
        </a:p>
      </dgm:t>
    </dgm:pt>
    <dgm:pt modelId="{1440DC08-80E0-4606-BF19-D03E74332E58}" type="sibTrans" cxnId="{7F266736-2236-4493-8ABB-F8A5B8889210}">
      <dgm:prSet/>
      <dgm:spPr/>
      <dgm:t>
        <a:bodyPr/>
        <a:lstStyle/>
        <a:p>
          <a:endParaRPr lang="pt-PT"/>
        </a:p>
      </dgm:t>
    </dgm:pt>
    <dgm:pt modelId="{1D63CEA4-E96D-4490-AA66-E84662CB530C}">
      <dgm:prSet phldrT="[Texto]"/>
      <dgm:spPr/>
      <dgm:t>
        <a:bodyPr/>
        <a:lstStyle/>
        <a:p>
          <a:r>
            <a:rPr lang="pt-PT" dirty="0" smtClean="0"/>
            <a:t>Análise</a:t>
          </a:r>
          <a:endParaRPr lang="pt-PT" dirty="0"/>
        </a:p>
      </dgm:t>
    </dgm:pt>
    <dgm:pt modelId="{751314DE-4F4B-4B10-97A1-29B525781D33}" type="parTrans" cxnId="{9E9EC518-73D3-40D5-A820-E05704975158}">
      <dgm:prSet/>
      <dgm:spPr/>
      <dgm:t>
        <a:bodyPr/>
        <a:lstStyle/>
        <a:p>
          <a:endParaRPr lang="pt-PT"/>
        </a:p>
      </dgm:t>
    </dgm:pt>
    <dgm:pt modelId="{E9272AAD-273C-4FEE-A1C0-ADB096BDACB1}" type="sibTrans" cxnId="{9E9EC518-73D3-40D5-A820-E05704975158}">
      <dgm:prSet/>
      <dgm:spPr/>
      <dgm:t>
        <a:bodyPr/>
        <a:lstStyle/>
        <a:p>
          <a:endParaRPr lang="pt-PT"/>
        </a:p>
      </dgm:t>
    </dgm:pt>
    <dgm:pt modelId="{00577A52-4AF5-4A6F-8F56-4B4A685F1B49}">
      <dgm:prSet phldrT="[Texto]"/>
      <dgm:spPr/>
      <dgm:t>
        <a:bodyPr/>
        <a:lstStyle/>
        <a:p>
          <a:r>
            <a:rPr lang="pt-PT" dirty="0" smtClean="0"/>
            <a:t>Selecção</a:t>
          </a:r>
          <a:endParaRPr lang="pt-PT" dirty="0"/>
        </a:p>
      </dgm:t>
    </dgm:pt>
    <dgm:pt modelId="{684456F3-46E9-4345-8D7B-9B6D24A763F6}" type="parTrans" cxnId="{D721D4ED-4C7A-4599-AD03-354D5C415586}">
      <dgm:prSet/>
      <dgm:spPr/>
      <dgm:t>
        <a:bodyPr/>
        <a:lstStyle/>
        <a:p>
          <a:endParaRPr lang="pt-PT"/>
        </a:p>
      </dgm:t>
    </dgm:pt>
    <dgm:pt modelId="{92F66845-8F59-4EFC-84F1-37684D2F4ABB}" type="sibTrans" cxnId="{D721D4ED-4C7A-4599-AD03-354D5C415586}">
      <dgm:prSet/>
      <dgm:spPr/>
      <dgm:t>
        <a:bodyPr/>
        <a:lstStyle/>
        <a:p>
          <a:endParaRPr lang="pt-PT"/>
        </a:p>
      </dgm:t>
    </dgm:pt>
    <dgm:pt modelId="{4B752CBD-53EA-4778-A659-4F676322B81A}">
      <dgm:prSet phldrT="[Texto]"/>
      <dgm:spPr/>
      <dgm:t>
        <a:bodyPr/>
        <a:lstStyle/>
        <a:p>
          <a:r>
            <a:rPr lang="pt-PT" dirty="0" smtClean="0"/>
            <a:t>Execução</a:t>
          </a:r>
          <a:endParaRPr lang="pt-PT" dirty="0"/>
        </a:p>
      </dgm:t>
    </dgm:pt>
    <dgm:pt modelId="{25EAA643-01EF-497B-81A2-AC0C83060AEE}" type="parTrans" cxnId="{06E84013-24A2-4922-91CB-89597575A309}">
      <dgm:prSet/>
      <dgm:spPr/>
      <dgm:t>
        <a:bodyPr/>
        <a:lstStyle/>
        <a:p>
          <a:endParaRPr lang="pt-PT"/>
        </a:p>
      </dgm:t>
    </dgm:pt>
    <dgm:pt modelId="{996EE139-EB21-4E23-BA51-02E99879F822}" type="sibTrans" cxnId="{06E84013-24A2-4922-91CB-89597575A309}">
      <dgm:prSet/>
      <dgm:spPr/>
      <dgm:t>
        <a:bodyPr/>
        <a:lstStyle/>
        <a:p>
          <a:endParaRPr lang="pt-PT"/>
        </a:p>
      </dgm:t>
    </dgm:pt>
    <dgm:pt modelId="{A799D87E-6BEB-4A93-A38E-FE7BA79F1DE5}">
      <dgm:prSet phldrT="[Texto]"/>
      <dgm:spPr/>
      <dgm:t>
        <a:bodyPr/>
        <a:lstStyle/>
        <a:p>
          <a:r>
            <a:rPr lang="pt-PT" dirty="0" smtClean="0"/>
            <a:t>Resposta</a:t>
          </a:r>
          <a:endParaRPr lang="pt-PT" dirty="0"/>
        </a:p>
      </dgm:t>
    </dgm:pt>
    <dgm:pt modelId="{17EB73ED-852F-414A-84C7-603F1CEB2B18}" type="parTrans" cxnId="{D3E0CEFA-283F-4368-867C-8D4DA6810716}">
      <dgm:prSet/>
      <dgm:spPr/>
      <dgm:t>
        <a:bodyPr/>
        <a:lstStyle/>
        <a:p>
          <a:endParaRPr lang="pt-PT"/>
        </a:p>
      </dgm:t>
    </dgm:pt>
    <dgm:pt modelId="{1C366E4E-0363-4053-966D-81F717D88C52}" type="sibTrans" cxnId="{D3E0CEFA-283F-4368-867C-8D4DA6810716}">
      <dgm:prSet/>
      <dgm:spPr/>
      <dgm:t>
        <a:bodyPr/>
        <a:lstStyle/>
        <a:p>
          <a:endParaRPr lang="pt-PT"/>
        </a:p>
      </dgm:t>
    </dgm:pt>
    <dgm:pt modelId="{F3CAD99B-48BC-4111-8A55-E417111C22A4}" type="pres">
      <dgm:prSet presAssocID="{8C8BD502-B3B5-4196-AAF3-76B9D9C4096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65ECAB31-F951-4FE8-8689-D12710D47CA2}" type="pres">
      <dgm:prSet presAssocID="{8C8BD502-B3B5-4196-AAF3-76B9D9C40966}" presName="dummyMaxCanvas" presStyleCnt="0">
        <dgm:presLayoutVars/>
      </dgm:prSet>
      <dgm:spPr/>
    </dgm:pt>
    <dgm:pt modelId="{BD1A2492-0620-4DB6-A280-23861F584CD1}" type="pres">
      <dgm:prSet presAssocID="{8C8BD502-B3B5-4196-AAF3-76B9D9C40966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30899F2-E55A-472C-8C0A-A340E17A822C}" type="pres">
      <dgm:prSet presAssocID="{8C8BD502-B3B5-4196-AAF3-76B9D9C40966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1438C84E-9512-4CFD-937C-A859357AA328}" type="pres">
      <dgm:prSet presAssocID="{8C8BD502-B3B5-4196-AAF3-76B9D9C40966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9CDA7C35-1269-481D-BEC6-B6858ADA1788}" type="pres">
      <dgm:prSet presAssocID="{8C8BD502-B3B5-4196-AAF3-76B9D9C40966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7ED55D3-071B-407A-9EDF-A8F16FAC55B1}" type="pres">
      <dgm:prSet presAssocID="{8C8BD502-B3B5-4196-AAF3-76B9D9C40966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9589AEEE-541B-4892-8C38-CBBFE600344D}" type="pres">
      <dgm:prSet presAssocID="{8C8BD502-B3B5-4196-AAF3-76B9D9C40966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52B8A36-3B0D-4F33-AF04-EC876C945817}" type="pres">
      <dgm:prSet presAssocID="{8C8BD502-B3B5-4196-AAF3-76B9D9C40966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D91D392-2280-4DFD-B42A-D1A4258C8767}" type="pres">
      <dgm:prSet presAssocID="{8C8BD502-B3B5-4196-AAF3-76B9D9C40966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67BB95F-A5B7-498F-A037-3664F32CD453}" type="pres">
      <dgm:prSet presAssocID="{8C8BD502-B3B5-4196-AAF3-76B9D9C40966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B536C9B-003D-456E-B89F-C628EE71B303}" type="pres">
      <dgm:prSet presAssocID="{8C8BD502-B3B5-4196-AAF3-76B9D9C40966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5904966-7212-474D-ADF7-09E493FF873C}" type="pres">
      <dgm:prSet presAssocID="{8C8BD502-B3B5-4196-AAF3-76B9D9C40966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8B2BB7D-7B4A-4DDD-8DC7-51A15D80B085}" type="pres">
      <dgm:prSet presAssocID="{8C8BD502-B3B5-4196-AAF3-76B9D9C40966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2F41B2E-718F-4217-A05C-E9228E69055F}" type="pres">
      <dgm:prSet presAssocID="{8C8BD502-B3B5-4196-AAF3-76B9D9C40966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A1EDB85-AAED-4F7C-958D-C4FF26AA331B}" type="pres">
      <dgm:prSet presAssocID="{8C8BD502-B3B5-4196-AAF3-76B9D9C40966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D3E0CEFA-283F-4368-867C-8D4DA6810716}" srcId="{8C8BD502-B3B5-4196-AAF3-76B9D9C40966}" destId="{A799D87E-6BEB-4A93-A38E-FE7BA79F1DE5}" srcOrd="4" destOrd="0" parTransId="{17EB73ED-852F-414A-84C7-603F1CEB2B18}" sibTransId="{1C366E4E-0363-4053-966D-81F717D88C52}"/>
    <dgm:cxn modelId="{F452B3AA-B1DF-4A20-876E-8412C848D594}" type="presOf" srcId="{4848AFD1-DD38-4CFB-A45F-B5DDDC3CA977}" destId="{AB536C9B-003D-456E-B89F-C628EE71B303}" srcOrd="1" destOrd="0" presId="urn:microsoft.com/office/officeart/2005/8/layout/vProcess5"/>
    <dgm:cxn modelId="{AA738617-AAE3-48D3-A095-19F89FB26275}" type="presOf" srcId="{4B752CBD-53EA-4778-A659-4F676322B81A}" destId="{22F41B2E-718F-4217-A05C-E9228E69055F}" srcOrd="1" destOrd="0" presId="urn:microsoft.com/office/officeart/2005/8/layout/vProcess5"/>
    <dgm:cxn modelId="{06E84013-24A2-4922-91CB-89597575A309}" srcId="{8C8BD502-B3B5-4196-AAF3-76B9D9C40966}" destId="{4B752CBD-53EA-4778-A659-4F676322B81A}" srcOrd="3" destOrd="0" parTransId="{25EAA643-01EF-497B-81A2-AC0C83060AEE}" sibTransId="{996EE139-EB21-4E23-BA51-02E99879F822}"/>
    <dgm:cxn modelId="{427C7449-19EC-47F1-A49E-24902EBE6C3F}" type="presOf" srcId="{996EE139-EB21-4E23-BA51-02E99879F822}" destId="{D67BB95F-A5B7-498F-A037-3664F32CD453}" srcOrd="0" destOrd="0" presId="urn:microsoft.com/office/officeart/2005/8/layout/vProcess5"/>
    <dgm:cxn modelId="{F7AC83B5-69EA-4BAC-B791-EA546CB2ABC4}" type="presOf" srcId="{00577A52-4AF5-4A6F-8F56-4B4A685F1B49}" destId="{1438C84E-9512-4CFD-937C-A859357AA328}" srcOrd="0" destOrd="0" presId="urn:microsoft.com/office/officeart/2005/8/layout/vProcess5"/>
    <dgm:cxn modelId="{6278FA39-B9E8-42BD-9326-774B47386B25}" type="presOf" srcId="{4848AFD1-DD38-4CFB-A45F-B5DDDC3CA977}" destId="{BD1A2492-0620-4DB6-A280-23861F584CD1}" srcOrd="0" destOrd="0" presId="urn:microsoft.com/office/officeart/2005/8/layout/vProcess5"/>
    <dgm:cxn modelId="{45674818-831E-484A-B71A-43AD42CF2CEC}" type="presOf" srcId="{00577A52-4AF5-4A6F-8F56-4B4A685F1B49}" destId="{D8B2BB7D-7B4A-4DDD-8DC7-51A15D80B085}" srcOrd="1" destOrd="0" presId="urn:microsoft.com/office/officeart/2005/8/layout/vProcess5"/>
    <dgm:cxn modelId="{DE4D81DD-B5FA-4F32-A203-815A8F870764}" type="presOf" srcId="{E9272AAD-273C-4FEE-A1C0-ADB096BDACB1}" destId="{352B8A36-3B0D-4F33-AF04-EC876C945817}" srcOrd="0" destOrd="0" presId="urn:microsoft.com/office/officeart/2005/8/layout/vProcess5"/>
    <dgm:cxn modelId="{1BC2FA6F-57D9-453A-9778-E659C0094192}" type="presOf" srcId="{A799D87E-6BEB-4A93-A38E-FE7BA79F1DE5}" destId="{27ED55D3-071B-407A-9EDF-A8F16FAC55B1}" srcOrd="0" destOrd="0" presId="urn:microsoft.com/office/officeart/2005/8/layout/vProcess5"/>
    <dgm:cxn modelId="{A14E3AD6-3BB9-41E7-A777-C471F930AD2C}" type="presOf" srcId="{4B752CBD-53EA-4778-A659-4F676322B81A}" destId="{9CDA7C35-1269-481D-BEC6-B6858ADA1788}" srcOrd="0" destOrd="0" presId="urn:microsoft.com/office/officeart/2005/8/layout/vProcess5"/>
    <dgm:cxn modelId="{D87082DA-149B-40CC-B770-6CA80A8D0711}" type="presOf" srcId="{A799D87E-6BEB-4A93-A38E-FE7BA79F1DE5}" destId="{8A1EDB85-AAED-4F7C-958D-C4FF26AA331B}" srcOrd="1" destOrd="0" presId="urn:microsoft.com/office/officeart/2005/8/layout/vProcess5"/>
    <dgm:cxn modelId="{364FD47E-2282-4349-9604-4AF9541C0D25}" type="presOf" srcId="{8C8BD502-B3B5-4196-AAF3-76B9D9C40966}" destId="{F3CAD99B-48BC-4111-8A55-E417111C22A4}" srcOrd="0" destOrd="0" presId="urn:microsoft.com/office/officeart/2005/8/layout/vProcess5"/>
    <dgm:cxn modelId="{1E5CB910-0684-4A7A-A402-ECC9D12ED3B5}" type="presOf" srcId="{1D63CEA4-E96D-4490-AA66-E84662CB530C}" destId="{E30899F2-E55A-472C-8C0A-A340E17A822C}" srcOrd="0" destOrd="0" presId="urn:microsoft.com/office/officeart/2005/8/layout/vProcess5"/>
    <dgm:cxn modelId="{9E9EC518-73D3-40D5-A820-E05704975158}" srcId="{8C8BD502-B3B5-4196-AAF3-76B9D9C40966}" destId="{1D63CEA4-E96D-4490-AA66-E84662CB530C}" srcOrd="1" destOrd="0" parTransId="{751314DE-4F4B-4B10-97A1-29B525781D33}" sibTransId="{E9272AAD-273C-4FEE-A1C0-ADB096BDACB1}"/>
    <dgm:cxn modelId="{7F266736-2236-4493-8ABB-F8A5B8889210}" srcId="{8C8BD502-B3B5-4196-AAF3-76B9D9C40966}" destId="{4848AFD1-DD38-4CFB-A45F-B5DDDC3CA977}" srcOrd="0" destOrd="0" parTransId="{38949B8E-A39E-4B31-AD8D-AD2D70EC01E7}" sibTransId="{1440DC08-80E0-4606-BF19-D03E74332E58}"/>
    <dgm:cxn modelId="{5431B9D9-796A-486F-895B-968FD7E7F98D}" type="presOf" srcId="{92F66845-8F59-4EFC-84F1-37684D2F4ABB}" destId="{5D91D392-2280-4DFD-B42A-D1A4258C8767}" srcOrd="0" destOrd="0" presId="urn:microsoft.com/office/officeart/2005/8/layout/vProcess5"/>
    <dgm:cxn modelId="{6DD0DD7A-02FA-4524-8E8F-EC90BD9305E4}" type="presOf" srcId="{1D63CEA4-E96D-4490-AA66-E84662CB530C}" destId="{65904966-7212-474D-ADF7-09E493FF873C}" srcOrd="1" destOrd="0" presId="urn:microsoft.com/office/officeart/2005/8/layout/vProcess5"/>
    <dgm:cxn modelId="{7314FB4D-799C-4C03-AF54-192FE941661D}" type="presOf" srcId="{1440DC08-80E0-4606-BF19-D03E74332E58}" destId="{9589AEEE-541B-4892-8C38-CBBFE600344D}" srcOrd="0" destOrd="0" presId="urn:microsoft.com/office/officeart/2005/8/layout/vProcess5"/>
    <dgm:cxn modelId="{D721D4ED-4C7A-4599-AD03-354D5C415586}" srcId="{8C8BD502-B3B5-4196-AAF3-76B9D9C40966}" destId="{00577A52-4AF5-4A6F-8F56-4B4A685F1B49}" srcOrd="2" destOrd="0" parTransId="{684456F3-46E9-4345-8D7B-9B6D24A763F6}" sibTransId="{92F66845-8F59-4EFC-84F1-37684D2F4ABB}"/>
    <dgm:cxn modelId="{5B3B1C20-96F8-4055-8F88-22344844514D}" type="presParOf" srcId="{F3CAD99B-48BC-4111-8A55-E417111C22A4}" destId="{65ECAB31-F951-4FE8-8689-D12710D47CA2}" srcOrd="0" destOrd="0" presId="urn:microsoft.com/office/officeart/2005/8/layout/vProcess5"/>
    <dgm:cxn modelId="{C491EF08-F44A-4562-B2C0-FDAE84B4CEBA}" type="presParOf" srcId="{F3CAD99B-48BC-4111-8A55-E417111C22A4}" destId="{BD1A2492-0620-4DB6-A280-23861F584CD1}" srcOrd="1" destOrd="0" presId="urn:microsoft.com/office/officeart/2005/8/layout/vProcess5"/>
    <dgm:cxn modelId="{EBCE7F10-878B-4EDE-B4C4-CC529E0ED1F0}" type="presParOf" srcId="{F3CAD99B-48BC-4111-8A55-E417111C22A4}" destId="{E30899F2-E55A-472C-8C0A-A340E17A822C}" srcOrd="2" destOrd="0" presId="urn:microsoft.com/office/officeart/2005/8/layout/vProcess5"/>
    <dgm:cxn modelId="{EFE80DFC-BF69-45CF-8B79-B4351C393C0F}" type="presParOf" srcId="{F3CAD99B-48BC-4111-8A55-E417111C22A4}" destId="{1438C84E-9512-4CFD-937C-A859357AA328}" srcOrd="3" destOrd="0" presId="urn:microsoft.com/office/officeart/2005/8/layout/vProcess5"/>
    <dgm:cxn modelId="{2DD3DD23-E4E5-4670-8C99-62C9DE3945F7}" type="presParOf" srcId="{F3CAD99B-48BC-4111-8A55-E417111C22A4}" destId="{9CDA7C35-1269-481D-BEC6-B6858ADA1788}" srcOrd="4" destOrd="0" presId="urn:microsoft.com/office/officeart/2005/8/layout/vProcess5"/>
    <dgm:cxn modelId="{A5EEE500-797F-43AA-B596-4D3AC1E54D7A}" type="presParOf" srcId="{F3CAD99B-48BC-4111-8A55-E417111C22A4}" destId="{27ED55D3-071B-407A-9EDF-A8F16FAC55B1}" srcOrd="5" destOrd="0" presId="urn:microsoft.com/office/officeart/2005/8/layout/vProcess5"/>
    <dgm:cxn modelId="{AEE437E1-8AE0-4E88-9FEE-571C14743EED}" type="presParOf" srcId="{F3CAD99B-48BC-4111-8A55-E417111C22A4}" destId="{9589AEEE-541B-4892-8C38-CBBFE600344D}" srcOrd="6" destOrd="0" presId="urn:microsoft.com/office/officeart/2005/8/layout/vProcess5"/>
    <dgm:cxn modelId="{2AAAF1D6-D42F-4A80-B162-34E325FFA775}" type="presParOf" srcId="{F3CAD99B-48BC-4111-8A55-E417111C22A4}" destId="{352B8A36-3B0D-4F33-AF04-EC876C945817}" srcOrd="7" destOrd="0" presId="urn:microsoft.com/office/officeart/2005/8/layout/vProcess5"/>
    <dgm:cxn modelId="{F18FB60E-6019-4CF1-8274-C6F03ADD3F4B}" type="presParOf" srcId="{F3CAD99B-48BC-4111-8A55-E417111C22A4}" destId="{5D91D392-2280-4DFD-B42A-D1A4258C8767}" srcOrd="8" destOrd="0" presId="urn:microsoft.com/office/officeart/2005/8/layout/vProcess5"/>
    <dgm:cxn modelId="{DE8ED208-BD48-4675-8C12-48FCC9CF07B5}" type="presParOf" srcId="{F3CAD99B-48BC-4111-8A55-E417111C22A4}" destId="{D67BB95F-A5B7-498F-A037-3664F32CD453}" srcOrd="9" destOrd="0" presId="urn:microsoft.com/office/officeart/2005/8/layout/vProcess5"/>
    <dgm:cxn modelId="{097F3A04-94FD-4A82-A17C-C557507BFCF9}" type="presParOf" srcId="{F3CAD99B-48BC-4111-8A55-E417111C22A4}" destId="{AB536C9B-003D-456E-B89F-C628EE71B303}" srcOrd="10" destOrd="0" presId="urn:microsoft.com/office/officeart/2005/8/layout/vProcess5"/>
    <dgm:cxn modelId="{534894FA-95AB-4301-85FC-512C6C2C5485}" type="presParOf" srcId="{F3CAD99B-48BC-4111-8A55-E417111C22A4}" destId="{65904966-7212-474D-ADF7-09E493FF873C}" srcOrd="11" destOrd="0" presId="urn:microsoft.com/office/officeart/2005/8/layout/vProcess5"/>
    <dgm:cxn modelId="{5CEE4D0A-3E88-4AEF-BF3D-5617A14081DE}" type="presParOf" srcId="{F3CAD99B-48BC-4111-8A55-E417111C22A4}" destId="{D8B2BB7D-7B4A-4DDD-8DC7-51A15D80B085}" srcOrd="12" destOrd="0" presId="urn:microsoft.com/office/officeart/2005/8/layout/vProcess5"/>
    <dgm:cxn modelId="{B2466E0E-CC10-46BF-AEF7-0848DA153E65}" type="presParOf" srcId="{F3CAD99B-48BC-4111-8A55-E417111C22A4}" destId="{22F41B2E-718F-4217-A05C-E9228E69055F}" srcOrd="13" destOrd="0" presId="urn:microsoft.com/office/officeart/2005/8/layout/vProcess5"/>
    <dgm:cxn modelId="{019DFC4F-4FCB-4F20-A33E-960310538E4B}" type="presParOf" srcId="{F3CAD99B-48BC-4111-8A55-E417111C22A4}" destId="{8A1EDB85-AAED-4F7C-958D-C4FF26AA331B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5C1F0A8-5E3A-4ABA-9A5F-66A685F3E822}" type="doc">
      <dgm:prSet loTypeId="urn:microsoft.com/office/officeart/2005/8/layout/gear1" loCatId="process" qsTypeId="urn:microsoft.com/office/officeart/2005/8/quickstyle/simple5" qsCatId="simple" csTypeId="urn:microsoft.com/office/officeart/2005/8/colors/accent2_2" csCatId="accent2" phldr="1"/>
      <dgm:spPr/>
    </dgm:pt>
    <dgm:pt modelId="{046C4E09-9040-48D7-A4E1-8710534775E8}">
      <dgm:prSet phldrT="[Texto]"/>
      <dgm:spPr/>
      <dgm:t>
        <a:bodyPr/>
        <a:lstStyle/>
        <a:p>
          <a:r>
            <a:rPr lang="pt-PT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Roubo de Bola</a:t>
          </a:r>
          <a:endParaRPr lang="pt-PT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8591B5-CBB3-455F-9E0B-CE8216414AE1}" type="parTrans" cxnId="{6A436931-5346-4917-BF5C-4F8282387E43}">
      <dgm:prSet/>
      <dgm:spPr/>
      <dgm:t>
        <a:bodyPr/>
        <a:lstStyle/>
        <a:p>
          <a:endParaRPr lang="pt-PT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81F220-9F59-4A78-A87B-56129A918275}" type="sibTrans" cxnId="{6A436931-5346-4917-BF5C-4F8282387E43}">
      <dgm:prSet/>
      <dgm:spPr/>
      <dgm:t>
        <a:bodyPr/>
        <a:lstStyle/>
        <a:p>
          <a:endParaRPr lang="pt-PT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65D3CAE-701C-4575-8AA3-D10DB6F5C458}" type="pres">
      <dgm:prSet presAssocID="{85C1F0A8-5E3A-4ABA-9A5F-66A685F3E822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36FC7529-C42E-493B-A3F0-40A89F639EEC}" type="pres">
      <dgm:prSet presAssocID="{046C4E09-9040-48D7-A4E1-8710534775E8}" presName="gear1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0CE588D-9CC2-45F4-BAC7-E46D0CC4F9D0}" type="pres">
      <dgm:prSet presAssocID="{046C4E09-9040-48D7-A4E1-8710534775E8}" presName="gear1srcNode" presStyleLbl="node1" presStyleIdx="0" presStyleCnt="1"/>
      <dgm:spPr/>
      <dgm:t>
        <a:bodyPr/>
        <a:lstStyle/>
        <a:p>
          <a:endParaRPr lang="pt-PT"/>
        </a:p>
      </dgm:t>
    </dgm:pt>
    <dgm:pt modelId="{8C05E28A-9497-42CA-AF7A-A5E970DD765C}" type="pres">
      <dgm:prSet presAssocID="{046C4E09-9040-48D7-A4E1-8710534775E8}" presName="gear1dstNode" presStyleLbl="node1" presStyleIdx="0" presStyleCnt="1"/>
      <dgm:spPr/>
      <dgm:t>
        <a:bodyPr/>
        <a:lstStyle/>
        <a:p>
          <a:endParaRPr lang="pt-PT"/>
        </a:p>
      </dgm:t>
    </dgm:pt>
    <dgm:pt modelId="{57FF175F-1CDC-4B16-AEFD-20CDDBB89088}" type="pres">
      <dgm:prSet presAssocID="{8E81F220-9F59-4A78-A87B-56129A918275}" presName="connector1" presStyleLbl="sibTrans2D1" presStyleIdx="0" presStyleCnt="1"/>
      <dgm:spPr/>
      <dgm:t>
        <a:bodyPr/>
        <a:lstStyle/>
        <a:p>
          <a:endParaRPr lang="pt-PT"/>
        </a:p>
      </dgm:t>
    </dgm:pt>
  </dgm:ptLst>
  <dgm:cxnLst>
    <dgm:cxn modelId="{D8F89FDF-A0C1-4B2A-A0F2-EDB9310D7C2C}" type="presOf" srcId="{046C4E09-9040-48D7-A4E1-8710534775E8}" destId="{36FC7529-C42E-493B-A3F0-40A89F639EEC}" srcOrd="0" destOrd="0" presId="urn:microsoft.com/office/officeart/2005/8/layout/gear1"/>
    <dgm:cxn modelId="{E475186A-91ED-4996-B631-20A208FE4B1B}" type="presOf" srcId="{8E81F220-9F59-4A78-A87B-56129A918275}" destId="{57FF175F-1CDC-4B16-AEFD-20CDDBB89088}" srcOrd="0" destOrd="0" presId="urn:microsoft.com/office/officeart/2005/8/layout/gear1"/>
    <dgm:cxn modelId="{6A436931-5346-4917-BF5C-4F8282387E43}" srcId="{85C1F0A8-5E3A-4ABA-9A5F-66A685F3E822}" destId="{046C4E09-9040-48D7-A4E1-8710534775E8}" srcOrd="0" destOrd="0" parTransId="{BF8591B5-CBB3-455F-9E0B-CE8216414AE1}" sibTransId="{8E81F220-9F59-4A78-A87B-56129A918275}"/>
    <dgm:cxn modelId="{B2551316-6A9C-4E33-89F9-9518031516AA}" type="presOf" srcId="{85C1F0A8-5E3A-4ABA-9A5F-66A685F3E822}" destId="{465D3CAE-701C-4575-8AA3-D10DB6F5C458}" srcOrd="0" destOrd="0" presId="urn:microsoft.com/office/officeart/2005/8/layout/gear1"/>
    <dgm:cxn modelId="{E48A0662-540B-4B67-94E4-CF892EC0A755}" type="presOf" srcId="{046C4E09-9040-48D7-A4E1-8710534775E8}" destId="{8C05E28A-9497-42CA-AF7A-A5E970DD765C}" srcOrd="2" destOrd="0" presId="urn:microsoft.com/office/officeart/2005/8/layout/gear1"/>
    <dgm:cxn modelId="{F47DD6DE-CCF3-45DF-A602-26D8E435A90A}" type="presOf" srcId="{046C4E09-9040-48D7-A4E1-8710534775E8}" destId="{30CE588D-9CC2-45F4-BAC7-E46D0CC4F9D0}" srcOrd="1" destOrd="0" presId="urn:microsoft.com/office/officeart/2005/8/layout/gear1"/>
    <dgm:cxn modelId="{DAF6BC30-6F2A-4D16-833E-63E3DA3A1CE2}" type="presParOf" srcId="{465D3CAE-701C-4575-8AA3-D10DB6F5C458}" destId="{36FC7529-C42E-493B-A3F0-40A89F639EEC}" srcOrd="0" destOrd="0" presId="urn:microsoft.com/office/officeart/2005/8/layout/gear1"/>
    <dgm:cxn modelId="{5191EDFA-36E5-4120-8BD8-D4DCDEEE92BB}" type="presParOf" srcId="{465D3CAE-701C-4575-8AA3-D10DB6F5C458}" destId="{30CE588D-9CC2-45F4-BAC7-E46D0CC4F9D0}" srcOrd="1" destOrd="0" presId="urn:microsoft.com/office/officeart/2005/8/layout/gear1"/>
    <dgm:cxn modelId="{7713A18E-083B-436D-9EBB-A047E353CBF1}" type="presParOf" srcId="{465D3CAE-701C-4575-8AA3-D10DB6F5C458}" destId="{8C05E28A-9497-42CA-AF7A-A5E970DD765C}" srcOrd="2" destOrd="0" presId="urn:microsoft.com/office/officeart/2005/8/layout/gear1"/>
    <dgm:cxn modelId="{8341A979-1F1B-47DD-9B43-DD8B5356094F}" type="presParOf" srcId="{465D3CAE-701C-4575-8AA3-D10DB6F5C458}" destId="{57FF175F-1CDC-4B16-AEFD-20CDDBB89088}" srcOrd="3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A480A9F-749D-4A67-B0A2-575B41D3616C}">
      <dsp:nvSpPr>
        <dsp:cNvPr id="0" name=""/>
        <dsp:cNvSpPr/>
      </dsp:nvSpPr>
      <dsp:spPr>
        <a:xfrm>
          <a:off x="3135905" y="1568"/>
          <a:ext cx="1681544" cy="109300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b="1" kern="1200" dirty="0" smtClean="0">
              <a:latin typeface="Calibri" pitchFamily="34" charset="0"/>
              <a:cs typeface="Calibri" pitchFamily="34" charset="0"/>
            </a:rPr>
            <a:t>Plano Regulamentar</a:t>
          </a:r>
          <a:endParaRPr lang="pt-PT" sz="1800" b="1" kern="1200" dirty="0">
            <a:latin typeface="Calibri" pitchFamily="34" charset="0"/>
            <a:cs typeface="Calibri" pitchFamily="34" charset="0"/>
          </a:endParaRPr>
        </a:p>
      </dsp:txBody>
      <dsp:txXfrm>
        <a:off x="3135905" y="1568"/>
        <a:ext cx="1681544" cy="1093003"/>
      </dsp:txXfrm>
    </dsp:sp>
    <dsp:sp modelId="{8300448D-4FC7-4B4C-876E-802140A152A0}">
      <dsp:nvSpPr>
        <dsp:cNvPr id="0" name=""/>
        <dsp:cNvSpPr/>
      </dsp:nvSpPr>
      <dsp:spPr>
        <a:xfrm>
          <a:off x="2171277" y="548070"/>
          <a:ext cx="3610800" cy="3610800"/>
        </a:xfrm>
        <a:custGeom>
          <a:avLst/>
          <a:gdLst/>
          <a:ahLst/>
          <a:cxnLst/>
          <a:rect l="0" t="0" r="0" b="0"/>
          <a:pathLst>
            <a:path>
              <a:moveTo>
                <a:pt x="2658279" y="214153"/>
              </a:moveTo>
              <a:arcTo wR="1805400" hR="1805400" stAng="17891430" swAng="2625262"/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8C3372-B374-4AB0-A47A-152ECC00502E}">
      <dsp:nvSpPr>
        <dsp:cNvPr id="0" name=""/>
        <dsp:cNvSpPr/>
      </dsp:nvSpPr>
      <dsp:spPr>
        <a:xfrm>
          <a:off x="4941305" y="1806969"/>
          <a:ext cx="1681544" cy="1093003"/>
        </a:xfrm>
        <a:prstGeom prst="roundRect">
          <a:avLst/>
        </a:prstGeom>
        <a:solidFill>
          <a:schemeClr val="accent3">
            <a:hueOff val="5865114"/>
            <a:satOff val="-13363"/>
            <a:lumOff val="536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b="1" kern="1200" dirty="0" smtClean="0">
              <a:latin typeface="Calibri" pitchFamily="34" charset="0"/>
              <a:cs typeface="Calibri" pitchFamily="34" charset="0"/>
            </a:rPr>
            <a:t>Plano Táctico</a:t>
          </a:r>
          <a:endParaRPr lang="pt-PT" sz="1800" b="1" kern="1200" dirty="0">
            <a:latin typeface="Calibri" pitchFamily="34" charset="0"/>
            <a:cs typeface="Calibri" pitchFamily="34" charset="0"/>
          </a:endParaRPr>
        </a:p>
      </dsp:txBody>
      <dsp:txXfrm>
        <a:off x="4941305" y="1806969"/>
        <a:ext cx="1681544" cy="1093003"/>
      </dsp:txXfrm>
    </dsp:sp>
    <dsp:sp modelId="{C785BC1E-C8C8-45CC-909F-3FD60C5AB4DB}">
      <dsp:nvSpPr>
        <dsp:cNvPr id="0" name=""/>
        <dsp:cNvSpPr/>
      </dsp:nvSpPr>
      <dsp:spPr>
        <a:xfrm>
          <a:off x="2171277" y="548070"/>
          <a:ext cx="3610800" cy="3610800"/>
        </a:xfrm>
        <a:custGeom>
          <a:avLst/>
          <a:gdLst/>
          <a:ahLst/>
          <a:cxnLst/>
          <a:rect l="0" t="0" r="0" b="0"/>
          <a:pathLst>
            <a:path>
              <a:moveTo>
                <a:pt x="3521900" y="2364951"/>
              </a:moveTo>
              <a:arcTo wR="1805400" hR="1805400" stAng="1083308" swAng="2625262"/>
            </a:path>
          </a:pathLst>
        </a:custGeom>
        <a:noFill/>
        <a:ln w="12700" cap="flat" cmpd="sng" algn="ctr">
          <a:solidFill>
            <a:schemeClr val="accent3">
              <a:hueOff val="5865114"/>
              <a:satOff val="-13363"/>
              <a:lumOff val="536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9B11B4-9286-45C8-BFF0-1BEDBFAA1A16}">
      <dsp:nvSpPr>
        <dsp:cNvPr id="0" name=""/>
        <dsp:cNvSpPr/>
      </dsp:nvSpPr>
      <dsp:spPr>
        <a:xfrm>
          <a:off x="3135905" y="3612369"/>
          <a:ext cx="1681544" cy="1093003"/>
        </a:xfrm>
        <a:prstGeom prst="roundRect">
          <a:avLst/>
        </a:prstGeom>
        <a:solidFill>
          <a:schemeClr val="accent3">
            <a:hueOff val="11730227"/>
            <a:satOff val="-26725"/>
            <a:lumOff val="1072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b="1" kern="1200" dirty="0" smtClean="0">
              <a:latin typeface="Calibri" pitchFamily="34" charset="0"/>
              <a:cs typeface="Calibri" pitchFamily="34" charset="0"/>
            </a:rPr>
            <a:t>Plano Físico</a:t>
          </a:r>
          <a:endParaRPr lang="pt-PT" sz="1800" b="1" kern="1200" dirty="0">
            <a:latin typeface="Calibri" pitchFamily="34" charset="0"/>
            <a:cs typeface="Calibri" pitchFamily="34" charset="0"/>
          </a:endParaRPr>
        </a:p>
      </dsp:txBody>
      <dsp:txXfrm>
        <a:off x="3135905" y="3612369"/>
        <a:ext cx="1681544" cy="1093003"/>
      </dsp:txXfrm>
    </dsp:sp>
    <dsp:sp modelId="{F12E07C8-C68E-484F-B9B9-089FDF026D62}">
      <dsp:nvSpPr>
        <dsp:cNvPr id="0" name=""/>
        <dsp:cNvSpPr/>
      </dsp:nvSpPr>
      <dsp:spPr>
        <a:xfrm>
          <a:off x="2171277" y="548070"/>
          <a:ext cx="3610800" cy="3610800"/>
        </a:xfrm>
        <a:custGeom>
          <a:avLst/>
          <a:gdLst/>
          <a:ahLst/>
          <a:cxnLst/>
          <a:rect l="0" t="0" r="0" b="0"/>
          <a:pathLst>
            <a:path>
              <a:moveTo>
                <a:pt x="952520" y="3396647"/>
              </a:moveTo>
              <a:arcTo wR="1805400" hR="1805400" stAng="7091430" swAng="2625262"/>
            </a:path>
          </a:pathLst>
        </a:custGeom>
        <a:noFill/>
        <a:ln w="12700" cap="flat" cmpd="sng" algn="ctr">
          <a:solidFill>
            <a:schemeClr val="accent3">
              <a:hueOff val="11730227"/>
              <a:satOff val="-26725"/>
              <a:lumOff val="1072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9D4B21-961B-471B-9177-F5E2AC307C28}">
      <dsp:nvSpPr>
        <dsp:cNvPr id="0" name=""/>
        <dsp:cNvSpPr/>
      </dsp:nvSpPr>
      <dsp:spPr>
        <a:xfrm>
          <a:off x="1330505" y="1806969"/>
          <a:ext cx="1681544" cy="1093003"/>
        </a:xfrm>
        <a:prstGeom prst="roundRect">
          <a:avLst/>
        </a:prstGeom>
        <a:solidFill>
          <a:schemeClr val="accent3">
            <a:hueOff val="17595341"/>
            <a:satOff val="-40088"/>
            <a:lumOff val="1608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b="1" kern="1200" dirty="0" smtClean="0">
              <a:latin typeface="Calibri" pitchFamily="34" charset="0"/>
              <a:cs typeface="Calibri" pitchFamily="34" charset="0"/>
            </a:rPr>
            <a:t>Plano Técnico</a:t>
          </a:r>
          <a:endParaRPr lang="pt-PT" sz="1800" b="1" kern="1200" dirty="0">
            <a:latin typeface="Calibri" pitchFamily="34" charset="0"/>
            <a:cs typeface="Calibri" pitchFamily="34" charset="0"/>
          </a:endParaRPr>
        </a:p>
      </dsp:txBody>
      <dsp:txXfrm>
        <a:off x="1330505" y="1806969"/>
        <a:ext cx="1681544" cy="1093003"/>
      </dsp:txXfrm>
    </dsp:sp>
    <dsp:sp modelId="{9D29A761-66DC-4ECD-B235-A86915A9881A}">
      <dsp:nvSpPr>
        <dsp:cNvPr id="0" name=""/>
        <dsp:cNvSpPr/>
      </dsp:nvSpPr>
      <dsp:spPr>
        <a:xfrm>
          <a:off x="2171277" y="548070"/>
          <a:ext cx="3610800" cy="3610800"/>
        </a:xfrm>
        <a:custGeom>
          <a:avLst/>
          <a:gdLst/>
          <a:ahLst/>
          <a:cxnLst/>
          <a:rect l="0" t="0" r="0" b="0"/>
          <a:pathLst>
            <a:path>
              <a:moveTo>
                <a:pt x="88900" y="1245848"/>
              </a:moveTo>
              <a:arcTo wR="1805400" hR="1805400" stAng="11883308" swAng="2625262"/>
            </a:path>
          </a:pathLst>
        </a:custGeom>
        <a:noFill/>
        <a:ln w="12700" cap="flat" cmpd="sng" algn="ctr">
          <a:solidFill>
            <a:schemeClr val="accent3">
              <a:hueOff val="17595341"/>
              <a:satOff val="-40088"/>
              <a:lumOff val="1608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DAE1A37A-3F1E-4E67-A474-CE0CCC7DC4F5}" type="datetimeFigureOut">
              <a:rPr lang="pt-PT" smtClean="0"/>
              <a:pPr/>
              <a:t>03-05-2010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91021A14-FB70-4DA8-BE8D-B59B5FC77730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923D6C97-DF63-4A10-BEB2-F781972B7C8A}" type="datetimeFigureOut">
              <a:rPr lang="pt-PT" smtClean="0"/>
              <a:pPr/>
              <a:t>03-05-2010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2B0BEEE7-3D9D-458B-A50D-BBA59810FA5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PT" smtClean="0"/>
              <a:t>Faça clique para editar o estilo</a:t>
            </a:r>
            <a:endParaRPr kumimoji="0" lang="en-US" dirty="0"/>
          </a:p>
        </p:txBody>
      </p:sp>
      <p:sp>
        <p:nvSpPr>
          <p:cNvPr id="28" name="Título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 dirty="0"/>
          </a:p>
        </p:txBody>
      </p:sp>
      <p:cxnSp>
        <p:nvCxnSpPr>
          <p:cNvPr id="8" name="Conexão recta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xão recta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Marcador de Posição da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22F749C8-0C90-4535-940D-CEE5692521E5}" type="datetime1">
              <a:rPr lang="pt-PT" smtClean="0"/>
              <a:pPr/>
              <a:t>03-05-2010</a:t>
            </a:fld>
            <a:endParaRPr lang="pt-PT"/>
          </a:p>
        </p:txBody>
      </p:sp>
      <p:sp>
        <p:nvSpPr>
          <p:cNvPr id="16" name="Marcador de Posição do Número do Diapositivo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3CB714-4C49-4856-A90B-F3ED4359759D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7" name="Marcador de Posição do Rodapé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PT" smtClean="0"/>
              <a:t>O Futsal como Jogo Desportivo Colectivo</a:t>
            </a:r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53DC4-1B02-4F66-BDE3-3F96B3A65AAC}" type="datetime1">
              <a:rPr lang="pt-PT" smtClean="0"/>
              <a:pPr/>
              <a:t>03-05-2010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O Futsal como Jogo Desportivo Colectivo</a:t>
            </a: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CB714-4C49-4856-A90B-F3ED4359759D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4ACEE-4EC5-47AC-A606-B56AFC94E3EF}" type="datetime1">
              <a:rPr lang="pt-PT" smtClean="0"/>
              <a:pPr/>
              <a:t>03-05-2010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O Futsal como Jogo Desportivo Colectivo</a:t>
            </a: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CB714-4C49-4856-A90B-F3ED4359759D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ção de Conteúdo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 dirty="0"/>
          </a:p>
        </p:txBody>
      </p:sp>
      <p:sp>
        <p:nvSpPr>
          <p:cNvPr id="14" name="Marcador de Posição da Data 13"/>
          <p:cNvSpPr>
            <a:spLocks noGrp="1"/>
          </p:cNvSpPr>
          <p:nvPr>
            <p:ph type="dt" sz="half" idx="14"/>
          </p:nvPr>
        </p:nvSpPr>
        <p:spPr>
          <a:xfrm>
            <a:off x="5791200" y="6331100"/>
            <a:ext cx="2590800" cy="384048"/>
          </a:xfrm>
        </p:spPr>
        <p:txBody>
          <a:bodyPr/>
          <a:lstStyle>
            <a:lvl1pPr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defRPr>
            </a:lvl1pPr>
          </a:lstStyle>
          <a:p>
            <a:fld id="{5A9665A5-7942-447D-B6D2-607851463644}" type="datetime1">
              <a:rPr lang="pt-PT" smtClean="0"/>
              <a:pPr/>
              <a:t>03-05-2010</a:t>
            </a:fld>
            <a:endParaRPr lang="pt-PT"/>
          </a:p>
        </p:txBody>
      </p:sp>
      <p:sp>
        <p:nvSpPr>
          <p:cNvPr id="15" name="Marcador de Posição do Número do Diapositivo 14"/>
          <p:cNvSpPr>
            <a:spLocks noGrp="1"/>
          </p:cNvSpPr>
          <p:nvPr>
            <p:ph type="sldNum" sz="quarter" idx="15"/>
          </p:nvPr>
        </p:nvSpPr>
        <p:spPr>
          <a:xfrm>
            <a:off x="8410575" y="6332400"/>
            <a:ext cx="609600" cy="457200"/>
          </a:xfrm>
        </p:spPr>
        <p:txBody>
          <a:bodyPr anchor="ctr"/>
          <a:lstStyle>
            <a:lvl1pPr algn="ctr"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defRPr>
            </a:lvl1pPr>
          </a:lstStyle>
          <a:p>
            <a:fld id="{0C3CB714-4C49-4856-A90B-F3ED4359759D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6" name="Marcador de Posição do Rodapé 15"/>
          <p:cNvSpPr>
            <a:spLocks noGrp="1"/>
          </p:cNvSpPr>
          <p:nvPr>
            <p:ph type="ftr" sz="quarter" idx="16"/>
          </p:nvPr>
        </p:nvSpPr>
        <p:spPr>
          <a:xfrm>
            <a:off x="428596" y="6331100"/>
            <a:ext cx="5286404" cy="384048"/>
          </a:xfrm>
        </p:spPr>
        <p:txBody>
          <a:bodyPr/>
          <a:lstStyle>
            <a:lvl1pPr algn="l">
              <a:defRPr sz="14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pt-PT" smtClean="0"/>
              <a:t>O Futsal como Jogo Desportivo Colectivo</a:t>
            </a:r>
            <a:endParaRPr lang="pt-PT"/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>
            <a:lvl1pPr>
              <a:defRPr>
                <a:latin typeface="Cooper Black" pitchFamily="18" charset="0"/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9FE88-B362-4E81-B62F-544C7504DE1D}" type="datetime1">
              <a:rPr lang="pt-PT" smtClean="0"/>
              <a:pPr/>
              <a:t>03-05-2010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O Futsal como Jogo Desportivo Colectivo</a:t>
            </a: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CB714-4C49-4856-A90B-F3ED4359759D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1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  <a:latin typeface="Calibri" pitchFamily="34" charset="0"/>
                <a:cs typeface="Calibri" pitchFamily="34" charset="0"/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cxnSp>
        <p:nvCxnSpPr>
          <p:cNvPr id="7" name="Conexão recta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FBC97-F783-4D92-891B-A493D5EA00EC}" type="datetime1">
              <a:rPr lang="pt-PT" smtClean="0"/>
              <a:pPr/>
              <a:t>03-05-2010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>
          <a:xfrm>
            <a:off x="428596" y="6332400"/>
            <a:ext cx="5286404" cy="384048"/>
          </a:xfrm>
        </p:spPr>
        <p:txBody>
          <a:bodyPr/>
          <a:lstStyle>
            <a:lvl1pPr algn="l"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pt-PT" smtClean="0"/>
              <a:t>O Futsal como Jogo Desportivo Colectivo</a:t>
            </a: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CB714-4C49-4856-A90B-F3ED4359759D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1" name="Marcador de Posição de Conteúdo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 dirty="0"/>
          </a:p>
        </p:txBody>
      </p:sp>
      <p:sp>
        <p:nvSpPr>
          <p:cNvPr id="13" name="Marcador de Posição de Conteúdo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CB714-4C49-4856-A90B-F3ED4359759D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O Futsal como Jogo Desportivo Colectivo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FDC22-2A16-4C93-A856-1EFACECBF93D}" type="datetime1">
              <a:rPr lang="pt-PT" smtClean="0"/>
              <a:pPr/>
              <a:t>03-05-2010</a:t>
            </a:fld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32" name="Marcador de Posição de Conteúdo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34" name="Marcador de Posição de Conteúdo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2" name="Marcador de Posição do Texto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cxnSp>
        <p:nvCxnSpPr>
          <p:cNvPr id="10" name="Conexão recta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xão recta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BFD16-9B4C-40BD-BF86-12FC073BFFA3}" type="datetime1">
              <a:rPr lang="pt-PT" smtClean="0"/>
              <a:pPr/>
              <a:t>03-05-2010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O Futsal como Jogo Desportivo Colectivo</a:t>
            </a:r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CB714-4C49-4856-A90B-F3ED4359759D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5F027-9562-4256-ACF8-F7174FD18D58}" type="datetime1">
              <a:rPr lang="pt-PT" smtClean="0"/>
              <a:pPr/>
              <a:t>03-05-2010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O Futsal como Jogo Desportivo Colectivo</a:t>
            </a:r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CB714-4C49-4856-A90B-F3ED4359759D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Marcador de Posição de Conteúdo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31" name="Título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8" name="Marcador de Posição da Dat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CD57D41-6A76-4216-AD7E-BB53179AE7C4}" type="datetime1">
              <a:rPr lang="pt-PT" smtClean="0"/>
              <a:pPr/>
              <a:t>03-05-2010</a:t>
            </a:fld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3CB714-4C49-4856-A90B-F3ED4359759D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O Futsal como Jogo Desportivo Colectivo</a:t>
            </a:r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 dirty="0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t-PT" smtClean="0"/>
              <a:t>Clique no ícone para adicionar uma imagem</a:t>
            </a:r>
            <a:endParaRPr kumimoji="0"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8" name="Marcador de Posição da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AF27B-5173-444E-A95E-0CB2521E89E2}" type="datetime1">
              <a:rPr lang="pt-PT" smtClean="0"/>
              <a:pPr/>
              <a:t>03-05-2010</a:t>
            </a:fld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3CB714-4C49-4856-A90B-F3ED4359759D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PT" smtClean="0"/>
              <a:t>O Futsal como Jogo Desportivo Colectivo</a:t>
            </a:r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ção do Texto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PT" dirty="0" smtClean="0"/>
              <a:t>Clique para editar os estilos</a:t>
            </a:r>
          </a:p>
          <a:p>
            <a:pPr lvl="1" eaLnBrk="1" latinLnBrk="0" hangingPunct="1"/>
            <a:r>
              <a:rPr kumimoji="0" lang="pt-PT" dirty="0" smtClean="0"/>
              <a:t>Segundo nível</a:t>
            </a:r>
          </a:p>
          <a:p>
            <a:pPr lvl="2" eaLnBrk="1" latinLnBrk="0" hangingPunct="1"/>
            <a:r>
              <a:rPr kumimoji="0" lang="pt-PT" dirty="0" smtClean="0"/>
              <a:t>Terceiro nível</a:t>
            </a:r>
          </a:p>
          <a:p>
            <a:pPr lvl="3" eaLnBrk="1" latinLnBrk="0" hangingPunct="1"/>
            <a:r>
              <a:rPr kumimoji="0" lang="pt-PT" dirty="0" smtClean="0"/>
              <a:t>Quarto nível</a:t>
            </a:r>
          </a:p>
          <a:p>
            <a:pPr lvl="4" eaLnBrk="1" latinLnBrk="0" hangingPunct="1"/>
            <a:r>
              <a:rPr kumimoji="0" lang="pt-PT" dirty="0" smtClean="0"/>
              <a:t>Quinto nível</a:t>
            </a:r>
            <a:endParaRPr kumimoji="0" lang="en-US" dirty="0"/>
          </a:p>
        </p:txBody>
      </p:sp>
      <p:sp>
        <p:nvSpPr>
          <p:cNvPr id="24" name="Marcador de Posição da Data 23"/>
          <p:cNvSpPr>
            <a:spLocks noGrp="1"/>
          </p:cNvSpPr>
          <p:nvPr>
            <p:ph type="dt" sz="half" idx="2"/>
          </p:nvPr>
        </p:nvSpPr>
        <p:spPr>
          <a:xfrm>
            <a:off x="5791200" y="6332400"/>
            <a:ext cx="2590800" cy="384048"/>
          </a:xfrm>
          <a:prstGeom prst="rect">
            <a:avLst/>
          </a:prstGeom>
        </p:spPr>
        <p:txBody>
          <a:bodyPr vert="horz" anchor="b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defRPr>
            </a:lvl1pPr>
          </a:lstStyle>
          <a:p>
            <a:fld id="{052E8296-B269-48CD-B58C-C6E4EF55832E}" type="datetime1">
              <a:rPr lang="pt-PT" smtClean="0"/>
              <a:pPr/>
              <a:t>03-05-2010</a:t>
            </a:fld>
            <a:endParaRPr lang="pt-PT"/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3"/>
          </p:nvPr>
        </p:nvSpPr>
        <p:spPr>
          <a:xfrm>
            <a:off x="428596" y="6332400"/>
            <a:ext cx="5286404" cy="384048"/>
          </a:xfrm>
          <a:prstGeom prst="rect">
            <a:avLst/>
          </a:prstGeom>
        </p:spPr>
        <p:txBody>
          <a:bodyPr vert="horz" anchor="b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pt-PT" smtClean="0"/>
              <a:t>O Futsal como Jogo Desportivo Colectivo</a:t>
            </a:r>
            <a:endParaRPr lang="pt-PT"/>
          </a:p>
        </p:txBody>
      </p:sp>
      <p:sp>
        <p:nvSpPr>
          <p:cNvPr id="22" name="Marcador de Posição do Número do Diapositivo 21"/>
          <p:cNvSpPr>
            <a:spLocks noGrp="1"/>
          </p:cNvSpPr>
          <p:nvPr>
            <p:ph type="sldNum" sz="quarter" idx="4"/>
          </p:nvPr>
        </p:nvSpPr>
        <p:spPr>
          <a:xfrm>
            <a:off x="8410575" y="6332400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="1" baseline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defRPr>
            </a:lvl1pPr>
          </a:lstStyle>
          <a:p>
            <a:fld id="{0C3CB714-4C49-4856-A90B-F3ED4359759D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5" name="Marcador de Posição do Título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t-PT" dirty="0" smtClean="0"/>
              <a:t>Clique para editar o estilo</a:t>
            </a:r>
            <a:endParaRPr kumimoji="0"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Cooper Black" pitchFamily="18" charset="0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PT" sz="2400" dirty="0" smtClean="0">
                <a:latin typeface="Cooper Black" pitchFamily="18" charset="0"/>
              </a:rPr>
              <a:t>O Futsal como Jogo Desportivo Colectivo</a:t>
            </a:r>
            <a:endParaRPr lang="pt-PT" sz="2400" dirty="0">
              <a:latin typeface="Cooper Black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sz="3200" dirty="0" smtClean="0">
                <a:latin typeface="Arial Black" pitchFamily="34" charset="0"/>
              </a:rPr>
              <a:t>Curso de Treinadores de Futsal Nível I</a:t>
            </a:r>
            <a:br>
              <a:rPr lang="pt-PT" sz="3200" dirty="0" smtClean="0">
                <a:latin typeface="Arial Black" pitchFamily="34" charset="0"/>
              </a:rPr>
            </a:br>
            <a:r>
              <a:rPr lang="pt-PT" sz="3200" dirty="0" smtClean="0">
                <a:latin typeface="Arial Black" pitchFamily="34" charset="0"/>
              </a:rPr>
              <a:t>AF Coimbra 2010</a:t>
            </a:r>
            <a:endParaRPr lang="pt-PT" sz="32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PT" sz="2400" dirty="0" smtClean="0"/>
              <a:t>O Futsal como jogo desportivo colectivo, “encerra actividades férteis em </a:t>
            </a:r>
            <a:r>
              <a:rPr lang="pt-PT" sz="2400" b="1" dirty="0" smtClean="0">
                <a:solidFill>
                  <a:srgbClr val="FFFF00"/>
                </a:solidFill>
              </a:rPr>
              <a:t>acontecimentos</a:t>
            </a:r>
            <a:r>
              <a:rPr lang="pt-PT" sz="2400" dirty="0" smtClean="0"/>
              <a:t> cuja frequência, ordem cronológica e complexidade </a:t>
            </a:r>
            <a:r>
              <a:rPr lang="pt-PT" sz="2400" b="1" dirty="0" smtClean="0">
                <a:solidFill>
                  <a:srgbClr val="FFFF00"/>
                </a:solidFill>
              </a:rPr>
              <a:t>não podem ser previstas antecipadamente</a:t>
            </a:r>
            <a:r>
              <a:rPr lang="pt-PT" sz="2400" dirty="0" smtClean="0"/>
              <a:t> </a:t>
            </a:r>
            <a:r>
              <a:rPr lang="pt-PT" sz="2400" b="1" dirty="0" smtClean="0">
                <a:solidFill>
                  <a:srgbClr val="FFFF00"/>
                </a:solidFill>
              </a:rPr>
              <a:t>exigindo</a:t>
            </a:r>
            <a:r>
              <a:rPr lang="pt-PT" sz="2400" dirty="0" smtClean="0"/>
              <a:t> dos jogadores uma </a:t>
            </a:r>
            <a:r>
              <a:rPr lang="pt-PT" sz="2400" b="1" dirty="0" smtClean="0">
                <a:solidFill>
                  <a:srgbClr val="FFFF00"/>
                </a:solidFill>
              </a:rPr>
              <a:t>permanente atitude </a:t>
            </a:r>
            <a:r>
              <a:rPr lang="pt-PT" sz="2400" b="1" dirty="0" err="1" smtClean="0">
                <a:solidFill>
                  <a:srgbClr val="FFFF00"/>
                </a:solidFill>
              </a:rPr>
              <a:t>táctico-estratégica</a:t>
            </a:r>
            <a:r>
              <a:rPr lang="pt-PT" sz="2400" dirty="0" smtClean="0"/>
              <a:t> (Garganta, 1994)</a:t>
            </a:r>
          </a:p>
          <a:p>
            <a:pPr lvl="1"/>
            <a:endParaRPr lang="pt-PT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3CB714-4C49-4856-A90B-F3ED4359759D}" type="slidenum">
              <a:rPr lang="pt-PT" smtClean="0"/>
              <a:pPr/>
              <a:t>10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O Futsal como Jogo Desportivo Colectivo</a:t>
            </a:r>
            <a:endParaRPr lang="pt-PT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400" dirty="0" smtClean="0"/>
              <a:t>Futsal como jogo desportivo colectivo</a:t>
            </a:r>
            <a:endParaRPr lang="pt-PT" sz="3400" dirty="0"/>
          </a:p>
        </p:txBody>
      </p:sp>
      <p:pic>
        <p:nvPicPr>
          <p:cNvPr id="10" name="Imagem 9" descr="futs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6050" y="3830838"/>
            <a:ext cx="3571900" cy="23842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PT" dirty="0" smtClean="0"/>
              <a:t>A </a:t>
            </a:r>
            <a:r>
              <a:rPr lang="pt-PT" b="1" dirty="0" smtClean="0">
                <a:solidFill>
                  <a:srgbClr val="FFFF00"/>
                </a:solidFill>
              </a:rPr>
              <a:t>tomada de decisão</a:t>
            </a:r>
            <a:r>
              <a:rPr lang="pt-PT" dirty="0" smtClean="0"/>
              <a:t> tem um papel importante nas acções do atleta, pois a realização de movimentos conscientes é sempre precedida de uma decisão. (Faria e Tavares, 1996)</a:t>
            </a:r>
          </a:p>
          <a:p>
            <a:pPr lvl="1"/>
            <a:endParaRPr lang="pt-PT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3CB714-4C49-4856-A90B-F3ED4359759D}" type="slidenum">
              <a:rPr lang="pt-PT" smtClean="0"/>
              <a:pPr/>
              <a:t>11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O Futsal como Jogo Desportivo Colectivo</a:t>
            </a:r>
            <a:endParaRPr lang="pt-PT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400" dirty="0" smtClean="0"/>
              <a:t>Futsal como jogo desportivo colectivo</a:t>
            </a:r>
            <a:endParaRPr lang="pt-PT" sz="3400" dirty="0"/>
          </a:p>
        </p:txBody>
      </p:sp>
      <p:pic>
        <p:nvPicPr>
          <p:cNvPr id="7" name="Imagem 6" descr="braxporto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0430" y="3429000"/>
            <a:ext cx="2571768" cy="26176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PT" dirty="0" smtClean="0"/>
              <a:t>A </a:t>
            </a:r>
            <a:r>
              <a:rPr lang="pt-PT" b="1" dirty="0" smtClean="0">
                <a:solidFill>
                  <a:srgbClr val="FFFF00"/>
                </a:solidFill>
              </a:rPr>
              <a:t>inexistência de espaço </a:t>
            </a:r>
            <a:r>
              <a:rPr lang="pt-PT" dirty="0" smtClean="0"/>
              <a:t>e tempo para executar de forma pausada </a:t>
            </a:r>
            <a:r>
              <a:rPr lang="pt-PT" b="1" dirty="0" smtClean="0">
                <a:solidFill>
                  <a:srgbClr val="FFFF00"/>
                </a:solidFill>
              </a:rPr>
              <a:t>condiciona</a:t>
            </a:r>
            <a:r>
              <a:rPr lang="pt-PT" dirty="0" smtClean="0"/>
              <a:t> totalmente a </a:t>
            </a:r>
            <a:r>
              <a:rPr lang="pt-PT" b="1" dirty="0" smtClean="0">
                <a:solidFill>
                  <a:srgbClr val="FFFF00"/>
                </a:solidFill>
              </a:rPr>
              <a:t>tomada de decisão</a:t>
            </a:r>
            <a:r>
              <a:rPr lang="pt-PT" dirty="0" smtClean="0"/>
              <a:t> dos jogadores.</a:t>
            </a:r>
          </a:p>
          <a:p>
            <a:pPr lvl="1" algn="just"/>
            <a:endParaRPr lang="pt-PT" dirty="0" smtClean="0"/>
          </a:p>
          <a:p>
            <a:pPr lvl="1" algn="just"/>
            <a:endParaRPr lang="pt-PT" dirty="0" smtClean="0"/>
          </a:p>
          <a:p>
            <a:pPr lvl="1"/>
            <a:endParaRPr lang="pt-PT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3CB714-4C49-4856-A90B-F3ED4359759D}" type="slidenum">
              <a:rPr lang="pt-PT" smtClean="0"/>
              <a:pPr/>
              <a:t>12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O Futsal como Jogo Desportivo Colectivo</a:t>
            </a:r>
            <a:endParaRPr lang="pt-PT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400" dirty="0" smtClean="0"/>
              <a:t>Futsal como jogo desportivo colectivo</a:t>
            </a:r>
            <a:endParaRPr lang="pt-PT" sz="3400" dirty="0"/>
          </a:p>
        </p:txBody>
      </p:sp>
      <p:pic>
        <p:nvPicPr>
          <p:cNvPr id="8" name="Imagem 7" descr="20080911173708.jpeg"/>
          <p:cNvPicPr>
            <a:picLocks noChangeAspect="1"/>
          </p:cNvPicPr>
          <p:nvPr/>
        </p:nvPicPr>
        <p:blipFill>
          <a:blip r:embed="rId2" cstate="print"/>
          <a:srcRect l="4251" r="4251"/>
          <a:stretch>
            <a:fillRect/>
          </a:stretch>
        </p:blipFill>
        <p:spPr>
          <a:xfrm>
            <a:off x="3286116" y="3000372"/>
            <a:ext cx="3714776" cy="3039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PT" dirty="0" smtClean="0"/>
              <a:t>O desenvolvimento da </a:t>
            </a:r>
            <a:r>
              <a:rPr lang="pt-PT" b="1" dirty="0" smtClean="0">
                <a:solidFill>
                  <a:srgbClr val="FFFF00"/>
                </a:solidFill>
              </a:rPr>
              <a:t>atitude táctica</a:t>
            </a:r>
            <a:r>
              <a:rPr lang="pt-PT" dirty="0" smtClean="0"/>
              <a:t> supõe o desenvolvimento da atitude de </a:t>
            </a:r>
            <a:r>
              <a:rPr lang="pt-PT" b="1" dirty="0" smtClean="0">
                <a:solidFill>
                  <a:srgbClr val="FFFF00"/>
                </a:solidFill>
              </a:rPr>
              <a:t>decidir rapidamente</a:t>
            </a:r>
            <a:r>
              <a:rPr lang="pt-PT" dirty="0" smtClean="0"/>
              <a:t>, estando esta dependente da atitude de conceber soluções (Garganta e Oliveira, 1996)</a:t>
            </a:r>
          </a:p>
          <a:p>
            <a:pPr lvl="1" algn="just"/>
            <a:endParaRPr lang="pt-PT" dirty="0" smtClean="0"/>
          </a:p>
          <a:p>
            <a:pPr lvl="1"/>
            <a:endParaRPr lang="pt-PT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3CB714-4C49-4856-A90B-F3ED4359759D}" type="slidenum">
              <a:rPr lang="pt-PT" smtClean="0"/>
              <a:pPr/>
              <a:t>13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O Futsal como Jogo Desportivo Colectivo</a:t>
            </a:r>
            <a:endParaRPr lang="pt-PT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400" dirty="0" smtClean="0"/>
              <a:t>Futsal como jogo desportivo colectivo</a:t>
            </a:r>
            <a:endParaRPr lang="pt-PT" sz="3400" dirty="0"/>
          </a:p>
        </p:txBody>
      </p:sp>
      <p:pic>
        <p:nvPicPr>
          <p:cNvPr id="7" name="Imagem 6" descr="braxporto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4678" y="3516087"/>
            <a:ext cx="3786214" cy="21274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O Futsal caracteriza-se como JDC pois:</a:t>
            </a:r>
          </a:p>
          <a:p>
            <a:pPr lvl="1"/>
            <a:endParaRPr lang="pt-PT" dirty="0" smtClean="0"/>
          </a:p>
          <a:p>
            <a:pPr lvl="1"/>
            <a:r>
              <a:rPr lang="pt-PT" dirty="0" smtClean="0"/>
              <a:t>É modalidade de </a:t>
            </a:r>
            <a:r>
              <a:rPr lang="pt-PT" b="1" dirty="0" smtClean="0">
                <a:solidFill>
                  <a:srgbClr val="FFFF00"/>
                </a:solidFill>
              </a:rPr>
              <a:t>cooperação / oposição</a:t>
            </a:r>
            <a:r>
              <a:rPr lang="pt-PT" dirty="0" smtClean="0"/>
              <a:t>.</a:t>
            </a:r>
          </a:p>
          <a:p>
            <a:pPr lvl="1">
              <a:buNone/>
            </a:pPr>
            <a:endParaRPr lang="pt-PT" dirty="0" smtClean="0"/>
          </a:p>
          <a:p>
            <a:pPr lvl="1"/>
            <a:r>
              <a:rPr lang="pt-PT" dirty="0" smtClean="0"/>
              <a:t>A </a:t>
            </a:r>
            <a:r>
              <a:rPr lang="pt-PT" b="1" dirty="0" smtClean="0">
                <a:solidFill>
                  <a:srgbClr val="FFFF00"/>
                </a:solidFill>
              </a:rPr>
              <a:t>imprevisibilidade e a aleatoriedade</a:t>
            </a:r>
            <a:r>
              <a:rPr lang="pt-PT" dirty="0" smtClean="0"/>
              <a:t> das situações de jogo são suas características</a:t>
            </a:r>
          </a:p>
          <a:p>
            <a:pPr lvl="1"/>
            <a:endParaRPr lang="pt-PT" dirty="0" smtClean="0"/>
          </a:p>
          <a:p>
            <a:pPr lvl="1"/>
            <a:r>
              <a:rPr lang="pt-PT" dirty="0" smtClean="0"/>
              <a:t>A </a:t>
            </a:r>
            <a:r>
              <a:rPr lang="pt-PT" b="1" dirty="0" smtClean="0">
                <a:solidFill>
                  <a:srgbClr val="FFFF00"/>
                </a:solidFill>
              </a:rPr>
              <a:t>táctica</a:t>
            </a:r>
            <a:r>
              <a:rPr lang="pt-PT" dirty="0" smtClean="0"/>
              <a:t> ocupa a estrutura central do rendimento</a:t>
            </a:r>
          </a:p>
          <a:p>
            <a:pPr lvl="1"/>
            <a:endParaRPr lang="pt-PT" dirty="0" smtClean="0"/>
          </a:p>
          <a:p>
            <a:pPr lvl="1"/>
            <a:r>
              <a:rPr lang="pt-PT" dirty="0" smtClean="0"/>
              <a:t>A </a:t>
            </a:r>
            <a:r>
              <a:rPr lang="pt-PT" b="1" dirty="0" smtClean="0">
                <a:solidFill>
                  <a:srgbClr val="FFFF00"/>
                </a:solidFill>
              </a:rPr>
              <a:t>rapidez</a:t>
            </a:r>
            <a:r>
              <a:rPr lang="pt-PT" dirty="0" smtClean="0"/>
              <a:t> na </a:t>
            </a:r>
            <a:r>
              <a:rPr lang="pt-PT" b="1" dirty="0" smtClean="0">
                <a:solidFill>
                  <a:srgbClr val="FFFF00"/>
                </a:solidFill>
              </a:rPr>
              <a:t>tomada de decisão</a:t>
            </a:r>
            <a:r>
              <a:rPr lang="pt-PT" dirty="0" smtClean="0"/>
              <a:t> é fundamental</a:t>
            </a:r>
          </a:p>
          <a:p>
            <a:pPr lvl="1" algn="just">
              <a:buNone/>
            </a:pPr>
            <a:endParaRPr lang="pt-PT" dirty="0" smtClean="0"/>
          </a:p>
          <a:p>
            <a:pPr lvl="1" algn="just"/>
            <a:endParaRPr lang="pt-PT" dirty="0" smtClean="0"/>
          </a:p>
          <a:p>
            <a:pPr lvl="1"/>
            <a:endParaRPr lang="pt-PT" dirty="0" smtClean="0"/>
          </a:p>
          <a:p>
            <a:pPr lvl="1"/>
            <a:endParaRPr lang="pt-PT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3CB714-4C49-4856-A90B-F3ED4359759D}" type="slidenum">
              <a:rPr lang="pt-PT" smtClean="0"/>
              <a:pPr/>
              <a:t>14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O Futsal como Jogo Desportivo Colectivo</a:t>
            </a:r>
            <a:endParaRPr lang="pt-PT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400" dirty="0" smtClean="0"/>
              <a:t>Futsal como jogo desportivo colectivo</a:t>
            </a:r>
            <a:endParaRPr lang="pt-PT" sz="3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5800" y="4000504"/>
            <a:ext cx="7924800" cy="876296"/>
          </a:xfrm>
        </p:spPr>
        <p:txBody>
          <a:bodyPr/>
          <a:lstStyle/>
          <a:p>
            <a:r>
              <a:rPr lang="pt-PT" sz="3800" dirty="0" smtClean="0"/>
              <a:t>3. Futsal como Jogo Desportivo Colectivo</a:t>
            </a:r>
            <a:endParaRPr lang="pt-PT" sz="3800" dirty="0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Caracterização do jogo de Futsal</a:t>
            </a:r>
            <a:endParaRPr lang="pt-PT" dirty="0"/>
          </a:p>
        </p:txBody>
      </p:sp>
      <p:pic>
        <p:nvPicPr>
          <p:cNvPr id="6" name="Imagem 5" descr="320px-Tokyo_rooftop_footb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1000108"/>
            <a:ext cx="4714908" cy="30646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PT" dirty="0" smtClean="0"/>
              <a:t>Especificidades do Futsal como JDC:</a:t>
            </a:r>
          </a:p>
          <a:p>
            <a:pPr lvl="1" algn="just"/>
            <a:r>
              <a:rPr lang="pt-PT" b="1" dirty="0" smtClean="0">
                <a:solidFill>
                  <a:srgbClr val="FFFF00"/>
                </a:solidFill>
              </a:rPr>
              <a:t>O espaço </a:t>
            </a:r>
            <a:r>
              <a:rPr lang="pt-PT" b="1" dirty="0" err="1" smtClean="0">
                <a:solidFill>
                  <a:srgbClr val="FFFF00"/>
                </a:solidFill>
              </a:rPr>
              <a:t>sócio-motor</a:t>
            </a:r>
            <a:endParaRPr lang="pt-PT" b="1" dirty="0" smtClean="0">
              <a:solidFill>
                <a:srgbClr val="FFFF00"/>
              </a:solidFill>
            </a:endParaRPr>
          </a:p>
          <a:p>
            <a:pPr lvl="2" algn="just"/>
            <a:r>
              <a:rPr lang="pt-PT" dirty="0" smtClean="0"/>
              <a:t>Definido pelos papeis </a:t>
            </a:r>
            <a:r>
              <a:rPr lang="pt-PT" dirty="0" err="1" smtClean="0"/>
              <a:t>sociomotrizes</a:t>
            </a:r>
            <a:r>
              <a:rPr lang="pt-PT" dirty="0" smtClean="0"/>
              <a:t> de cada jogador</a:t>
            </a:r>
          </a:p>
          <a:p>
            <a:pPr lvl="1" algn="just"/>
            <a:r>
              <a:rPr lang="pt-PT" b="1" dirty="0" smtClean="0">
                <a:solidFill>
                  <a:srgbClr val="FFFF00"/>
                </a:solidFill>
              </a:rPr>
              <a:t>O regulamento</a:t>
            </a:r>
          </a:p>
          <a:p>
            <a:pPr lvl="2" algn="just"/>
            <a:r>
              <a:rPr lang="pt-PT" dirty="0" smtClean="0"/>
              <a:t>Condiciona o jogo e seu desenvolvimento</a:t>
            </a:r>
          </a:p>
          <a:p>
            <a:pPr lvl="1" algn="just"/>
            <a:r>
              <a:rPr lang="pt-PT" b="1" dirty="0" smtClean="0">
                <a:solidFill>
                  <a:srgbClr val="FFFF00"/>
                </a:solidFill>
              </a:rPr>
              <a:t>A comunicação motriz</a:t>
            </a:r>
          </a:p>
          <a:p>
            <a:pPr lvl="2" algn="just"/>
            <a:r>
              <a:rPr lang="pt-PT" dirty="0" smtClean="0"/>
              <a:t>Caracterizada por acções portadoras de significado comportamental</a:t>
            </a:r>
          </a:p>
          <a:p>
            <a:pPr lvl="1" algn="just"/>
            <a:r>
              <a:rPr lang="pt-PT" b="1" dirty="0" smtClean="0">
                <a:solidFill>
                  <a:srgbClr val="FFFF00"/>
                </a:solidFill>
              </a:rPr>
              <a:t>A técnica e modelos de execução</a:t>
            </a:r>
          </a:p>
          <a:p>
            <a:pPr lvl="2" algn="just"/>
            <a:r>
              <a:rPr lang="pt-PT" dirty="0" smtClean="0"/>
              <a:t>Específica da modalidade</a:t>
            </a:r>
          </a:p>
          <a:p>
            <a:pPr lvl="1" algn="just"/>
            <a:r>
              <a:rPr lang="pt-PT" b="1" dirty="0" smtClean="0">
                <a:solidFill>
                  <a:srgbClr val="FFFF00"/>
                </a:solidFill>
              </a:rPr>
              <a:t>A estratégia</a:t>
            </a:r>
          </a:p>
          <a:p>
            <a:pPr lvl="2" algn="just"/>
            <a:r>
              <a:rPr lang="pt-PT" dirty="0" smtClean="0"/>
              <a:t>Jogador é um ser pensante logo capaz de analisar e decidir em função de critérios previamente estabelecidos </a:t>
            </a:r>
          </a:p>
          <a:p>
            <a:pPr algn="just"/>
            <a:endParaRPr lang="pt-PT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3CB714-4C49-4856-A90B-F3ED4359759D}" type="slidenum">
              <a:rPr lang="pt-PT" smtClean="0"/>
              <a:pPr/>
              <a:t>16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O Futsal como Jogo Desportivo Colectivo</a:t>
            </a:r>
            <a:endParaRPr lang="pt-PT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Caracterização do jogo de Futsal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e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Caracterização do jogo de Futsal</a:t>
            </a:r>
            <a:endParaRPr lang="pt-PT" dirty="0"/>
          </a:p>
        </p:txBody>
      </p:sp>
      <p:graphicFrame>
        <p:nvGraphicFramePr>
          <p:cNvPr id="8" name="Diagrama 7"/>
          <p:cNvGraphicFramePr/>
          <p:nvPr/>
        </p:nvGraphicFramePr>
        <p:xfrm>
          <a:off x="857224" y="1500174"/>
          <a:ext cx="7953356" cy="4706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Marcador de Posição do Número do Diapositivo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3CB714-4C49-4856-A90B-F3ED4359759D}" type="slidenum">
              <a:rPr lang="pt-PT" smtClean="0"/>
              <a:pPr/>
              <a:t>17</a:t>
            </a:fld>
            <a:endParaRPr lang="pt-PT"/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O Futsal como Jogo Desportivo Colectivo</a:t>
            </a: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A480A9F-749D-4A67-B0A2-575B41D361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">
                                            <p:graphicEl>
                                              <a:dgm id="{EA480A9F-749D-4A67-B0A2-575B41D361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">
                                            <p:graphicEl>
                                              <a:dgm id="{EA480A9F-749D-4A67-B0A2-575B41D3616C}"/>
                                            </p:graphic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A480A9F-749D-4A67-B0A2-575B41D3616C}"/>
                                            </p:graphic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">
                                            <p:graphicEl>
                                              <a:dgm id="{EA480A9F-749D-4A67-B0A2-575B41D361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A480A9F-749D-4A67-B0A2-575B41D361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">
                                            <p:graphicEl>
                                              <a:dgm id="{EA480A9F-749D-4A67-B0A2-575B41D361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A480A9F-749D-4A67-B0A2-575B41D361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300448D-4FC7-4B4C-876E-802140A152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graphicEl>
                                              <a:dgm id="{8300448D-4FC7-4B4C-876E-802140A152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88C3372-B374-4AB0-A47A-152ECC0050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8">
                                            <p:graphicEl>
                                              <a:dgm id="{788C3372-B374-4AB0-A47A-152ECC0050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8">
                                            <p:graphicEl>
                                              <a:dgm id="{788C3372-B374-4AB0-A47A-152ECC00502E}"/>
                                            </p:graphic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88C3372-B374-4AB0-A47A-152ECC00502E}"/>
                                            </p:graphic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8">
                                            <p:graphicEl>
                                              <a:dgm id="{788C3372-B374-4AB0-A47A-152ECC0050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88C3372-B374-4AB0-A47A-152ECC0050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8">
                                            <p:graphicEl>
                                              <a:dgm id="{788C3372-B374-4AB0-A47A-152ECC0050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88C3372-B374-4AB0-A47A-152ECC0050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785BC1E-C8C8-45CC-909F-3FD60C5AB4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>
                                            <p:graphicEl>
                                              <a:dgm id="{C785BC1E-C8C8-45CC-909F-3FD60C5AB4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C9B11B4-9286-45C8-BFF0-1BEDBFAA1A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8">
                                            <p:graphicEl>
                                              <a:dgm id="{7C9B11B4-9286-45C8-BFF0-1BEDBFAA1A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8">
                                            <p:graphicEl>
                                              <a:dgm id="{7C9B11B4-9286-45C8-BFF0-1BEDBFAA1A16}"/>
                                            </p:graphic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C9B11B4-9286-45C8-BFF0-1BEDBFAA1A16}"/>
                                            </p:graphic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8">
                                            <p:graphicEl>
                                              <a:dgm id="{7C9B11B4-9286-45C8-BFF0-1BEDBFAA1A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C9B11B4-9286-45C8-BFF0-1BEDBFAA1A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8">
                                            <p:graphicEl>
                                              <a:dgm id="{7C9B11B4-9286-45C8-BFF0-1BEDBFAA1A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C9B11B4-9286-45C8-BFF0-1BEDBFAA1A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12E07C8-C68E-484F-B9B9-089FDF026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graphicEl>
                                              <a:dgm id="{F12E07C8-C68E-484F-B9B9-089FDF026D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69D4B21-961B-471B-9177-F5E2AC307C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70" decel="100000"/>
                                        <p:tgtEl>
                                          <p:spTgt spid="8">
                                            <p:graphicEl>
                                              <a:dgm id="{769D4B21-961B-471B-9177-F5E2AC307C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decel="100000"/>
                                        <p:tgtEl>
                                          <p:spTgt spid="8">
                                            <p:graphicEl>
                                              <a:dgm id="{769D4B21-961B-471B-9177-F5E2AC307C28}"/>
                                            </p:graphic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69D4B21-961B-471B-9177-F5E2AC307C28}"/>
                                            </p:graphic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8">
                                            <p:graphicEl>
                                              <a:dgm id="{769D4B21-961B-471B-9177-F5E2AC307C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69D4B21-961B-471B-9177-F5E2AC307C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8">
                                            <p:graphicEl>
                                              <a:dgm id="{769D4B21-961B-471B-9177-F5E2AC307C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69D4B21-961B-471B-9177-F5E2AC307C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D29A761-66DC-4ECD-B235-A86915A98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8">
                                            <p:graphicEl>
                                              <a:dgm id="{9D29A761-66DC-4ECD-B235-A86915A988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pt-PT" sz="2400" dirty="0" smtClean="0"/>
          </a:p>
          <a:p>
            <a:pPr algn="just"/>
            <a:r>
              <a:rPr lang="pt-PT" sz="2400" dirty="0" smtClean="0"/>
              <a:t>O espaço disponível por jogador é de 80m</a:t>
            </a:r>
            <a:r>
              <a:rPr lang="pt-PT" sz="2400" baseline="30000" dirty="0" smtClean="0"/>
              <a:t>2</a:t>
            </a:r>
            <a:r>
              <a:rPr lang="pt-PT" sz="2400" dirty="0" smtClean="0"/>
              <a:t> sem qualquer tipo de restrição</a:t>
            </a:r>
          </a:p>
          <a:p>
            <a:pPr algn="just"/>
            <a:endParaRPr lang="pt-PT" sz="2400" dirty="0" smtClean="0"/>
          </a:p>
          <a:p>
            <a:pPr algn="just"/>
            <a:r>
              <a:rPr lang="pt-PT" sz="2400" dirty="0" smtClean="0"/>
              <a:t>Existência de faltas acumulativas, descontos de tempo e um número ilimitado de substituições por jogador</a:t>
            </a:r>
          </a:p>
          <a:p>
            <a:pPr algn="just"/>
            <a:endParaRPr lang="pt-PT" sz="2400" dirty="0" smtClean="0"/>
          </a:p>
          <a:p>
            <a:pPr algn="just"/>
            <a:r>
              <a:rPr lang="pt-PT" sz="2400" dirty="0" smtClean="0"/>
              <a:t>Tempo de jogo efectivo</a:t>
            </a:r>
          </a:p>
          <a:p>
            <a:pPr algn="just"/>
            <a:endParaRPr lang="pt-PT" sz="2400" dirty="0" smtClean="0"/>
          </a:p>
          <a:p>
            <a:pPr algn="just"/>
            <a:r>
              <a:rPr lang="pt-PT" sz="2400" dirty="0" smtClean="0"/>
              <a:t>Descontos de tempo (1 em cada período de jogo)</a:t>
            </a:r>
          </a:p>
          <a:p>
            <a:pPr algn="just"/>
            <a:endParaRPr lang="pt-PT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3CB714-4C49-4856-A90B-F3ED4359759D}" type="slidenum">
              <a:rPr lang="pt-PT" smtClean="0"/>
              <a:pPr/>
              <a:t>18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O Futsal como Jogo Desportivo Colectivo</a:t>
            </a:r>
            <a:endParaRPr lang="pt-PT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Plano Regulamentar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pt-PT" sz="2400" dirty="0" smtClean="0"/>
          </a:p>
          <a:p>
            <a:pPr algn="just"/>
            <a:r>
              <a:rPr lang="pt-PT" sz="2400" dirty="0" smtClean="0"/>
              <a:t>Exigência de um apurado nível técnico, e elevada velocidade de execução (</a:t>
            </a:r>
            <a:r>
              <a:rPr lang="pt-PT" sz="2400" dirty="0" err="1" smtClean="0"/>
              <a:t>Fraschetti</a:t>
            </a:r>
            <a:r>
              <a:rPr lang="pt-PT" sz="2400" dirty="0" smtClean="0"/>
              <a:t>, 1989)</a:t>
            </a:r>
          </a:p>
          <a:p>
            <a:pPr algn="just"/>
            <a:endParaRPr lang="pt-PT" sz="2400" dirty="0" smtClean="0"/>
          </a:p>
          <a:p>
            <a:pPr algn="just"/>
            <a:r>
              <a:rPr lang="pt-PT" sz="2400" dirty="0" smtClean="0"/>
              <a:t>O controlo da bola com a planta do pé e o remate com a ponta do pé (“bico”) são dois gestos muito característicos</a:t>
            </a:r>
          </a:p>
          <a:p>
            <a:pPr algn="just"/>
            <a:endParaRPr lang="pt-PT" sz="2400" dirty="0" smtClean="0"/>
          </a:p>
          <a:p>
            <a:pPr algn="just"/>
            <a:r>
              <a:rPr lang="pt-PT" sz="2400" dirty="0" smtClean="0"/>
              <a:t>Elevado número de contactos com a bola, assim como de situações de finalização</a:t>
            </a:r>
          </a:p>
          <a:p>
            <a:pPr algn="just"/>
            <a:endParaRPr lang="pt-PT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3CB714-4C49-4856-A90B-F3ED4359759D}" type="slidenum">
              <a:rPr lang="pt-PT" smtClean="0"/>
              <a:pPr/>
              <a:t>19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O Futsal como Jogo Desportivo Colectivo</a:t>
            </a:r>
            <a:endParaRPr lang="pt-PT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Plano Técnico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5800" y="4000504"/>
            <a:ext cx="7924800" cy="876296"/>
          </a:xfrm>
        </p:spPr>
        <p:txBody>
          <a:bodyPr/>
          <a:lstStyle/>
          <a:p>
            <a:r>
              <a:rPr lang="pt-PT" sz="3800" dirty="0" smtClean="0"/>
              <a:t>3. Futsal como Jogo Desportivo Colectivo</a:t>
            </a:r>
            <a:endParaRPr lang="pt-PT" sz="3800" dirty="0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sz="1800" dirty="0" smtClean="0"/>
              <a:t>Caracterização do jogo de Futsal como jogo desportivo colectivo</a:t>
            </a:r>
            <a:endParaRPr lang="pt-PT" sz="1800" dirty="0"/>
          </a:p>
        </p:txBody>
      </p:sp>
      <p:pic>
        <p:nvPicPr>
          <p:cNvPr id="6" name="Imagem 5" descr="320px-Tokyo_rooftop_footb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1000108"/>
            <a:ext cx="4714908" cy="30646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endParaRPr lang="pt-PT" dirty="0" smtClean="0"/>
          </a:p>
          <a:p>
            <a:pPr algn="just">
              <a:lnSpc>
                <a:spcPct val="90000"/>
              </a:lnSpc>
            </a:pPr>
            <a:r>
              <a:rPr lang="pt-PT" sz="2400" dirty="0" smtClean="0"/>
              <a:t>Os sistemas tácticos mais rudimentares (2:2) assemelham-se aos habitualmente utilizados no hóquei em patins</a:t>
            </a:r>
          </a:p>
          <a:p>
            <a:pPr algn="just">
              <a:lnSpc>
                <a:spcPct val="90000"/>
              </a:lnSpc>
            </a:pPr>
            <a:endParaRPr lang="pt-PT" sz="2400" dirty="0" smtClean="0"/>
          </a:p>
          <a:p>
            <a:pPr algn="just">
              <a:lnSpc>
                <a:spcPct val="90000"/>
              </a:lnSpc>
            </a:pPr>
            <a:r>
              <a:rPr lang="pt-PT" sz="2400" dirty="0" smtClean="0"/>
              <a:t>Prevalece a defesa mista, contudo a defesa individual em todo o campo é também utilizada</a:t>
            </a:r>
          </a:p>
          <a:p>
            <a:pPr algn="just">
              <a:lnSpc>
                <a:spcPct val="90000"/>
              </a:lnSpc>
            </a:pPr>
            <a:endParaRPr lang="pt-PT" sz="2400" dirty="0" smtClean="0"/>
          </a:p>
          <a:p>
            <a:pPr algn="just">
              <a:lnSpc>
                <a:spcPct val="90000"/>
              </a:lnSpc>
            </a:pPr>
            <a:r>
              <a:rPr lang="pt-PT" sz="2400" dirty="0" smtClean="0"/>
              <a:t>Nas movimentações ofensivas, os bloqueios, típicos do basquetebol são frequentes assim como as mudanças rápidas de direcção (quebras)</a:t>
            </a:r>
          </a:p>
          <a:p>
            <a:pPr algn="just"/>
            <a:endParaRPr lang="pt-PT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3CB714-4C49-4856-A90B-F3ED4359759D}" type="slidenum">
              <a:rPr lang="pt-PT" smtClean="0"/>
              <a:pPr/>
              <a:t>20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O Futsal como Jogo Desportivo Colectivo</a:t>
            </a:r>
            <a:endParaRPr lang="pt-PT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Plano Táctico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05396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endParaRPr lang="pt-PT" sz="2400" dirty="0" smtClean="0"/>
          </a:p>
          <a:p>
            <a:pPr algn="just">
              <a:lnSpc>
                <a:spcPct val="90000"/>
              </a:lnSpc>
            </a:pPr>
            <a:r>
              <a:rPr lang="pt-PT" sz="2400" dirty="0" smtClean="0"/>
              <a:t>Recurso frequente a situações de 1x1 (Chaves e Amor, 1998)</a:t>
            </a:r>
          </a:p>
          <a:p>
            <a:pPr algn="just">
              <a:lnSpc>
                <a:spcPct val="90000"/>
              </a:lnSpc>
            </a:pPr>
            <a:endParaRPr lang="pt-PT" sz="2400" dirty="0" smtClean="0"/>
          </a:p>
          <a:p>
            <a:pPr algn="just">
              <a:lnSpc>
                <a:spcPct val="90000"/>
              </a:lnSpc>
            </a:pPr>
            <a:r>
              <a:rPr lang="pt-PT" sz="2400" dirty="0" smtClean="0"/>
              <a:t>A utilização efectiva do G.R. como um elemento integrante do processo ofensivo</a:t>
            </a:r>
          </a:p>
          <a:p>
            <a:pPr algn="just">
              <a:lnSpc>
                <a:spcPct val="90000"/>
              </a:lnSpc>
            </a:pPr>
            <a:endParaRPr lang="pt-PT" sz="2400" dirty="0" smtClean="0"/>
          </a:p>
          <a:p>
            <a:pPr algn="just">
              <a:lnSpc>
                <a:spcPct val="90000"/>
              </a:lnSpc>
            </a:pPr>
            <a:r>
              <a:rPr lang="pt-PT" sz="2400" dirty="0" smtClean="0"/>
              <a:t>Rápida alternância entre as situações de ataque e defesa (Chaves e Amor, 1998)</a:t>
            </a:r>
          </a:p>
          <a:p>
            <a:pPr algn="just">
              <a:lnSpc>
                <a:spcPct val="90000"/>
              </a:lnSpc>
            </a:pPr>
            <a:endParaRPr lang="pt-PT" sz="2400" dirty="0" smtClean="0"/>
          </a:p>
          <a:p>
            <a:pPr algn="just">
              <a:lnSpc>
                <a:spcPct val="90000"/>
              </a:lnSpc>
            </a:pPr>
            <a:r>
              <a:rPr lang="pt-PT" sz="2400" dirty="0" smtClean="0"/>
              <a:t>Crescente exigência de jogadores polivalentes, com uma elevada capacidade e rapidez de decisão</a:t>
            </a:r>
          </a:p>
          <a:p>
            <a:pPr algn="just"/>
            <a:endParaRPr lang="pt-PT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3CB714-4C49-4856-A90B-F3ED4359759D}" type="slidenum">
              <a:rPr lang="pt-PT" smtClean="0"/>
              <a:pPr/>
              <a:t>21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O Futsal como Jogo Desportivo Colectivo</a:t>
            </a:r>
            <a:endParaRPr lang="pt-PT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Plano Táctico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PT" sz="2400" dirty="0" smtClean="0"/>
              <a:t>Elevada solicitação do metabolismo </a:t>
            </a:r>
            <a:r>
              <a:rPr lang="pt-PT" sz="2400" dirty="0" err="1" smtClean="0"/>
              <a:t>glicolítico</a:t>
            </a:r>
            <a:r>
              <a:rPr lang="pt-PT" sz="2400" dirty="0" smtClean="0"/>
              <a:t> (</a:t>
            </a:r>
            <a:r>
              <a:rPr lang="pt-PT" sz="2400" dirty="0" err="1" smtClean="0"/>
              <a:t>Malaren</a:t>
            </a:r>
            <a:r>
              <a:rPr lang="pt-PT" sz="2400" dirty="0" smtClean="0"/>
              <a:t> </a:t>
            </a:r>
            <a:r>
              <a:rPr lang="pt-PT" sz="2400" dirty="0" err="1" smtClean="0"/>
              <a:t>et</a:t>
            </a:r>
            <a:r>
              <a:rPr lang="pt-PT" sz="2400" dirty="0" smtClean="0"/>
              <a:t> al.1998; </a:t>
            </a:r>
            <a:r>
              <a:rPr lang="pt-PT" sz="2400" dirty="0" err="1" smtClean="0"/>
              <a:t>Molina</a:t>
            </a:r>
            <a:r>
              <a:rPr lang="pt-PT" sz="2400" dirty="0" smtClean="0"/>
              <a:t>, 1992)</a:t>
            </a:r>
          </a:p>
          <a:p>
            <a:pPr lvl="1" algn="just"/>
            <a:r>
              <a:rPr lang="pt-PT" sz="2200" dirty="0" smtClean="0"/>
              <a:t>Glicogénio Muscular (Energia Rápida)</a:t>
            </a:r>
          </a:p>
          <a:p>
            <a:pPr algn="just"/>
            <a:endParaRPr lang="pt-PT" sz="2400" dirty="0" smtClean="0"/>
          </a:p>
          <a:p>
            <a:pPr algn="just"/>
            <a:r>
              <a:rPr lang="pt-PT" sz="2400" dirty="0" smtClean="0"/>
              <a:t>Esforço de natureza intermitente e aleatória</a:t>
            </a:r>
          </a:p>
          <a:p>
            <a:pPr algn="just"/>
            <a:endParaRPr lang="pt-PT" sz="2400" dirty="0" smtClean="0"/>
          </a:p>
          <a:p>
            <a:pPr algn="just"/>
            <a:r>
              <a:rPr lang="pt-PT" sz="2400" dirty="0" smtClean="0"/>
              <a:t>As mudanças de direcção e sentido, assim como as travagens bruscas são frequentes</a:t>
            </a:r>
          </a:p>
          <a:p>
            <a:pPr algn="just"/>
            <a:endParaRPr lang="pt-PT" sz="2400" dirty="0" smtClean="0"/>
          </a:p>
          <a:p>
            <a:pPr algn="just"/>
            <a:r>
              <a:rPr lang="pt-PT" sz="2400" dirty="0" smtClean="0"/>
              <a:t>Elevado ritmo de jogo, pela possibilidade de efectuar um número ilimitado de substituições</a:t>
            </a:r>
          </a:p>
          <a:p>
            <a:pPr algn="just"/>
            <a:endParaRPr lang="pt-PT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3CB714-4C49-4856-A90B-F3ED4359759D}" type="slidenum">
              <a:rPr lang="pt-PT" smtClean="0"/>
              <a:pPr/>
              <a:t>22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O Futsal como Jogo Desportivo Colectivo</a:t>
            </a:r>
            <a:endParaRPr lang="pt-PT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Plano Físico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5800" y="4000504"/>
            <a:ext cx="7924800" cy="876296"/>
          </a:xfrm>
        </p:spPr>
        <p:txBody>
          <a:bodyPr/>
          <a:lstStyle/>
          <a:p>
            <a:r>
              <a:rPr lang="pt-PT" sz="3800" dirty="0" smtClean="0"/>
              <a:t>3. Futsal como Jogo Desportivo Colectivo</a:t>
            </a:r>
            <a:endParaRPr lang="pt-PT" sz="3800" dirty="0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sz="1800" dirty="0" smtClean="0"/>
              <a:t>Factores de rendimento em Futsal</a:t>
            </a:r>
            <a:endParaRPr lang="pt-PT" sz="1800" dirty="0"/>
          </a:p>
        </p:txBody>
      </p:sp>
      <p:pic>
        <p:nvPicPr>
          <p:cNvPr id="6" name="Imagem 5" descr="320px-Tokyo_rooftop_footb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1000108"/>
            <a:ext cx="4714908" cy="30646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e Conteúd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</a:pPr>
            <a:r>
              <a:rPr lang="pt-PT" dirty="0" smtClean="0"/>
              <a:t>Factor</a:t>
            </a:r>
          </a:p>
          <a:p>
            <a:pPr lvl="1" algn="just">
              <a:lnSpc>
                <a:spcPct val="90000"/>
              </a:lnSpc>
            </a:pPr>
            <a:r>
              <a:rPr lang="pt-PT" dirty="0" smtClean="0"/>
              <a:t>Elemento que concorre para um resultado</a:t>
            </a:r>
          </a:p>
          <a:p>
            <a:pPr algn="just">
              <a:lnSpc>
                <a:spcPct val="90000"/>
              </a:lnSpc>
            </a:pPr>
            <a:endParaRPr lang="pt-PT" dirty="0" smtClean="0"/>
          </a:p>
          <a:p>
            <a:pPr algn="just">
              <a:lnSpc>
                <a:spcPct val="90000"/>
              </a:lnSpc>
            </a:pPr>
            <a:r>
              <a:rPr lang="pt-PT" dirty="0" smtClean="0"/>
              <a:t>Rendimento</a:t>
            </a:r>
          </a:p>
          <a:p>
            <a:pPr lvl="1" algn="just">
              <a:lnSpc>
                <a:spcPct val="90000"/>
              </a:lnSpc>
            </a:pPr>
            <a:r>
              <a:rPr lang="pt-PT" dirty="0" smtClean="0"/>
              <a:t>Acto ou efeito de render, proveito</a:t>
            </a:r>
          </a:p>
          <a:p>
            <a:pPr algn="just">
              <a:lnSpc>
                <a:spcPct val="90000"/>
              </a:lnSpc>
            </a:pPr>
            <a:endParaRPr lang="pt-PT" dirty="0" smtClean="0"/>
          </a:p>
          <a:p>
            <a:pPr algn="just">
              <a:lnSpc>
                <a:spcPct val="90000"/>
              </a:lnSpc>
            </a:pPr>
            <a:r>
              <a:rPr lang="pt-PT" dirty="0" smtClean="0"/>
              <a:t>Factores de rendimento</a:t>
            </a:r>
          </a:p>
          <a:p>
            <a:pPr lvl="1" algn="just">
              <a:lnSpc>
                <a:spcPct val="90000"/>
              </a:lnSpc>
            </a:pPr>
            <a:r>
              <a:rPr lang="pt-PT" dirty="0" smtClean="0"/>
              <a:t>Elementos que concorrem para um resultado com o objectivo de render. </a:t>
            </a:r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3CB714-4C49-4856-A90B-F3ED4359759D}" type="slidenum">
              <a:rPr lang="pt-PT" smtClean="0"/>
              <a:pPr/>
              <a:t>24</a:t>
            </a:fld>
            <a:endParaRPr lang="pt-PT"/>
          </a:p>
        </p:txBody>
      </p:sp>
      <p:sp>
        <p:nvSpPr>
          <p:cNvPr id="2" name="Marcador de Posição do Rodapé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O Futsal como Jogo Desportivo Colectivo</a:t>
            </a:r>
            <a:endParaRPr lang="pt-PT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Factores de Rendimento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e Conteúdo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Questões</a:t>
            </a:r>
          </a:p>
          <a:p>
            <a:pPr lvl="1"/>
            <a:r>
              <a:rPr lang="pt-PT" dirty="0" smtClean="0"/>
              <a:t>O que nos revela o jogo?</a:t>
            </a:r>
          </a:p>
          <a:p>
            <a:pPr lvl="1"/>
            <a:r>
              <a:rPr lang="pt-PT" dirty="0" smtClean="0"/>
              <a:t>O que nos revela a competição?</a:t>
            </a:r>
          </a:p>
          <a:p>
            <a:pPr lvl="1"/>
            <a:r>
              <a:rPr lang="pt-PT" dirty="0" smtClean="0"/>
              <a:t>O que é preponderante no sucesso desportivo?</a:t>
            </a:r>
          </a:p>
          <a:p>
            <a:pPr lvl="1"/>
            <a:r>
              <a:rPr lang="pt-PT" dirty="0" smtClean="0"/>
              <a:t>O que está implícito no rendimento?</a:t>
            </a:r>
          </a:p>
          <a:p>
            <a:pPr lvl="1"/>
            <a:endParaRPr lang="pt-PT" dirty="0" smtClean="0"/>
          </a:p>
          <a:p>
            <a:pPr lvl="1"/>
            <a:endParaRPr lang="pt-PT" dirty="0" smtClean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3CB714-4C49-4856-A90B-F3ED4359759D}" type="slidenum">
              <a:rPr lang="pt-PT" smtClean="0"/>
              <a:pPr/>
              <a:t>25</a:t>
            </a:fld>
            <a:endParaRPr lang="pt-PT"/>
          </a:p>
        </p:txBody>
      </p:sp>
      <p:sp>
        <p:nvSpPr>
          <p:cNvPr id="2" name="Marcador de Posição do Rodapé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O Futsal como Jogo Desportivo Colectivo</a:t>
            </a:r>
            <a:endParaRPr lang="pt-PT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Factores de Rendimento</a:t>
            </a:r>
            <a:endParaRPr lang="pt-PT" dirty="0"/>
          </a:p>
        </p:txBody>
      </p:sp>
      <p:sp>
        <p:nvSpPr>
          <p:cNvPr id="8" name="Rectângulo 7"/>
          <p:cNvSpPr/>
          <p:nvPr/>
        </p:nvSpPr>
        <p:spPr>
          <a:xfrm>
            <a:off x="285720" y="4500570"/>
            <a:ext cx="857157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PT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Quais os grandes factores de rendimento??????</a:t>
            </a:r>
            <a:endParaRPr lang="pt-PT" sz="32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e Conteúdo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PT" dirty="0" smtClean="0"/>
              <a:t>“Nos JDC, dadas as suas </a:t>
            </a:r>
            <a:r>
              <a:rPr lang="pt-PT" b="1" dirty="0" smtClean="0">
                <a:solidFill>
                  <a:srgbClr val="FFFF00"/>
                </a:solidFill>
              </a:rPr>
              <a:t>características específicas</a:t>
            </a:r>
            <a:r>
              <a:rPr lang="pt-PT" dirty="0" smtClean="0"/>
              <a:t>, e face à grande </a:t>
            </a:r>
            <a:r>
              <a:rPr lang="pt-PT" b="1" dirty="0" smtClean="0">
                <a:solidFill>
                  <a:srgbClr val="FFFF00"/>
                </a:solidFill>
              </a:rPr>
              <a:t>variedade de factores</a:t>
            </a:r>
            <a:r>
              <a:rPr lang="pt-PT" dirty="0" smtClean="0"/>
              <a:t> que, </a:t>
            </a:r>
            <a:r>
              <a:rPr lang="pt-PT" b="1" dirty="0" smtClean="0">
                <a:solidFill>
                  <a:srgbClr val="FFFF00"/>
                </a:solidFill>
              </a:rPr>
              <a:t>interligados</a:t>
            </a:r>
            <a:r>
              <a:rPr lang="pt-PT" dirty="0" smtClean="0"/>
              <a:t>, </a:t>
            </a:r>
            <a:r>
              <a:rPr lang="pt-PT" b="1" dirty="0" smtClean="0">
                <a:solidFill>
                  <a:srgbClr val="FFFF00"/>
                </a:solidFill>
              </a:rPr>
              <a:t>condicionam e determinam o rendimento</a:t>
            </a:r>
            <a:r>
              <a:rPr lang="pt-PT" dirty="0" smtClean="0"/>
              <a:t>, existem grandes dificuldades na sua identificação dificultando assim o seu conhecimento e o seu estudo.” (Pinto, 1991)</a:t>
            </a:r>
          </a:p>
          <a:p>
            <a:pPr lvl="1"/>
            <a:endParaRPr lang="pt-PT" dirty="0" smtClean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3CB714-4C49-4856-A90B-F3ED4359759D}" type="slidenum">
              <a:rPr lang="pt-PT" smtClean="0"/>
              <a:pPr/>
              <a:t>26</a:t>
            </a:fld>
            <a:endParaRPr lang="pt-PT"/>
          </a:p>
        </p:txBody>
      </p:sp>
      <p:sp>
        <p:nvSpPr>
          <p:cNvPr id="2" name="Marcador de Posição do Rodapé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O Futsal como Jogo Desportivo Colectivo</a:t>
            </a:r>
            <a:endParaRPr lang="pt-PT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Factores de Rendimento</a:t>
            </a:r>
            <a:endParaRPr lang="pt-PT" dirty="0"/>
          </a:p>
        </p:txBody>
      </p:sp>
      <p:pic>
        <p:nvPicPr>
          <p:cNvPr id="10" name="Imagem 9" descr="futsal 4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488" y="4071942"/>
            <a:ext cx="3429024" cy="22803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e Conteúdo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PT" dirty="0" smtClean="0"/>
              <a:t>Os factores que habitualmente se considera assumirem maior importância na capacidade de jogo dos jogadores e consequentemente das equipas de futsal são classificados em quatro tipos:</a:t>
            </a:r>
          </a:p>
          <a:p>
            <a:pPr lvl="1" algn="just"/>
            <a:r>
              <a:rPr lang="pt-PT" u="sng" dirty="0" smtClean="0"/>
              <a:t>Tácticos</a:t>
            </a:r>
          </a:p>
          <a:p>
            <a:pPr lvl="1" algn="just"/>
            <a:r>
              <a:rPr lang="pt-PT" u="sng" dirty="0" smtClean="0"/>
              <a:t>Técnicos</a:t>
            </a:r>
          </a:p>
          <a:p>
            <a:pPr lvl="1" algn="just"/>
            <a:r>
              <a:rPr lang="pt-PT" u="sng" dirty="0" smtClean="0"/>
              <a:t>Físicos</a:t>
            </a:r>
          </a:p>
          <a:p>
            <a:pPr lvl="1" algn="just"/>
            <a:r>
              <a:rPr lang="pt-PT" u="sng" dirty="0" smtClean="0"/>
              <a:t>Psicológicos</a:t>
            </a:r>
          </a:p>
          <a:p>
            <a:pPr lvl="1" algn="just"/>
            <a:endParaRPr lang="pt-PT" dirty="0" smtClean="0"/>
          </a:p>
          <a:p>
            <a:pPr lvl="1" algn="just"/>
            <a:r>
              <a:rPr lang="pt-PT" dirty="0" smtClean="0"/>
              <a:t>Complementares</a:t>
            </a:r>
          </a:p>
          <a:p>
            <a:pPr lvl="1" algn="just"/>
            <a:endParaRPr lang="pt-PT" dirty="0" smtClean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3CB714-4C49-4856-A90B-F3ED4359759D}" type="slidenum">
              <a:rPr lang="pt-PT" smtClean="0"/>
              <a:pPr/>
              <a:t>27</a:t>
            </a:fld>
            <a:endParaRPr lang="pt-PT"/>
          </a:p>
        </p:txBody>
      </p:sp>
      <p:sp>
        <p:nvSpPr>
          <p:cNvPr id="2" name="Marcador de Posição do Rodapé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O Futsal como Jogo Desportivo Colectivo</a:t>
            </a:r>
            <a:endParaRPr lang="pt-PT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Factores de Rendimento</a:t>
            </a:r>
            <a:endParaRPr lang="pt-PT" dirty="0"/>
          </a:p>
        </p:txBody>
      </p:sp>
      <p:pic>
        <p:nvPicPr>
          <p:cNvPr id="8" name="Imagem 7" descr="899516_full-l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9124" y="3429000"/>
            <a:ext cx="3857652" cy="28932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e Conteúdo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PT" dirty="0" smtClean="0"/>
              <a:t>Factores Complementares</a:t>
            </a:r>
          </a:p>
          <a:p>
            <a:pPr lvl="1" algn="just"/>
            <a:r>
              <a:rPr lang="pt-PT" dirty="0" smtClean="0"/>
              <a:t>Condições de trabalho</a:t>
            </a:r>
          </a:p>
          <a:p>
            <a:pPr lvl="1" algn="just"/>
            <a:r>
              <a:rPr lang="pt-PT" dirty="0" smtClean="0"/>
              <a:t> Alimentação</a:t>
            </a:r>
          </a:p>
          <a:p>
            <a:pPr lvl="1" algn="just"/>
            <a:r>
              <a:rPr lang="pt-PT" b="1" dirty="0" smtClean="0">
                <a:solidFill>
                  <a:srgbClr val="FFFF00"/>
                </a:solidFill>
              </a:rPr>
              <a:t> Recuperação</a:t>
            </a:r>
          </a:p>
          <a:p>
            <a:pPr lvl="1" algn="just"/>
            <a:r>
              <a:rPr lang="pt-PT" dirty="0" smtClean="0"/>
              <a:t> Recursos materiais</a:t>
            </a:r>
          </a:p>
          <a:p>
            <a:pPr lvl="1" algn="just"/>
            <a:r>
              <a:rPr lang="pt-PT" dirty="0" smtClean="0"/>
              <a:t> Possibilidades de treino (volume)</a:t>
            </a:r>
          </a:p>
          <a:p>
            <a:pPr lvl="1" algn="just"/>
            <a:r>
              <a:rPr lang="pt-PT" dirty="0" smtClean="0"/>
              <a:t> Condições sociais (alimentação, ambiente familiar, educação...)</a:t>
            </a:r>
          </a:p>
          <a:p>
            <a:pPr lvl="1" algn="just"/>
            <a:r>
              <a:rPr lang="pt-PT" dirty="0" smtClean="0"/>
              <a:t> Clima (altitude, temperatura...)</a:t>
            </a:r>
          </a:p>
          <a:p>
            <a:pPr lvl="1" algn="just"/>
            <a:r>
              <a:rPr lang="pt-PT" dirty="0" smtClean="0"/>
              <a:t> Condições económicas (orçamento)</a:t>
            </a:r>
          </a:p>
          <a:p>
            <a:pPr lvl="1" algn="just"/>
            <a:endParaRPr lang="pt-PT" dirty="0" smtClean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3CB714-4C49-4856-A90B-F3ED4359759D}" type="slidenum">
              <a:rPr lang="pt-PT" smtClean="0"/>
              <a:pPr/>
              <a:t>28</a:t>
            </a:fld>
            <a:endParaRPr lang="pt-PT"/>
          </a:p>
        </p:txBody>
      </p:sp>
      <p:sp>
        <p:nvSpPr>
          <p:cNvPr id="2" name="Marcador de Posição do Rodapé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O Futsal como Jogo Desportivo Colectivo</a:t>
            </a:r>
            <a:endParaRPr lang="pt-PT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Factores de Rendimento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1481231_w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6420" y="1214422"/>
            <a:ext cx="7823232" cy="4400568"/>
          </a:xfrm>
          <a:prstGeom prst="rect">
            <a:avLst/>
          </a:prstGeom>
        </p:spPr>
      </p:pic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O Futsal como Jogo Desportivo Colectivo</a:t>
            </a:r>
            <a:endParaRPr lang="pt-PT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CB714-4C49-4856-A90B-F3ED4359759D}" type="slidenum">
              <a:rPr lang="pt-PT" smtClean="0"/>
              <a:pPr/>
              <a:t>29</a:t>
            </a:fld>
            <a:endParaRPr lang="pt-PT"/>
          </a:p>
        </p:txBody>
      </p:sp>
      <p:graphicFrame>
        <p:nvGraphicFramePr>
          <p:cNvPr id="9" name="Diagrama 8"/>
          <p:cNvGraphicFramePr/>
          <p:nvPr/>
        </p:nvGraphicFramePr>
        <p:xfrm>
          <a:off x="1547834" y="2214554"/>
          <a:ext cx="6096000" cy="2246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a 5"/>
          <p:cNvGraphicFramePr/>
          <p:nvPr/>
        </p:nvGraphicFramePr>
        <p:xfrm>
          <a:off x="3619536" y="4325958"/>
          <a:ext cx="4738678" cy="1174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6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e Conteúdo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PT" sz="2400" dirty="0" smtClean="0"/>
              <a:t>Segundo </a:t>
            </a:r>
            <a:r>
              <a:rPr lang="pt-PT" sz="2400" dirty="0" err="1" smtClean="0"/>
              <a:t>Sampedro</a:t>
            </a:r>
            <a:r>
              <a:rPr lang="pt-PT" sz="2400" dirty="0" smtClean="0"/>
              <a:t> (1993) os Jogos Desportivos Colectivos (JDC) </a:t>
            </a:r>
            <a:r>
              <a:rPr lang="pt-PT" sz="2400" b="1" dirty="0" smtClean="0">
                <a:solidFill>
                  <a:srgbClr val="FFFF00"/>
                </a:solidFill>
              </a:rPr>
              <a:t>têm características próprias</a:t>
            </a:r>
            <a:r>
              <a:rPr lang="pt-PT" sz="2400" dirty="0" smtClean="0"/>
              <a:t> que estão configuradas nas estruturas que determinam a sua lógica interna e que não dependem das características pessoais dos indivíduos. Estas estruturas, principalmente nos jogos de </a:t>
            </a:r>
            <a:r>
              <a:rPr lang="pt-PT" sz="2400" b="1" dirty="0" smtClean="0">
                <a:solidFill>
                  <a:srgbClr val="FFFF00"/>
                </a:solidFill>
              </a:rPr>
              <a:t>oposição/cooperação</a:t>
            </a:r>
            <a:r>
              <a:rPr lang="pt-PT" sz="2400" dirty="0" smtClean="0"/>
              <a:t> (</a:t>
            </a:r>
            <a:r>
              <a:rPr lang="pt-PT" sz="2400" dirty="0" err="1" smtClean="0"/>
              <a:t>socio-motrizes</a:t>
            </a:r>
            <a:r>
              <a:rPr lang="pt-PT" sz="2400" dirty="0" smtClean="0"/>
              <a:t>), encontram-se </a:t>
            </a:r>
            <a:r>
              <a:rPr lang="pt-PT" sz="2400" b="1" dirty="0" smtClean="0">
                <a:solidFill>
                  <a:srgbClr val="FFFF00"/>
                </a:solidFill>
              </a:rPr>
              <a:t>sempre presentes</a:t>
            </a:r>
            <a:r>
              <a:rPr lang="pt-PT" sz="2400" dirty="0" smtClean="0"/>
              <a:t> e sem elas não era possível levar a cabo as acções de jogo. </a:t>
            </a:r>
            <a:endParaRPr lang="pt-PT" sz="2400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3CB714-4C49-4856-A90B-F3ED4359759D}" type="slidenum">
              <a:rPr lang="pt-PT" smtClean="0"/>
              <a:pPr/>
              <a:t>3</a:t>
            </a:fld>
            <a:endParaRPr lang="pt-PT"/>
          </a:p>
        </p:txBody>
      </p:sp>
      <p:sp>
        <p:nvSpPr>
          <p:cNvPr id="2" name="Marcador de Posição do Rodapé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O Futsal como Jogo Desportivo Colectivo</a:t>
            </a:r>
            <a:endParaRPr lang="pt-PT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Jogos Desportivos Colectivos</a:t>
            </a:r>
            <a:endParaRPr lang="pt-PT" dirty="0"/>
          </a:p>
        </p:txBody>
      </p:sp>
      <p:pic>
        <p:nvPicPr>
          <p:cNvPr id="8" name="Imagem 7" descr="20080910145604.jpeg"/>
          <p:cNvPicPr>
            <a:picLocks noChangeAspect="1"/>
          </p:cNvPicPr>
          <p:nvPr/>
        </p:nvPicPr>
        <p:blipFill>
          <a:blip r:embed="rId2" cstate="print"/>
          <a:srcRect l="11182" r="9796"/>
          <a:stretch>
            <a:fillRect/>
          </a:stretch>
        </p:blipFill>
        <p:spPr>
          <a:xfrm>
            <a:off x="3643306" y="4572008"/>
            <a:ext cx="1857388" cy="17596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e Conteúdo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PT" dirty="0" smtClean="0"/>
              <a:t>Factor Técnico</a:t>
            </a:r>
          </a:p>
          <a:p>
            <a:pPr lvl="1" algn="just"/>
            <a:r>
              <a:rPr lang="pt-PT" dirty="0" smtClean="0"/>
              <a:t>“Por </a:t>
            </a:r>
            <a:r>
              <a:rPr lang="pt-PT" b="1" dirty="0" smtClean="0">
                <a:solidFill>
                  <a:srgbClr val="FFFF00"/>
                </a:solidFill>
              </a:rPr>
              <a:t>técnica</a:t>
            </a:r>
            <a:r>
              <a:rPr lang="pt-PT" dirty="0" smtClean="0"/>
              <a:t> entende-se o </a:t>
            </a:r>
            <a:r>
              <a:rPr lang="pt-PT" b="1" dirty="0" smtClean="0">
                <a:solidFill>
                  <a:srgbClr val="FFFF00"/>
                </a:solidFill>
              </a:rPr>
              <a:t>sistema de acções motoras</a:t>
            </a:r>
            <a:r>
              <a:rPr lang="pt-PT" dirty="0" smtClean="0"/>
              <a:t> racionais, que </a:t>
            </a:r>
            <a:r>
              <a:rPr lang="pt-PT" b="1" dirty="0" smtClean="0">
                <a:solidFill>
                  <a:srgbClr val="FFFF00"/>
                </a:solidFill>
              </a:rPr>
              <a:t>realizadas de forma eficiente</a:t>
            </a:r>
            <a:r>
              <a:rPr lang="pt-PT" dirty="0" smtClean="0"/>
              <a:t>, permitem </a:t>
            </a:r>
            <a:r>
              <a:rPr lang="pt-PT" b="1" dirty="0" smtClean="0">
                <a:solidFill>
                  <a:srgbClr val="FFFF00"/>
                </a:solidFill>
              </a:rPr>
              <a:t>elevados níveis de eficácia</a:t>
            </a:r>
            <a:r>
              <a:rPr lang="pt-PT" dirty="0" smtClean="0"/>
              <a:t>  na obtenção de um resultado.” (Tavares, 1994).</a:t>
            </a:r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3CB714-4C49-4856-A90B-F3ED4359759D}" type="slidenum">
              <a:rPr lang="pt-PT" smtClean="0"/>
              <a:pPr/>
              <a:t>30</a:t>
            </a:fld>
            <a:endParaRPr lang="pt-PT"/>
          </a:p>
        </p:txBody>
      </p:sp>
      <p:sp>
        <p:nvSpPr>
          <p:cNvPr id="2" name="Marcador de Posição do Rodapé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O Futsal como Jogo Desportivo Colectivo</a:t>
            </a:r>
            <a:endParaRPr lang="pt-PT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Factores de Rendimento</a:t>
            </a:r>
            <a:endParaRPr lang="pt-PT" dirty="0"/>
          </a:p>
        </p:txBody>
      </p:sp>
      <p:pic>
        <p:nvPicPr>
          <p:cNvPr id="8" name="Imagem 7" descr="20080913112612.jpeg"/>
          <p:cNvPicPr>
            <a:picLocks noChangeAspect="1"/>
          </p:cNvPicPr>
          <p:nvPr/>
        </p:nvPicPr>
        <p:blipFill>
          <a:blip r:embed="rId2" cstate="print"/>
          <a:srcRect l="8410" r="7024"/>
          <a:stretch>
            <a:fillRect/>
          </a:stretch>
        </p:blipFill>
        <p:spPr>
          <a:xfrm>
            <a:off x="3286116" y="3643314"/>
            <a:ext cx="3000396" cy="2656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e Conteúdo 6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05396"/>
          </a:xfrm>
        </p:spPr>
        <p:txBody>
          <a:bodyPr>
            <a:normAutofit lnSpcReduction="10000"/>
          </a:bodyPr>
          <a:lstStyle/>
          <a:p>
            <a:r>
              <a:rPr lang="pt-PT" dirty="0" smtClean="0"/>
              <a:t>Factor Técnico</a:t>
            </a:r>
          </a:p>
          <a:p>
            <a:pPr lvl="1" algn="just"/>
            <a:r>
              <a:rPr lang="pt-PT" dirty="0" smtClean="0">
                <a:solidFill>
                  <a:schemeClr val="tx2"/>
                </a:solidFill>
              </a:rPr>
              <a:t>Nos JDC as técnicas são do tipo aberto, significando isto que têm formas de estruturação variáveis em função da variabilidade do envolvimento.</a:t>
            </a:r>
          </a:p>
          <a:p>
            <a:endParaRPr lang="pt-PT" sz="2400" dirty="0" smtClean="0">
              <a:solidFill>
                <a:schemeClr val="tx2"/>
              </a:solidFill>
            </a:endParaRPr>
          </a:p>
          <a:p>
            <a:pPr lvl="1" algn="just"/>
            <a:r>
              <a:rPr lang="pt-PT" dirty="0" smtClean="0"/>
              <a:t>Nesta perspectiva, a </a:t>
            </a:r>
            <a:r>
              <a:rPr lang="pt-PT" b="1" dirty="0" smtClean="0">
                <a:solidFill>
                  <a:srgbClr val="FFFF00"/>
                </a:solidFill>
              </a:rPr>
              <a:t>formação da técnica</a:t>
            </a:r>
            <a:r>
              <a:rPr lang="pt-PT" dirty="0" smtClean="0"/>
              <a:t> nos jogos </a:t>
            </a:r>
            <a:r>
              <a:rPr lang="pt-PT" dirty="0" smtClean="0">
                <a:solidFill>
                  <a:schemeClr val="tx2"/>
                </a:solidFill>
              </a:rPr>
              <a:t>desportivos é </a:t>
            </a:r>
            <a:r>
              <a:rPr lang="pt-PT" b="1" dirty="0" smtClean="0">
                <a:solidFill>
                  <a:srgbClr val="FFFF00"/>
                </a:solidFill>
              </a:rPr>
              <a:t>inseparável da formação da táctica</a:t>
            </a:r>
            <a:r>
              <a:rPr lang="pt-PT" dirty="0" smtClean="0">
                <a:solidFill>
                  <a:schemeClr val="tx2"/>
                </a:solidFill>
              </a:rPr>
              <a:t>.” (Tavares, 1994).</a:t>
            </a:r>
          </a:p>
          <a:p>
            <a:pPr lvl="1" algn="just"/>
            <a:endParaRPr lang="pt-PT" dirty="0" smtClean="0"/>
          </a:p>
          <a:p>
            <a:pPr lvl="1" algn="just"/>
            <a:r>
              <a:rPr lang="pt-PT" dirty="0" smtClean="0"/>
              <a:t>Através destas afirmações podemos verificar, que a </a:t>
            </a:r>
            <a:r>
              <a:rPr lang="pt-PT" b="1" dirty="0" smtClean="0">
                <a:solidFill>
                  <a:srgbClr val="FFFF00"/>
                </a:solidFill>
              </a:rPr>
              <a:t>técnica terá que servir a táctica</a:t>
            </a:r>
            <a:r>
              <a:rPr lang="pt-PT" dirty="0" smtClean="0"/>
              <a:t>, de modo a ser eficaz. Só assim, é que as execuções técnicas terão sentido</a:t>
            </a:r>
            <a:endParaRPr lang="pt-PT" dirty="0" smtClean="0">
              <a:solidFill>
                <a:schemeClr val="tx2"/>
              </a:solidFill>
            </a:endParaRPr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3CB714-4C49-4856-A90B-F3ED4359759D}" type="slidenum">
              <a:rPr lang="pt-PT" smtClean="0"/>
              <a:pPr/>
              <a:t>31</a:t>
            </a:fld>
            <a:endParaRPr lang="pt-PT"/>
          </a:p>
        </p:txBody>
      </p:sp>
      <p:sp>
        <p:nvSpPr>
          <p:cNvPr id="2" name="Marcador de Posição do Rodapé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O Futsal como Jogo Desportivo Colectivo</a:t>
            </a:r>
            <a:endParaRPr lang="pt-PT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Factores de Rendimento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e Conteúdo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Factor Técnico</a:t>
            </a:r>
          </a:p>
          <a:p>
            <a:pPr lvl="1" algn="just"/>
            <a:r>
              <a:rPr lang="pt-PT" dirty="0" smtClean="0">
                <a:solidFill>
                  <a:schemeClr val="tx2"/>
                </a:solidFill>
              </a:rPr>
              <a:t>O que se vê em Portugal é </a:t>
            </a:r>
            <a:r>
              <a:rPr lang="pt-PT" b="1" dirty="0" smtClean="0">
                <a:solidFill>
                  <a:srgbClr val="FFFF00"/>
                </a:solidFill>
              </a:rPr>
              <a:t>fazer mais um "</a:t>
            </a:r>
            <a:r>
              <a:rPr lang="pt-PT" b="1" dirty="0" err="1" smtClean="0">
                <a:solidFill>
                  <a:srgbClr val="FFFF00"/>
                </a:solidFill>
              </a:rPr>
              <a:t>dribling</a:t>
            </a:r>
            <a:r>
              <a:rPr lang="pt-PT" b="1" dirty="0" smtClean="0">
                <a:solidFill>
                  <a:srgbClr val="FFFF00"/>
                </a:solidFill>
              </a:rPr>
              <a:t>"</a:t>
            </a:r>
            <a:r>
              <a:rPr lang="pt-PT" dirty="0" smtClean="0">
                <a:solidFill>
                  <a:schemeClr val="tx2"/>
                </a:solidFill>
              </a:rPr>
              <a:t>, dar mais um toque, receber a bola no peito e voltar para trás.</a:t>
            </a:r>
          </a:p>
          <a:p>
            <a:pPr lvl="1" algn="just"/>
            <a:r>
              <a:rPr lang="pt-PT" dirty="0" smtClean="0">
                <a:solidFill>
                  <a:schemeClr val="tx2"/>
                </a:solidFill>
              </a:rPr>
              <a:t>Isso mostra </a:t>
            </a:r>
            <a:r>
              <a:rPr lang="pt-PT" b="1" dirty="0" smtClean="0">
                <a:solidFill>
                  <a:srgbClr val="FFFF00"/>
                </a:solidFill>
              </a:rPr>
              <a:t>habilidade</a:t>
            </a:r>
            <a:r>
              <a:rPr lang="pt-PT" dirty="0" smtClean="0">
                <a:solidFill>
                  <a:schemeClr val="tx2"/>
                </a:solidFill>
              </a:rPr>
              <a:t>, mas também mostra </a:t>
            </a:r>
            <a:r>
              <a:rPr lang="pt-PT" b="1" dirty="0" smtClean="0">
                <a:solidFill>
                  <a:srgbClr val="FFFF00"/>
                </a:solidFill>
              </a:rPr>
              <a:t>má técnica</a:t>
            </a:r>
            <a:r>
              <a:rPr lang="pt-PT" dirty="0" smtClean="0">
                <a:solidFill>
                  <a:schemeClr val="tx2"/>
                </a:solidFill>
              </a:rPr>
              <a:t> pois perdemos tempo com pormenores de habilidade, precisamente porque não somos bons tecnicamente.</a:t>
            </a:r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3CB714-4C49-4856-A90B-F3ED4359759D}" type="slidenum">
              <a:rPr lang="pt-PT" smtClean="0"/>
              <a:pPr/>
              <a:t>32</a:t>
            </a:fld>
            <a:endParaRPr lang="pt-PT"/>
          </a:p>
        </p:txBody>
      </p:sp>
      <p:sp>
        <p:nvSpPr>
          <p:cNvPr id="2" name="Marcador de Posição do Rodapé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O Futsal como Jogo Desportivo Colectivo</a:t>
            </a:r>
            <a:endParaRPr lang="pt-PT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Factores de Rendimento</a:t>
            </a:r>
            <a:endParaRPr lang="pt-PT" dirty="0"/>
          </a:p>
        </p:txBody>
      </p:sp>
      <p:pic>
        <p:nvPicPr>
          <p:cNvPr id="9" name="Imagem 8" descr="20080911173708.jpeg"/>
          <p:cNvPicPr>
            <a:picLocks noChangeAspect="1"/>
          </p:cNvPicPr>
          <p:nvPr/>
        </p:nvPicPr>
        <p:blipFill>
          <a:blip r:embed="rId2" cstate="print"/>
          <a:srcRect l="4251" r="4251"/>
          <a:stretch>
            <a:fillRect/>
          </a:stretch>
        </p:blipFill>
        <p:spPr>
          <a:xfrm>
            <a:off x="3500430" y="4286256"/>
            <a:ext cx="2357454" cy="19288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e Conteúdo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Factor Técnico</a:t>
            </a:r>
          </a:p>
          <a:p>
            <a:pPr lvl="1" algn="just"/>
            <a:r>
              <a:rPr lang="pt-PT" dirty="0" smtClean="0">
                <a:cs typeface="Times New Roman" pitchFamily="18" charset="0"/>
              </a:rPr>
              <a:t>O </a:t>
            </a:r>
            <a:r>
              <a:rPr lang="pt-PT" b="1" dirty="0" smtClean="0">
                <a:solidFill>
                  <a:srgbClr val="FFFF00"/>
                </a:solidFill>
                <a:cs typeface="Times New Roman" pitchFamily="18" charset="0"/>
              </a:rPr>
              <a:t>treinador</a:t>
            </a:r>
            <a:r>
              <a:rPr lang="pt-PT" dirty="0" smtClean="0">
                <a:cs typeface="Times New Roman" pitchFamily="18" charset="0"/>
              </a:rPr>
              <a:t> tem que </a:t>
            </a:r>
            <a:r>
              <a:rPr lang="pt-PT" b="1" dirty="0" smtClean="0">
                <a:solidFill>
                  <a:srgbClr val="FFFF00"/>
                </a:solidFill>
                <a:cs typeface="Times New Roman" pitchFamily="18" charset="0"/>
              </a:rPr>
              <a:t>educar os jogadores a tomarem decisões correctas</a:t>
            </a:r>
            <a:r>
              <a:rPr lang="pt-PT" dirty="0" smtClean="0">
                <a:cs typeface="Times New Roman" pitchFamily="18" charset="0"/>
              </a:rPr>
              <a:t> e “equipá-los” com as necessárias técnicas para executar essas decisões. </a:t>
            </a:r>
          </a:p>
          <a:p>
            <a:pPr lvl="1" algn="just"/>
            <a:endParaRPr lang="pt-PT" sz="2200" dirty="0" smtClean="0">
              <a:solidFill>
                <a:schemeClr val="tx2"/>
              </a:solidFill>
            </a:endParaRPr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3CB714-4C49-4856-A90B-F3ED4359759D}" type="slidenum">
              <a:rPr lang="pt-PT" smtClean="0"/>
              <a:pPr/>
              <a:t>33</a:t>
            </a:fld>
            <a:endParaRPr lang="pt-PT"/>
          </a:p>
        </p:txBody>
      </p:sp>
      <p:sp>
        <p:nvSpPr>
          <p:cNvPr id="2" name="Marcador de Posição do Rodapé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O Futsal como Jogo Desportivo Colectivo</a:t>
            </a:r>
            <a:endParaRPr lang="pt-PT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Factores de Rendimento</a:t>
            </a:r>
            <a:endParaRPr lang="pt-PT" dirty="0"/>
          </a:p>
        </p:txBody>
      </p:sp>
      <p:pic>
        <p:nvPicPr>
          <p:cNvPr id="8" name="Imagem 7" descr="futsal 474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4612" y="3286123"/>
            <a:ext cx="38100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e Conteúdo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Factor Técnico</a:t>
            </a:r>
          </a:p>
          <a:p>
            <a:pPr lvl="1" algn="just"/>
            <a:r>
              <a:rPr lang="pt-PT" dirty="0" smtClean="0">
                <a:cs typeface="Times New Roman" pitchFamily="18" charset="0"/>
              </a:rPr>
              <a:t>A verdadeira dimensão da técnica repousa então na sua </a:t>
            </a:r>
            <a:r>
              <a:rPr lang="pt-PT" b="1" dirty="0" smtClean="0">
                <a:solidFill>
                  <a:srgbClr val="FFFF00"/>
                </a:solidFill>
                <a:cs typeface="Times New Roman" pitchFamily="18" charset="0"/>
              </a:rPr>
              <a:t>utilidade para servir a inteligência</a:t>
            </a:r>
            <a:r>
              <a:rPr lang="pt-PT" dirty="0" smtClean="0">
                <a:cs typeface="Times New Roman" pitchFamily="18" charset="0"/>
              </a:rPr>
              <a:t> e a </a:t>
            </a:r>
            <a:r>
              <a:rPr lang="pt-PT" b="1" dirty="0" smtClean="0">
                <a:solidFill>
                  <a:srgbClr val="FFFF00"/>
                </a:solidFill>
                <a:cs typeface="Times New Roman" pitchFamily="18" charset="0"/>
              </a:rPr>
              <a:t>capacidade de decisão táctica</a:t>
            </a:r>
            <a:r>
              <a:rPr lang="pt-PT" dirty="0" smtClean="0">
                <a:cs typeface="Times New Roman" pitchFamily="18" charset="0"/>
              </a:rPr>
              <a:t> dos jogadores e das equipas no jogo" (Garganta &amp; Pinto, 1994).</a:t>
            </a:r>
          </a:p>
          <a:p>
            <a:pPr lvl="1" algn="just"/>
            <a:endParaRPr lang="pt-PT" sz="2200" dirty="0" smtClean="0">
              <a:solidFill>
                <a:schemeClr val="tx2"/>
              </a:solidFill>
            </a:endParaRPr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3CB714-4C49-4856-A90B-F3ED4359759D}" type="slidenum">
              <a:rPr lang="pt-PT" smtClean="0"/>
              <a:pPr/>
              <a:t>34</a:t>
            </a:fld>
            <a:endParaRPr lang="pt-PT"/>
          </a:p>
        </p:txBody>
      </p:sp>
      <p:sp>
        <p:nvSpPr>
          <p:cNvPr id="2" name="Marcador de Posição do Rodapé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O Futsal como Jogo Desportivo Colectivo</a:t>
            </a:r>
            <a:endParaRPr lang="pt-PT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Factores de Rendimento</a:t>
            </a:r>
            <a:endParaRPr lang="pt-PT" dirty="0"/>
          </a:p>
        </p:txBody>
      </p:sp>
      <p:pic>
        <p:nvPicPr>
          <p:cNvPr id="8" name="Imagem 7" descr="futsal 474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240" y="3571876"/>
            <a:ext cx="3429024" cy="2571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e Conteúdo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Factor Técnico</a:t>
            </a:r>
          </a:p>
          <a:p>
            <a:pPr lvl="1" algn="just"/>
            <a:r>
              <a:rPr lang="pt-PT" dirty="0" smtClean="0">
                <a:cs typeface="Times New Roman" pitchFamily="18" charset="0"/>
              </a:rPr>
              <a:t>Como defende Bate (1996) a </a:t>
            </a:r>
            <a:r>
              <a:rPr lang="pt-PT" b="1" dirty="0" smtClean="0">
                <a:solidFill>
                  <a:srgbClr val="FFFF00"/>
                </a:solidFill>
                <a:cs typeface="Times New Roman" pitchFamily="18" charset="0"/>
              </a:rPr>
              <a:t>habilidade para tomar decisões correctas</a:t>
            </a:r>
            <a:r>
              <a:rPr lang="pt-PT" dirty="0" smtClean="0">
                <a:cs typeface="Times New Roman" pitchFamily="18" charset="0"/>
              </a:rPr>
              <a:t> é talvez o factor mais importante no desenvolvimento de um </a:t>
            </a:r>
            <a:r>
              <a:rPr lang="pt-PT" b="1" dirty="0" smtClean="0">
                <a:solidFill>
                  <a:srgbClr val="FFFF00"/>
                </a:solidFill>
                <a:cs typeface="Times New Roman" pitchFamily="18" charset="0"/>
              </a:rPr>
              <a:t>jogador tecnicamente evoluído</a:t>
            </a:r>
            <a:r>
              <a:rPr lang="pt-PT" dirty="0" smtClean="0">
                <a:cs typeface="Times New Roman" pitchFamily="18" charset="0"/>
              </a:rPr>
              <a:t>.</a:t>
            </a:r>
          </a:p>
          <a:p>
            <a:endParaRPr lang="pt-PT" sz="2800" dirty="0" smtClean="0"/>
          </a:p>
          <a:p>
            <a:pPr lvl="1" algn="just"/>
            <a:endParaRPr lang="pt-PT" dirty="0" smtClean="0">
              <a:cs typeface="Times New Roman" pitchFamily="18" charset="0"/>
            </a:endParaRPr>
          </a:p>
          <a:p>
            <a:pPr lvl="1" algn="just"/>
            <a:endParaRPr lang="pt-PT" sz="2200" dirty="0" smtClean="0">
              <a:solidFill>
                <a:schemeClr val="tx2"/>
              </a:solidFill>
            </a:endParaRPr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3CB714-4C49-4856-A90B-F3ED4359759D}" type="slidenum">
              <a:rPr lang="pt-PT" smtClean="0"/>
              <a:pPr/>
              <a:t>35</a:t>
            </a:fld>
            <a:endParaRPr lang="pt-PT"/>
          </a:p>
        </p:txBody>
      </p:sp>
      <p:sp>
        <p:nvSpPr>
          <p:cNvPr id="2" name="Marcador de Posição do Rodapé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O Futsal como Jogo Desportivo Colectivo</a:t>
            </a:r>
            <a:endParaRPr lang="pt-PT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Factores de Rendimento</a:t>
            </a:r>
            <a:endParaRPr lang="pt-PT" dirty="0"/>
          </a:p>
        </p:txBody>
      </p:sp>
      <p:pic>
        <p:nvPicPr>
          <p:cNvPr id="8" name="Imagem 7" descr="futsal 474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240" y="3662644"/>
            <a:ext cx="3429024" cy="23902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e Conteúdo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Factor Técnico</a:t>
            </a:r>
          </a:p>
          <a:p>
            <a:pPr lvl="1" algn="just"/>
            <a:r>
              <a:rPr lang="pt-PT" dirty="0" smtClean="0">
                <a:cs typeface="Times New Roman" pitchFamily="18" charset="0"/>
              </a:rPr>
              <a:t>Graça (1994) reporta que os procedimentos técnicos pressupõem dois tipos de problemas:</a:t>
            </a:r>
          </a:p>
          <a:p>
            <a:pPr lvl="2" algn="just"/>
            <a:r>
              <a:rPr lang="pt-PT" dirty="0" smtClean="0">
                <a:cs typeface="Times New Roman" pitchFamily="18" charset="0"/>
              </a:rPr>
              <a:t>Os problemas da selecção da resposta adequada à situação (o quê, o quando e o porquê) </a:t>
            </a:r>
          </a:p>
          <a:p>
            <a:pPr lvl="2" algn="just"/>
            <a:r>
              <a:rPr lang="pt-PT" dirty="0" smtClean="0">
                <a:cs typeface="Times New Roman" pitchFamily="18" charset="0"/>
              </a:rPr>
              <a:t>Os problemas relativos à realização da resposta motora (o como)</a:t>
            </a:r>
          </a:p>
          <a:p>
            <a:endParaRPr lang="pt-PT" sz="2800" dirty="0" smtClean="0"/>
          </a:p>
          <a:p>
            <a:pPr lvl="1" algn="just"/>
            <a:endParaRPr lang="pt-PT" dirty="0" smtClean="0">
              <a:cs typeface="Times New Roman" pitchFamily="18" charset="0"/>
            </a:endParaRPr>
          </a:p>
          <a:p>
            <a:pPr lvl="1" algn="just"/>
            <a:endParaRPr lang="pt-PT" sz="2200" dirty="0" smtClean="0">
              <a:solidFill>
                <a:schemeClr val="tx2"/>
              </a:solidFill>
            </a:endParaRPr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3CB714-4C49-4856-A90B-F3ED4359759D}" type="slidenum">
              <a:rPr lang="pt-PT" smtClean="0"/>
              <a:pPr/>
              <a:t>36</a:t>
            </a:fld>
            <a:endParaRPr lang="pt-PT"/>
          </a:p>
        </p:txBody>
      </p:sp>
      <p:sp>
        <p:nvSpPr>
          <p:cNvPr id="2" name="Marcador de Posição do Rodapé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O Futsal como Jogo Desportivo Colectivo</a:t>
            </a:r>
            <a:endParaRPr lang="pt-PT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Factores de Rendimento</a:t>
            </a:r>
            <a:endParaRPr lang="pt-PT" dirty="0"/>
          </a:p>
        </p:txBody>
      </p:sp>
      <p:pic>
        <p:nvPicPr>
          <p:cNvPr id="8" name="Imagem 7" descr="futsal 474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6116" y="3929066"/>
            <a:ext cx="3186974" cy="23902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e Conteúdo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Factor Técnico</a:t>
            </a:r>
          </a:p>
          <a:p>
            <a:pPr lvl="1" algn="just"/>
            <a:r>
              <a:rPr lang="pt-PT" dirty="0" smtClean="0">
                <a:cs typeface="Times New Roman" pitchFamily="18" charset="0"/>
              </a:rPr>
              <a:t>“Por isso, o treinador, ao estruturar a relação existente entre os factores técnico e táctico no ensino dos JDC, deve proceder de modo a que o praticante entenda </a:t>
            </a:r>
            <a:r>
              <a:rPr lang="pt-PT" b="1" dirty="0" smtClean="0">
                <a:solidFill>
                  <a:srgbClr val="FFFF00"/>
                </a:solidFill>
                <a:cs typeface="Times New Roman" pitchFamily="18" charset="0"/>
              </a:rPr>
              <a:t>o que é que deve fazer (intenção táctica)</a:t>
            </a:r>
            <a:r>
              <a:rPr lang="pt-PT" dirty="0" smtClean="0">
                <a:cs typeface="Times New Roman" pitchFamily="18" charset="0"/>
              </a:rPr>
              <a:t>, </a:t>
            </a:r>
            <a:r>
              <a:rPr lang="pt-PT" b="1" dirty="0" smtClean="0">
                <a:solidFill>
                  <a:srgbClr val="FFC000"/>
                </a:solidFill>
                <a:cs typeface="Times New Roman" pitchFamily="18" charset="0"/>
              </a:rPr>
              <a:t>antes de conhecer como é que deve fazer (modalidade técnica)</a:t>
            </a:r>
            <a:r>
              <a:rPr lang="pt-PT" dirty="0" smtClean="0">
                <a:cs typeface="Times New Roman" pitchFamily="18" charset="0"/>
              </a:rPr>
              <a:t>" (Tavares, 1994).</a:t>
            </a:r>
            <a:endParaRPr lang="en-GB" dirty="0" smtClean="0">
              <a:cs typeface="Times New Roman" pitchFamily="18" charset="0"/>
            </a:endParaRPr>
          </a:p>
          <a:p>
            <a:pPr lvl="1" algn="just"/>
            <a:endParaRPr lang="pt-PT" dirty="0" smtClean="0">
              <a:cs typeface="Times New Roman" pitchFamily="18" charset="0"/>
            </a:endParaRPr>
          </a:p>
          <a:p>
            <a:pPr lvl="1" algn="just"/>
            <a:r>
              <a:rPr lang="pt-PT" dirty="0" smtClean="0"/>
              <a:t>A técnica terá que estar ao </a:t>
            </a:r>
            <a:r>
              <a:rPr lang="pt-PT" b="1" dirty="0" smtClean="0">
                <a:solidFill>
                  <a:srgbClr val="FFFF00"/>
                </a:solidFill>
              </a:rPr>
              <a:t>serviço dos objectivos do jogo</a:t>
            </a:r>
            <a:r>
              <a:rPr lang="pt-PT" dirty="0" smtClean="0"/>
              <a:t>, ou seja, terá que resolver os problemas que o jogo coloca.</a:t>
            </a:r>
            <a:endParaRPr lang="pt-PT" dirty="0" smtClean="0">
              <a:cs typeface="Times New Roman" pitchFamily="18" charset="0"/>
            </a:endParaRPr>
          </a:p>
          <a:p>
            <a:endParaRPr lang="pt-PT" sz="2800" dirty="0" smtClean="0"/>
          </a:p>
          <a:p>
            <a:endParaRPr lang="pt-PT" sz="2800" dirty="0" smtClean="0"/>
          </a:p>
          <a:p>
            <a:endParaRPr lang="pt-PT" sz="2800" dirty="0" smtClean="0"/>
          </a:p>
          <a:p>
            <a:pPr lvl="1" algn="just"/>
            <a:endParaRPr lang="pt-PT" dirty="0" smtClean="0">
              <a:cs typeface="Times New Roman" pitchFamily="18" charset="0"/>
            </a:endParaRPr>
          </a:p>
          <a:p>
            <a:pPr lvl="1" algn="just"/>
            <a:endParaRPr lang="pt-PT" sz="2200" dirty="0" smtClean="0">
              <a:solidFill>
                <a:schemeClr val="tx2"/>
              </a:solidFill>
            </a:endParaRPr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3CB714-4C49-4856-A90B-F3ED4359759D}" type="slidenum">
              <a:rPr lang="pt-PT" smtClean="0"/>
              <a:pPr/>
              <a:t>37</a:t>
            </a:fld>
            <a:endParaRPr lang="pt-PT"/>
          </a:p>
        </p:txBody>
      </p:sp>
      <p:sp>
        <p:nvSpPr>
          <p:cNvPr id="2" name="Marcador de Posição do Rodapé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O Futsal como Jogo Desportivo Colectivo</a:t>
            </a:r>
            <a:endParaRPr lang="pt-PT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Factores de Rendimento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e Conteúdo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Factor Técnico</a:t>
            </a:r>
          </a:p>
          <a:p>
            <a:pPr lvl="1" algn="just"/>
            <a:r>
              <a:rPr lang="pt-PT" dirty="0" smtClean="0"/>
              <a:t>No </a:t>
            </a:r>
            <a:r>
              <a:rPr lang="pt-PT" b="1" dirty="0" smtClean="0">
                <a:solidFill>
                  <a:srgbClr val="FFFF00"/>
                </a:solidFill>
              </a:rPr>
              <a:t>processo de treino</a:t>
            </a:r>
            <a:r>
              <a:rPr lang="pt-PT" dirty="0" smtClean="0"/>
              <a:t> devemos ter em conta todas as </a:t>
            </a:r>
            <a:r>
              <a:rPr lang="pt-PT" b="1" dirty="0" smtClean="0">
                <a:solidFill>
                  <a:srgbClr val="FFFF00"/>
                </a:solidFill>
              </a:rPr>
              <a:t>especificidades e características do jogo</a:t>
            </a:r>
            <a:r>
              <a:rPr lang="pt-PT" dirty="0" smtClean="0"/>
              <a:t>, o que nem sempre acontece, pois por vezes transformamos o treino, em situações exclusivamente mecânicas (especialmente no treino específico de G.R.), onde a problemática táctica, é esquecida de uma forma errada, pois esta condiciona totalmente o sucesso das acções e respostas motoras que o atleta viabiliza no jogo. </a:t>
            </a:r>
            <a:endParaRPr lang="en-GB" dirty="0" smtClean="0">
              <a:cs typeface="Times New Roman" pitchFamily="18" charset="0"/>
            </a:endParaRPr>
          </a:p>
          <a:p>
            <a:pPr lvl="1" algn="just"/>
            <a:endParaRPr lang="pt-PT" dirty="0" smtClean="0">
              <a:cs typeface="Times New Roman" pitchFamily="18" charset="0"/>
            </a:endParaRPr>
          </a:p>
          <a:p>
            <a:endParaRPr lang="pt-PT" sz="2800" dirty="0" smtClean="0"/>
          </a:p>
          <a:p>
            <a:pPr lvl="1" algn="just"/>
            <a:endParaRPr lang="pt-PT" dirty="0" smtClean="0">
              <a:cs typeface="Times New Roman" pitchFamily="18" charset="0"/>
            </a:endParaRPr>
          </a:p>
          <a:p>
            <a:pPr lvl="1" algn="just"/>
            <a:endParaRPr lang="pt-PT" sz="2200" dirty="0" smtClean="0">
              <a:solidFill>
                <a:schemeClr val="tx2"/>
              </a:solidFill>
            </a:endParaRPr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3CB714-4C49-4856-A90B-F3ED4359759D}" type="slidenum">
              <a:rPr lang="pt-PT" smtClean="0"/>
              <a:pPr/>
              <a:t>38</a:t>
            </a:fld>
            <a:endParaRPr lang="pt-PT"/>
          </a:p>
        </p:txBody>
      </p:sp>
      <p:sp>
        <p:nvSpPr>
          <p:cNvPr id="2" name="Marcador de Posição do Rodapé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/>
              <a:t>O Futsal como Jogo Desportivo Colectivo</a:t>
            </a:r>
            <a:endParaRPr lang="pt-PT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Factores de Rendimento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e Conteúdo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Factor Técnico</a:t>
            </a:r>
          </a:p>
          <a:p>
            <a:pPr lvl="1" algn="just"/>
            <a:r>
              <a:rPr lang="pt-PT" dirty="0" smtClean="0">
                <a:cs typeface="Times New Roman" pitchFamily="18" charset="0"/>
              </a:rPr>
              <a:t>No âmbito do treino, Bunker e </a:t>
            </a:r>
            <a:r>
              <a:rPr lang="pt-PT" dirty="0" err="1" smtClean="0">
                <a:cs typeface="Times New Roman" pitchFamily="18" charset="0"/>
              </a:rPr>
              <a:t>Thorpa</a:t>
            </a:r>
            <a:r>
              <a:rPr lang="pt-PT" dirty="0" smtClean="0">
                <a:cs typeface="Times New Roman" pitchFamily="18" charset="0"/>
              </a:rPr>
              <a:t> (1982) constataram que quando a técnica é abordada através de situações que </a:t>
            </a:r>
            <a:r>
              <a:rPr lang="pt-PT" dirty="0" smtClean="0">
                <a:solidFill>
                  <a:srgbClr val="FFFF00"/>
                </a:solidFill>
                <a:cs typeface="Times New Roman" pitchFamily="18" charset="0"/>
              </a:rPr>
              <a:t>ocorrem à margem dos requisitos tácticos</a:t>
            </a:r>
            <a:r>
              <a:rPr lang="pt-PT" dirty="0" smtClean="0">
                <a:cs typeface="Times New Roman" pitchFamily="18" charset="0"/>
              </a:rPr>
              <a:t>, ela </a:t>
            </a:r>
            <a:r>
              <a:rPr lang="pt-PT" b="1" dirty="0" smtClean="0">
                <a:solidFill>
                  <a:srgbClr val="FFFF00"/>
                </a:solidFill>
                <a:cs typeface="Times New Roman" pitchFamily="18" charset="0"/>
              </a:rPr>
              <a:t>adquire um transfere diminuto para o jogo</a:t>
            </a:r>
            <a:r>
              <a:rPr lang="pt-PT" dirty="0" smtClean="0">
                <a:cs typeface="Times New Roman" pitchFamily="18" charset="0"/>
              </a:rPr>
              <a:t>.</a:t>
            </a:r>
            <a:endParaRPr lang="en-GB" dirty="0" smtClean="0">
              <a:cs typeface="Times New Roman" pitchFamily="18" charset="0"/>
            </a:endParaRPr>
          </a:p>
          <a:p>
            <a:pPr lvl="1" algn="just"/>
            <a:endParaRPr lang="en-GB" dirty="0" smtClean="0">
              <a:cs typeface="Times New Roman" pitchFamily="18" charset="0"/>
            </a:endParaRPr>
          </a:p>
          <a:p>
            <a:pPr lvl="1" algn="just"/>
            <a:endParaRPr lang="pt-PT" dirty="0" smtClean="0">
              <a:cs typeface="Times New Roman" pitchFamily="18" charset="0"/>
            </a:endParaRPr>
          </a:p>
          <a:p>
            <a:endParaRPr lang="pt-PT" sz="2800" dirty="0" smtClean="0"/>
          </a:p>
          <a:p>
            <a:pPr lvl="1" algn="just"/>
            <a:endParaRPr lang="pt-PT" dirty="0" smtClean="0">
              <a:cs typeface="Times New Roman" pitchFamily="18" charset="0"/>
            </a:endParaRPr>
          </a:p>
          <a:p>
            <a:pPr lvl="1" algn="just"/>
            <a:endParaRPr lang="pt-PT" sz="2200" dirty="0" smtClean="0">
              <a:solidFill>
                <a:schemeClr val="tx2"/>
              </a:solidFill>
            </a:endParaRPr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3CB714-4C49-4856-A90B-F3ED4359759D}" type="slidenum">
              <a:rPr lang="pt-PT" smtClean="0"/>
              <a:pPr/>
              <a:t>39</a:t>
            </a:fld>
            <a:endParaRPr lang="pt-PT"/>
          </a:p>
        </p:txBody>
      </p:sp>
      <p:sp>
        <p:nvSpPr>
          <p:cNvPr id="2" name="Marcador de Posição do Rodapé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O Futsal como Jogo Desportivo Colectivo</a:t>
            </a:r>
            <a:endParaRPr lang="pt-PT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Factores de Rendimento</a:t>
            </a:r>
            <a:endParaRPr lang="pt-PT" dirty="0"/>
          </a:p>
        </p:txBody>
      </p:sp>
      <p:pic>
        <p:nvPicPr>
          <p:cNvPr id="8" name="Imagem 7" descr="futsal 474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364" y="3857628"/>
            <a:ext cx="3571900" cy="23791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e Conteúdo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PT" sz="2400" dirty="0" smtClean="0"/>
              <a:t>Integrado no conjunto de modalidades que constituem os JDC, o </a:t>
            </a:r>
            <a:r>
              <a:rPr lang="pt-PT" sz="2400" b="1" dirty="0" smtClean="0">
                <a:solidFill>
                  <a:srgbClr val="FFFF00"/>
                </a:solidFill>
              </a:rPr>
              <a:t>Futsal tem vindo a crescer rapidamente</a:t>
            </a:r>
            <a:r>
              <a:rPr lang="pt-PT" sz="2400" dirty="0" smtClean="0"/>
              <a:t>, aumentando tanto o número de praticantes, como o número de adeptos, sendo uma modalidade de fácil acesso, pois proliferam o número de pavilhões (Pinto, 2005).</a:t>
            </a:r>
            <a:endParaRPr lang="pt-PT" sz="2400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3CB714-4C49-4856-A90B-F3ED4359759D}" type="slidenum">
              <a:rPr lang="pt-PT" smtClean="0"/>
              <a:pPr/>
              <a:t>4</a:t>
            </a:fld>
            <a:endParaRPr lang="pt-PT"/>
          </a:p>
        </p:txBody>
      </p:sp>
      <p:sp>
        <p:nvSpPr>
          <p:cNvPr id="2" name="Marcador de Posição do Rodapé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O Futsal como Jogo Desportivo Colectivo</a:t>
            </a:r>
            <a:endParaRPr lang="pt-PT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400" dirty="0" smtClean="0"/>
              <a:t>Futsal como jogo desportivo colectivo</a:t>
            </a:r>
            <a:endParaRPr lang="pt-PT" sz="3400" dirty="0"/>
          </a:p>
        </p:txBody>
      </p:sp>
      <p:pic>
        <p:nvPicPr>
          <p:cNvPr id="11" name="Imagem 10" descr="LOGO_FUTSAL_FPF2-300x14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4612" y="3857628"/>
            <a:ext cx="4376834" cy="2071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e Conteúdo 6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762520"/>
          </a:xfrm>
        </p:spPr>
        <p:txBody>
          <a:bodyPr>
            <a:normAutofit fontScale="92500"/>
          </a:bodyPr>
          <a:lstStyle/>
          <a:p>
            <a:pPr algn="just"/>
            <a:r>
              <a:rPr lang="pt-PT" sz="2800" dirty="0" smtClean="0"/>
              <a:t>Factor Técnico</a:t>
            </a:r>
          </a:p>
          <a:p>
            <a:pPr lvl="1" algn="just"/>
            <a:r>
              <a:rPr lang="pt-PT" dirty="0" err="1" smtClean="0"/>
              <a:t>Osimani</a:t>
            </a:r>
            <a:r>
              <a:rPr lang="pt-PT" dirty="0" smtClean="0"/>
              <a:t> (2004a) refere que no </a:t>
            </a:r>
            <a:r>
              <a:rPr lang="pt-PT" b="1" dirty="0" smtClean="0">
                <a:solidFill>
                  <a:srgbClr val="FFFF00"/>
                </a:solidFill>
              </a:rPr>
              <a:t>Brasil</a:t>
            </a:r>
            <a:r>
              <a:rPr lang="pt-PT" dirty="0" smtClean="0"/>
              <a:t> a aprendizagem do jogo se processa através do </a:t>
            </a:r>
            <a:r>
              <a:rPr lang="pt-PT" b="1" dirty="0" smtClean="0">
                <a:solidFill>
                  <a:srgbClr val="FFFF00"/>
                </a:solidFill>
              </a:rPr>
              <a:t>método analítico</a:t>
            </a:r>
            <a:r>
              <a:rPr lang="pt-PT" dirty="0" smtClean="0"/>
              <a:t>, aprendizagem das técnicas básicas, gestos motores, etc. </a:t>
            </a:r>
          </a:p>
          <a:p>
            <a:pPr lvl="1" algn="just"/>
            <a:r>
              <a:rPr lang="pt-PT" dirty="0" smtClean="0"/>
              <a:t>Em </a:t>
            </a:r>
            <a:r>
              <a:rPr lang="pt-PT" b="1" dirty="0" smtClean="0"/>
              <a:t>Espanha</a:t>
            </a:r>
            <a:r>
              <a:rPr lang="pt-PT" dirty="0" smtClean="0"/>
              <a:t> utiliza-se mais o </a:t>
            </a:r>
            <a:r>
              <a:rPr lang="pt-PT" b="1" dirty="0" smtClean="0">
                <a:solidFill>
                  <a:srgbClr val="FFFF00"/>
                </a:solidFill>
              </a:rPr>
              <a:t>método global</a:t>
            </a:r>
            <a:r>
              <a:rPr lang="pt-PT" dirty="0" smtClean="0"/>
              <a:t>, partindo do jogo, aglomerando conteúdos. Esta constatação poderá ter influência no recente sucesso da Espanha em relação ao Brasil, considerado por muitos como a potência máxima do Futsal pela qualidade </a:t>
            </a:r>
            <a:r>
              <a:rPr lang="pt-PT" i="1" dirty="0" smtClean="0"/>
              <a:t>técnica dos seus jogadores.</a:t>
            </a:r>
          </a:p>
          <a:p>
            <a:pPr lvl="1" algn="just"/>
            <a:r>
              <a:rPr lang="pt-PT" dirty="0" smtClean="0"/>
              <a:t>No entanto, nas últimas grandes competições, </a:t>
            </a:r>
            <a:r>
              <a:rPr lang="pt-PT" b="1" dirty="0" smtClean="0">
                <a:solidFill>
                  <a:srgbClr val="FFFF00"/>
                </a:solidFill>
              </a:rPr>
              <a:t>a Espanha tem ultrapassado o Brasil através de um jogo tacticamente mais evoluído.</a:t>
            </a:r>
            <a:endParaRPr lang="en-GB" b="1" dirty="0" smtClean="0">
              <a:solidFill>
                <a:srgbClr val="FFFF00"/>
              </a:solidFill>
              <a:cs typeface="Times New Roman" pitchFamily="18" charset="0"/>
            </a:endParaRPr>
          </a:p>
          <a:p>
            <a:pPr lvl="1" algn="just"/>
            <a:endParaRPr lang="en-GB" dirty="0" smtClean="0">
              <a:cs typeface="Times New Roman" pitchFamily="18" charset="0"/>
            </a:endParaRPr>
          </a:p>
          <a:p>
            <a:pPr lvl="1" algn="just"/>
            <a:endParaRPr lang="pt-PT" dirty="0" smtClean="0">
              <a:cs typeface="Times New Roman" pitchFamily="18" charset="0"/>
            </a:endParaRPr>
          </a:p>
          <a:p>
            <a:pPr algn="just"/>
            <a:endParaRPr lang="pt-PT" sz="2800" dirty="0" smtClean="0"/>
          </a:p>
          <a:p>
            <a:pPr lvl="1" algn="just"/>
            <a:endParaRPr lang="pt-PT" dirty="0" smtClean="0">
              <a:cs typeface="Times New Roman" pitchFamily="18" charset="0"/>
            </a:endParaRPr>
          </a:p>
          <a:p>
            <a:pPr lvl="1" algn="just"/>
            <a:endParaRPr lang="pt-PT" sz="2200" dirty="0" smtClean="0">
              <a:solidFill>
                <a:schemeClr val="tx2"/>
              </a:solidFill>
            </a:endParaRPr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3CB714-4C49-4856-A90B-F3ED4359759D}" type="slidenum">
              <a:rPr lang="pt-PT" smtClean="0"/>
              <a:pPr/>
              <a:t>40</a:t>
            </a:fld>
            <a:endParaRPr lang="pt-PT"/>
          </a:p>
        </p:txBody>
      </p:sp>
      <p:sp>
        <p:nvSpPr>
          <p:cNvPr id="2" name="Marcador de Posição do Rodapé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O Futsal como Jogo Desportivo Colectivo</a:t>
            </a:r>
            <a:endParaRPr lang="pt-PT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Factores de Rendimento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1481231_w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6420" y="1214422"/>
            <a:ext cx="7823232" cy="4400568"/>
          </a:xfrm>
          <a:prstGeom prst="rect">
            <a:avLst/>
          </a:prstGeom>
        </p:spPr>
      </p:pic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O Futsal como Jogo Desportivo Colectivo</a:t>
            </a:r>
            <a:endParaRPr lang="pt-PT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CB714-4C49-4856-A90B-F3ED4359759D}" type="slidenum">
              <a:rPr lang="pt-PT" smtClean="0"/>
              <a:pPr/>
              <a:t>41</a:t>
            </a:fld>
            <a:endParaRPr lang="pt-PT"/>
          </a:p>
        </p:txBody>
      </p:sp>
      <p:graphicFrame>
        <p:nvGraphicFramePr>
          <p:cNvPr id="9" name="Diagrama 8"/>
          <p:cNvGraphicFramePr/>
          <p:nvPr/>
        </p:nvGraphicFramePr>
        <p:xfrm>
          <a:off x="1547834" y="2214554"/>
          <a:ext cx="6096000" cy="2246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e Conteúdo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Factor Físico</a:t>
            </a:r>
          </a:p>
          <a:p>
            <a:pPr lvl="1" algn="just"/>
            <a:r>
              <a:rPr lang="pt-PT" dirty="0" smtClean="0">
                <a:cs typeface="Times New Roman" pitchFamily="18" charset="0"/>
              </a:rPr>
              <a:t>Tavares (1994) refere que “para a realização das acções de jogo é </a:t>
            </a:r>
            <a:r>
              <a:rPr lang="pt-PT" b="1" dirty="0" smtClean="0">
                <a:solidFill>
                  <a:srgbClr val="FFFF00"/>
                </a:solidFill>
                <a:cs typeface="Times New Roman" pitchFamily="18" charset="0"/>
              </a:rPr>
              <a:t>imprescindível ter optimizadas algumas capacidades</a:t>
            </a:r>
            <a:r>
              <a:rPr lang="pt-PT" dirty="0" smtClean="0">
                <a:cs typeface="Times New Roman" pitchFamily="18" charset="0"/>
              </a:rPr>
              <a:t> ou formas de expressão dessas capacidades decorrentes das exigências concretas e específicas de cada disciplina desportiva”. </a:t>
            </a:r>
          </a:p>
          <a:p>
            <a:pPr lvl="1" algn="just"/>
            <a:endParaRPr lang="en-GB" dirty="0" smtClean="0">
              <a:cs typeface="Times New Roman" pitchFamily="18" charset="0"/>
            </a:endParaRPr>
          </a:p>
          <a:p>
            <a:pPr lvl="1" algn="just"/>
            <a:endParaRPr lang="en-GB" dirty="0" smtClean="0">
              <a:cs typeface="Times New Roman" pitchFamily="18" charset="0"/>
            </a:endParaRPr>
          </a:p>
          <a:p>
            <a:pPr lvl="1" algn="just"/>
            <a:endParaRPr lang="pt-PT" dirty="0" smtClean="0">
              <a:cs typeface="Times New Roman" pitchFamily="18" charset="0"/>
            </a:endParaRPr>
          </a:p>
          <a:p>
            <a:endParaRPr lang="pt-PT" sz="2800" dirty="0" smtClean="0"/>
          </a:p>
          <a:p>
            <a:pPr lvl="1" algn="just"/>
            <a:endParaRPr lang="pt-PT" dirty="0" smtClean="0">
              <a:cs typeface="Times New Roman" pitchFamily="18" charset="0"/>
            </a:endParaRPr>
          </a:p>
          <a:p>
            <a:pPr lvl="1" algn="just"/>
            <a:endParaRPr lang="pt-PT" sz="2200" dirty="0" smtClean="0">
              <a:solidFill>
                <a:schemeClr val="tx2"/>
              </a:solidFill>
            </a:endParaRPr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3CB714-4C49-4856-A90B-F3ED4359759D}" type="slidenum">
              <a:rPr lang="pt-PT" smtClean="0"/>
              <a:pPr/>
              <a:t>42</a:t>
            </a:fld>
            <a:endParaRPr lang="pt-PT"/>
          </a:p>
        </p:txBody>
      </p:sp>
      <p:sp>
        <p:nvSpPr>
          <p:cNvPr id="2" name="Marcador de Posição do Rodapé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O Futsal como Jogo Desportivo Colectivo</a:t>
            </a:r>
            <a:endParaRPr lang="pt-PT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Factores de Rendimento</a:t>
            </a:r>
            <a:endParaRPr lang="pt-PT" dirty="0"/>
          </a:p>
        </p:txBody>
      </p:sp>
      <p:pic>
        <p:nvPicPr>
          <p:cNvPr id="8" name="Imagem 7" descr="futsal 474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237" y="3929066"/>
            <a:ext cx="3172154" cy="23791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e Conteúdo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Factor Físico</a:t>
            </a:r>
          </a:p>
          <a:p>
            <a:pPr lvl="1" algn="just"/>
            <a:r>
              <a:rPr lang="pt-PT" dirty="0" smtClean="0">
                <a:cs typeface="Times New Roman" pitchFamily="18" charset="0"/>
              </a:rPr>
              <a:t>Segundo Tavares (1994) as capacidades motoras são divididas em :</a:t>
            </a:r>
          </a:p>
          <a:p>
            <a:pPr lvl="2" algn="just"/>
            <a:r>
              <a:rPr lang="pt-PT" dirty="0" smtClean="0">
                <a:cs typeface="Times New Roman" pitchFamily="18" charset="0"/>
              </a:rPr>
              <a:t>Capacidades condicionais (força, velocidade, resistência e flexibilidade) </a:t>
            </a:r>
          </a:p>
          <a:p>
            <a:pPr lvl="2" algn="just"/>
            <a:r>
              <a:rPr lang="pt-PT" dirty="0" smtClean="0">
                <a:cs typeface="Times New Roman" pitchFamily="18" charset="0"/>
              </a:rPr>
              <a:t>Capacidades coordenativas (de reacção, de orientação, de diferenciação, de ritmo, equilíbrio)</a:t>
            </a:r>
          </a:p>
          <a:p>
            <a:pPr lvl="1" algn="just"/>
            <a:endParaRPr lang="en-GB" dirty="0" smtClean="0">
              <a:cs typeface="Times New Roman" pitchFamily="18" charset="0"/>
            </a:endParaRPr>
          </a:p>
          <a:p>
            <a:pPr lvl="1" algn="just"/>
            <a:endParaRPr lang="en-GB" dirty="0" smtClean="0">
              <a:cs typeface="Times New Roman" pitchFamily="18" charset="0"/>
            </a:endParaRPr>
          </a:p>
          <a:p>
            <a:pPr lvl="1" algn="just"/>
            <a:endParaRPr lang="pt-PT" dirty="0" smtClean="0">
              <a:cs typeface="Times New Roman" pitchFamily="18" charset="0"/>
            </a:endParaRPr>
          </a:p>
          <a:p>
            <a:endParaRPr lang="pt-PT" sz="2800" dirty="0" smtClean="0"/>
          </a:p>
          <a:p>
            <a:pPr lvl="1" algn="just"/>
            <a:endParaRPr lang="pt-PT" dirty="0" smtClean="0">
              <a:cs typeface="Times New Roman" pitchFamily="18" charset="0"/>
            </a:endParaRPr>
          </a:p>
          <a:p>
            <a:pPr lvl="1" algn="just"/>
            <a:endParaRPr lang="pt-PT" sz="2200" dirty="0" smtClean="0">
              <a:solidFill>
                <a:schemeClr val="tx2"/>
              </a:solidFill>
            </a:endParaRPr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3CB714-4C49-4856-A90B-F3ED4359759D}" type="slidenum">
              <a:rPr lang="pt-PT" smtClean="0"/>
              <a:pPr/>
              <a:t>43</a:t>
            </a:fld>
            <a:endParaRPr lang="pt-PT"/>
          </a:p>
        </p:txBody>
      </p:sp>
      <p:sp>
        <p:nvSpPr>
          <p:cNvPr id="2" name="Marcador de Posição do Rodapé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O Futsal como Jogo Desportivo Colectivo</a:t>
            </a:r>
            <a:endParaRPr lang="pt-PT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Factores de Rendimento</a:t>
            </a:r>
            <a:endParaRPr lang="pt-PT" dirty="0"/>
          </a:p>
        </p:txBody>
      </p:sp>
      <p:pic>
        <p:nvPicPr>
          <p:cNvPr id="9" name="Imagem 8" descr="Cursodetreinadore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1802" y="4143380"/>
            <a:ext cx="3286148" cy="21751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e Conteúdo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Factor Físico</a:t>
            </a:r>
          </a:p>
          <a:p>
            <a:pPr lvl="1" algn="just"/>
            <a:r>
              <a:rPr lang="pt-PT" dirty="0" err="1" smtClean="0">
                <a:cs typeface="Times New Roman" pitchFamily="18" charset="0"/>
              </a:rPr>
              <a:t>Reilly</a:t>
            </a:r>
            <a:r>
              <a:rPr lang="pt-PT" dirty="0" smtClean="0">
                <a:cs typeface="Times New Roman" pitchFamily="18" charset="0"/>
              </a:rPr>
              <a:t> (1996) afirma que quando há equipas</a:t>
            </a:r>
            <a:r>
              <a:rPr lang="pt-PT" b="1" dirty="0" smtClean="0">
                <a:cs typeface="Times New Roman" pitchFamily="18" charset="0"/>
              </a:rPr>
              <a:t> </a:t>
            </a:r>
            <a:r>
              <a:rPr lang="pt-PT" dirty="0" smtClean="0">
                <a:cs typeface="Times New Roman" pitchFamily="18" charset="0"/>
              </a:rPr>
              <a:t>bastante iguais em termos técnicos, </a:t>
            </a:r>
            <a:r>
              <a:rPr lang="pt-PT" b="1" dirty="0" smtClean="0">
                <a:solidFill>
                  <a:srgbClr val="FFFF00"/>
                </a:solidFill>
                <a:cs typeface="Times New Roman" pitchFamily="18" charset="0"/>
              </a:rPr>
              <a:t>aquela que tiver uma melhor capacidade física terá vantagem sobre a outra</a:t>
            </a:r>
            <a:r>
              <a:rPr lang="pt-PT" dirty="0" smtClean="0">
                <a:cs typeface="Times New Roman" pitchFamily="18" charset="0"/>
              </a:rPr>
              <a:t>, na medida em que consegue impor um ritmo mais elevado no jogo. </a:t>
            </a:r>
            <a:endParaRPr lang="pt-PT" dirty="0" smtClean="0"/>
          </a:p>
          <a:p>
            <a:pPr lvl="2" algn="just"/>
            <a:endParaRPr lang="pt-PT" dirty="0" smtClean="0">
              <a:cs typeface="Times New Roman" pitchFamily="18" charset="0"/>
            </a:endParaRPr>
          </a:p>
          <a:p>
            <a:pPr lvl="1" algn="just"/>
            <a:endParaRPr lang="en-GB" dirty="0" smtClean="0">
              <a:cs typeface="Times New Roman" pitchFamily="18" charset="0"/>
            </a:endParaRPr>
          </a:p>
          <a:p>
            <a:pPr lvl="1" algn="just"/>
            <a:endParaRPr lang="en-GB" dirty="0" smtClean="0">
              <a:cs typeface="Times New Roman" pitchFamily="18" charset="0"/>
            </a:endParaRPr>
          </a:p>
          <a:p>
            <a:pPr lvl="1" algn="just"/>
            <a:endParaRPr lang="pt-PT" dirty="0" smtClean="0">
              <a:cs typeface="Times New Roman" pitchFamily="18" charset="0"/>
            </a:endParaRPr>
          </a:p>
          <a:p>
            <a:endParaRPr lang="pt-PT" sz="2800" dirty="0" smtClean="0"/>
          </a:p>
          <a:p>
            <a:pPr lvl="1" algn="just"/>
            <a:endParaRPr lang="pt-PT" dirty="0" smtClean="0">
              <a:cs typeface="Times New Roman" pitchFamily="18" charset="0"/>
            </a:endParaRPr>
          </a:p>
          <a:p>
            <a:pPr lvl="1" algn="just"/>
            <a:endParaRPr lang="pt-PT" sz="2200" dirty="0" smtClean="0">
              <a:solidFill>
                <a:schemeClr val="tx2"/>
              </a:solidFill>
            </a:endParaRPr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3CB714-4C49-4856-A90B-F3ED4359759D}" type="slidenum">
              <a:rPr lang="pt-PT" smtClean="0"/>
              <a:pPr/>
              <a:t>44</a:t>
            </a:fld>
            <a:endParaRPr lang="pt-PT"/>
          </a:p>
        </p:txBody>
      </p:sp>
      <p:sp>
        <p:nvSpPr>
          <p:cNvPr id="2" name="Marcador de Posição do Rodapé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O Futsal como Jogo Desportivo Colectivo</a:t>
            </a:r>
            <a:endParaRPr lang="pt-PT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Factores de Rendimento</a:t>
            </a:r>
            <a:endParaRPr lang="pt-PT" dirty="0"/>
          </a:p>
        </p:txBody>
      </p:sp>
      <p:pic>
        <p:nvPicPr>
          <p:cNvPr id="8" name="Imagem 7" descr="896222_full-l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240" y="3893346"/>
            <a:ext cx="3214710" cy="24110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e Conteúdo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Factor Físico</a:t>
            </a:r>
          </a:p>
          <a:p>
            <a:pPr lvl="1" algn="just"/>
            <a:r>
              <a:rPr lang="pt-PT" dirty="0" smtClean="0">
                <a:cs typeface="Times New Roman" pitchFamily="18" charset="0"/>
              </a:rPr>
              <a:t>O treino da condição física não deve ser perspectivado como um objectivo em si mesmo, mas deve procurar melhorar a capacidade de jogo ou a optimização da capacidade desportiva. </a:t>
            </a:r>
          </a:p>
          <a:p>
            <a:pPr lvl="2" algn="just"/>
            <a:r>
              <a:rPr lang="pt-PT" b="1" dirty="0" smtClean="0">
                <a:cs typeface="Times New Roman" pitchFamily="18" charset="0"/>
              </a:rPr>
              <a:t>“Um pianista não aprende a tocar correndo à volta do piano”</a:t>
            </a:r>
          </a:p>
          <a:p>
            <a:pPr lvl="1" algn="just"/>
            <a:endParaRPr lang="pt-PT" dirty="0" smtClean="0"/>
          </a:p>
          <a:p>
            <a:pPr lvl="2" algn="just"/>
            <a:endParaRPr lang="pt-PT" dirty="0" smtClean="0">
              <a:cs typeface="Times New Roman" pitchFamily="18" charset="0"/>
            </a:endParaRPr>
          </a:p>
          <a:p>
            <a:pPr lvl="1" algn="just"/>
            <a:endParaRPr lang="en-GB" dirty="0" smtClean="0">
              <a:cs typeface="Times New Roman" pitchFamily="18" charset="0"/>
            </a:endParaRPr>
          </a:p>
          <a:p>
            <a:pPr lvl="1" algn="just"/>
            <a:endParaRPr lang="en-GB" dirty="0" smtClean="0">
              <a:cs typeface="Times New Roman" pitchFamily="18" charset="0"/>
            </a:endParaRPr>
          </a:p>
          <a:p>
            <a:pPr lvl="1" algn="just"/>
            <a:endParaRPr lang="pt-PT" dirty="0" smtClean="0">
              <a:cs typeface="Times New Roman" pitchFamily="18" charset="0"/>
            </a:endParaRPr>
          </a:p>
          <a:p>
            <a:endParaRPr lang="pt-PT" sz="2800" dirty="0" smtClean="0"/>
          </a:p>
          <a:p>
            <a:pPr lvl="1" algn="just"/>
            <a:endParaRPr lang="pt-PT" dirty="0" smtClean="0">
              <a:cs typeface="Times New Roman" pitchFamily="18" charset="0"/>
            </a:endParaRPr>
          </a:p>
          <a:p>
            <a:pPr lvl="1" algn="just"/>
            <a:endParaRPr lang="pt-PT" sz="2200" dirty="0" smtClean="0">
              <a:solidFill>
                <a:schemeClr val="tx2"/>
              </a:solidFill>
            </a:endParaRPr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3CB714-4C49-4856-A90B-F3ED4359759D}" type="slidenum">
              <a:rPr lang="pt-PT" smtClean="0"/>
              <a:pPr/>
              <a:t>45</a:t>
            </a:fld>
            <a:endParaRPr lang="pt-PT"/>
          </a:p>
        </p:txBody>
      </p:sp>
      <p:sp>
        <p:nvSpPr>
          <p:cNvPr id="2" name="Marcador de Posição do Rodapé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O Futsal como Jogo Desportivo Colectivo</a:t>
            </a:r>
            <a:endParaRPr lang="pt-PT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Factores de Rendimento</a:t>
            </a:r>
            <a:endParaRPr lang="pt-PT" dirty="0"/>
          </a:p>
        </p:txBody>
      </p:sp>
      <p:pic>
        <p:nvPicPr>
          <p:cNvPr id="8" name="Imagem 7" descr="896222_full-l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02527" y="3893346"/>
            <a:ext cx="2896135" cy="24110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e Conteúdo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Factor Físico</a:t>
            </a:r>
          </a:p>
          <a:p>
            <a:pPr lvl="1" algn="just"/>
            <a:r>
              <a:rPr lang="pt-PT" dirty="0" smtClean="0">
                <a:cs typeface="Times New Roman" pitchFamily="18" charset="0"/>
              </a:rPr>
              <a:t>Sabe-se que a </a:t>
            </a:r>
            <a:r>
              <a:rPr lang="pt-PT" b="1" dirty="0" smtClean="0">
                <a:solidFill>
                  <a:srgbClr val="FFFF00"/>
                </a:solidFill>
                <a:cs typeface="Times New Roman" pitchFamily="18" charset="0"/>
              </a:rPr>
              <a:t>capacidade de raciocínio</a:t>
            </a:r>
            <a:r>
              <a:rPr lang="pt-PT" dirty="0" smtClean="0">
                <a:cs typeface="Times New Roman" pitchFamily="18" charset="0"/>
              </a:rPr>
              <a:t> de escolher a opção correcta , mesmo em termos de deslocamentos torna-se fundamental nos dias de hoje. Os diferentes tipos de esforços, os como e os “</a:t>
            </a:r>
            <a:r>
              <a:rPr lang="pt-PT" dirty="0" err="1" smtClean="0">
                <a:cs typeface="Times New Roman" pitchFamily="18" charset="0"/>
              </a:rPr>
              <a:t>quandos</a:t>
            </a:r>
            <a:r>
              <a:rPr lang="pt-PT" dirty="0" smtClean="0">
                <a:cs typeface="Times New Roman" pitchFamily="18" charset="0"/>
              </a:rPr>
              <a:t>” da realização das acções tornam-se fundamentais. </a:t>
            </a:r>
          </a:p>
          <a:p>
            <a:pPr lvl="1" algn="just"/>
            <a:endParaRPr lang="pt-PT" dirty="0" smtClean="0"/>
          </a:p>
          <a:p>
            <a:pPr lvl="2" algn="just"/>
            <a:endParaRPr lang="pt-PT" dirty="0" smtClean="0">
              <a:cs typeface="Times New Roman" pitchFamily="18" charset="0"/>
            </a:endParaRPr>
          </a:p>
          <a:p>
            <a:pPr lvl="1" algn="just"/>
            <a:endParaRPr lang="en-GB" dirty="0" smtClean="0">
              <a:cs typeface="Times New Roman" pitchFamily="18" charset="0"/>
            </a:endParaRPr>
          </a:p>
          <a:p>
            <a:pPr lvl="1" algn="just"/>
            <a:endParaRPr lang="en-GB" dirty="0" smtClean="0">
              <a:cs typeface="Times New Roman" pitchFamily="18" charset="0"/>
            </a:endParaRPr>
          </a:p>
          <a:p>
            <a:pPr lvl="1" algn="just"/>
            <a:endParaRPr lang="pt-PT" dirty="0" smtClean="0">
              <a:cs typeface="Times New Roman" pitchFamily="18" charset="0"/>
            </a:endParaRPr>
          </a:p>
          <a:p>
            <a:endParaRPr lang="pt-PT" sz="2800" dirty="0" smtClean="0"/>
          </a:p>
          <a:p>
            <a:pPr lvl="1" algn="just"/>
            <a:endParaRPr lang="pt-PT" dirty="0" smtClean="0">
              <a:cs typeface="Times New Roman" pitchFamily="18" charset="0"/>
            </a:endParaRPr>
          </a:p>
          <a:p>
            <a:pPr lvl="1" algn="just"/>
            <a:endParaRPr lang="pt-PT" sz="2200" dirty="0" smtClean="0">
              <a:solidFill>
                <a:schemeClr val="tx2"/>
              </a:solidFill>
            </a:endParaRPr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3CB714-4C49-4856-A90B-F3ED4359759D}" type="slidenum">
              <a:rPr lang="pt-PT" smtClean="0"/>
              <a:pPr/>
              <a:t>46</a:t>
            </a:fld>
            <a:endParaRPr lang="pt-PT"/>
          </a:p>
        </p:txBody>
      </p:sp>
      <p:sp>
        <p:nvSpPr>
          <p:cNvPr id="2" name="Marcador de Posição do Rodapé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O Futsal como Jogo Desportivo Colectivo</a:t>
            </a:r>
            <a:endParaRPr lang="pt-PT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Factores de Rendimento</a:t>
            </a:r>
            <a:endParaRPr lang="pt-PT" dirty="0"/>
          </a:p>
        </p:txBody>
      </p:sp>
      <p:pic>
        <p:nvPicPr>
          <p:cNvPr id="8" name="Imagem 7" descr="896222_full-l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240" y="4071942"/>
            <a:ext cx="3126860" cy="2068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e Conteúdo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Factor Físico</a:t>
            </a:r>
          </a:p>
          <a:p>
            <a:pPr lvl="1" algn="just"/>
            <a:r>
              <a:rPr lang="pt-PT" dirty="0" smtClean="0"/>
              <a:t>No jogo ocorrem, cada vez com maior frequência, circunstâncias nas quais os jogadores devem realizar </a:t>
            </a:r>
            <a:r>
              <a:rPr lang="pt-PT" b="1" dirty="0" smtClean="0">
                <a:solidFill>
                  <a:srgbClr val="FFFF00"/>
                </a:solidFill>
              </a:rPr>
              <a:t>acções</a:t>
            </a:r>
            <a:r>
              <a:rPr lang="pt-PT" dirty="0" smtClean="0"/>
              <a:t> de adaptação com </a:t>
            </a:r>
            <a:r>
              <a:rPr lang="pt-PT" b="1" dirty="0" smtClean="0">
                <a:solidFill>
                  <a:srgbClr val="FFFF00"/>
                </a:solidFill>
              </a:rPr>
              <a:t>elevada velocidade</a:t>
            </a:r>
            <a:r>
              <a:rPr lang="pt-PT" dirty="0" smtClean="0"/>
              <a:t>.</a:t>
            </a:r>
          </a:p>
          <a:p>
            <a:pPr lvl="1" algn="just"/>
            <a:endParaRPr lang="pt-PT" dirty="0" smtClean="0"/>
          </a:p>
          <a:p>
            <a:pPr lvl="1" algn="just"/>
            <a:r>
              <a:rPr lang="pt-PT" dirty="0" smtClean="0"/>
              <a:t>Ao atribuir-se às </a:t>
            </a:r>
            <a:r>
              <a:rPr lang="pt-PT" b="1" dirty="0" smtClean="0">
                <a:solidFill>
                  <a:srgbClr val="FFFF00"/>
                </a:solidFill>
              </a:rPr>
              <a:t>capacidades motoras</a:t>
            </a:r>
            <a:r>
              <a:rPr lang="pt-PT" dirty="0" smtClean="0"/>
              <a:t> um estatuto de </a:t>
            </a:r>
            <a:r>
              <a:rPr lang="pt-PT" b="1" dirty="0" smtClean="0">
                <a:solidFill>
                  <a:srgbClr val="FFFF00"/>
                </a:solidFill>
              </a:rPr>
              <a:t>autonomia</a:t>
            </a:r>
            <a:r>
              <a:rPr lang="pt-PT" dirty="0" smtClean="0"/>
              <a:t>, à margem do contexto táctico que as reclama, o significado de características como esta pode ser </a:t>
            </a:r>
            <a:r>
              <a:rPr lang="pt-PT" b="1" dirty="0" smtClean="0">
                <a:solidFill>
                  <a:srgbClr val="FFFF00"/>
                </a:solidFill>
              </a:rPr>
              <a:t>destorcido</a:t>
            </a:r>
            <a:r>
              <a:rPr lang="pt-PT" dirty="0" smtClean="0"/>
              <a:t> (Garganta, 1999).</a:t>
            </a:r>
          </a:p>
          <a:p>
            <a:pPr lvl="1" algn="just"/>
            <a:endParaRPr lang="pt-PT" dirty="0" smtClean="0">
              <a:cs typeface="Times New Roman" pitchFamily="18" charset="0"/>
            </a:endParaRPr>
          </a:p>
          <a:p>
            <a:pPr lvl="1" algn="just"/>
            <a:endParaRPr lang="pt-PT" dirty="0" smtClean="0"/>
          </a:p>
          <a:p>
            <a:pPr lvl="2" algn="just"/>
            <a:endParaRPr lang="pt-PT" dirty="0" smtClean="0">
              <a:cs typeface="Times New Roman" pitchFamily="18" charset="0"/>
            </a:endParaRPr>
          </a:p>
          <a:p>
            <a:pPr lvl="1" algn="just"/>
            <a:endParaRPr lang="en-GB" dirty="0" smtClean="0">
              <a:cs typeface="Times New Roman" pitchFamily="18" charset="0"/>
            </a:endParaRPr>
          </a:p>
          <a:p>
            <a:pPr lvl="1" algn="just"/>
            <a:endParaRPr lang="en-GB" dirty="0" smtClean="0">
              <a:cs typeface="Times New Roman" pitchFamily="18" charset="0"/>
            </a:endParaRPr>
          </a:p>
          <a:p>
            <a:pPr lvl="1" algn="just"/>
            <a:endParaRPr lang="pt-PT" dirty="0" smtClean="0">
              <a:cs typeface="Times New Roman" pitchFamily="18" charset="0"/>
            </a:endParaRPr>
          </a:p>
          <a:p>
            <a:endParaRPr lang="pt-PT" sz="2800" dirty="0" smtClean="0"/>
          </a:p>
          <a:p>
            <a:pPr lvl="1" algn="just"/>
            <a:endParaRPr lang="pt-PT" dirty="0" smtClean="0">
              <a:cs typeface="Times New Roman" pitchFamily="18" charset="0"/>
            </a:endParaRPr>
          </a:p>
          <a:p>
            <a:pPr lvl="1" algn="just"/>
            <a:endParaRPr lang="pt-PT" sz="2200" dirty="0" smtClean="0">
              <a:solidFill>
                <a:schemeClr val="tx2"/>
              </a:solidFill>
            </a:endParaRPr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3CB714-4C49-4856-A90B-F3ED4359759D}" type="slidenum">
              <a:rPr lang="pt-PT" smtClean="0"/>
              <a:pPr/>
              <a:t>47</a:t>
            </a:fld>
            <a:endParaRPr lang="pt-PT"/>
          </a:p>
        </p:txBody>
      </p:sp>
      <p:sp>
        <p:nvSpPr>
          <p:cNvPr id="2" name="Marcador de Posição do Rodapé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O Futsal como Jogo Desportivo Colectivo</a:t>
            </a:r>
            <a:endParaRPr lang="pt-PT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Factores de Rendimento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e Conteúdo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PT" dirty="0" smtClean="0"/>
              <a:t>Factor Físico</a:t>
            </a:r>
          </a:p>
          <a:p>
            <a:pPr lvl="1" algn="just"/>
            <a:r>
              <a:rPr lang="pt-PT" dirty="0" smtClean="0"/>
              <a:t>Muitas das acções de jogo no Futsal são executadas com </a:t>
            </a:r>
            <a:r>
              <a:rPr lang="pt-PT" b="1" dirty="0" smtClean="0">
                <a:solidFill>
                  <a:srgbClr val="FFFF00"/>
                </a:solidFill>
              </a:rPr>
              <a:t>enorme intensidade</a:t>
            </a:r>
            <a:r>
              <a:rPr lang="pt-PT" dirty="0" smtClean="0"/>
              <a:t>. </a:t>
            </a:r>
          </a:p>
          <a:p>
            <a:pPr lvl="1" algn="just"/>
            <a:r>
              <a:rPr lang="pt-PT" dirty="0" smtClean="0"/>
              <a:t>Acções como </a:t>
            </a:r>
            <a:r>
              <a:rPr lang="pt-PT" b="1" dirty="0" smtClean="0">
                <a:solidFill>
                  <a:srgbClr val="FFFF00"/>
                </a:solidFill>
              </a:rPr>
              <a:t>travagens bruscas e mudanças de direcção</a:t>
            </a:r>
            <a:r>
              <a:rPr lang="pt-PT" dirty="0" smtClean="0"/>
              <a:t> exigem dos jogadores níveis de força rápida elevados. </a:t>
            </a:r>
          </a:p>
          <a:p>
            <a:pPr lvl="1" algn="just"/>
            <a:r>
              <a:rPr lang="pt-PT" dirty="0" smtClean="0"/>
              <a:t>No entanto todas elas surgem </a:t>
            </a:r>
            <a:r>
              <a:rPr lang="pt-PT" b="1" dirty="0" smtClean="0">
                <a:solidFill>
                  <a:srgbClr val="FFFF00"/>
                </a:solidFill>
              </a:rPr>
              <a:t>dentro de um contexto de jogo</a:t>
            </a:r>
            <a:r>
              <a:rPr lang="pt-PT" dirty="0" smtClean="0"/>
              <a:t>, onde a escolha acertada dos momentos a executar essas acções, poderão levar a antecipação em relação ao adversário, e consequente vantagem nas execuções.</a:t>
            </a:r>
          </a:p>
          <a:p>
            <a:pPr lvl="1" algn="just"/>
            <a:endParaRPr lang="pt-PT" dirty="0" smtClean="0"/>
          </a:p>
          <a:p>
            <a:pPr lvl="1" algn="just"/>
            <a:endParaRPr lang="pt-PT" dirty="0" smtClean="0">
              <a:cs typeface="Times New Roman" pitchFamily="18" charset="0"/>
            </a:endParaRPr>
          </a:p>
          <a:p>
            <a:pPr lvl="1" algn="just"/>
            <a:endParaRPr lang="pt-PT" dirty="0" smtClean="0"/>
          </a:p>
          <a:p>
            <a:pPr lvl="2" algn="just"/>
            <a:endParaRPr lang="pt-PT" dirty="0" smtClean="0">
              <a:cs typeface="Times New Roman" pitchFamily="18" charset="0"/>
            </a:endParaRPr>
          </a:p>
          <a:p>
            <a:pPr lvl="1" algn="just"/>
            <a:endParaRPr lang="en-GB" dirty="0" smtClean="0">
              <a:cs typeface="Times New Roman" pitchFamily="18" charset="0"/>
            </a:endParaRPr>
          </a:p>
          <a:p>
            <a:pPr lvl="1" algn="just"/>
            <a:endParaRPr lang="en-GB" dirty="0" smtClean="0">
              <a:cs typeface="Times New Roman" pitchFamily="18" charset="0"/>
            </a:endParaRPr>
          </a:p>
          <a:p>
            <a:pPr lvl="1" algn="just"/>
            <a:endParaRPr lang="pt-PT" dirty="0" smtClean="0">
              <a:cs typeface="Times New Roman" pitchFamily="18" charset="0"/>
            </a:endParaRPr>
          </a:p>
          <a:p>
            <a:pPr algn="just"/>
            <a:endParaRPr lang="pt-PT" sz="2800" dirty="0" smtClean="0"/>
          </a:p>
          <a:p>
            <a:pPr lvl="1" algn="just"/>
            <a:endParaRPr lang="pt-PT" dirty="0" smtClean="0">
              <a:cs typeface="Times New Roman" pitchFamily="18" charset="0"/>
            </a:endParaRPr>
          </a:p>
          <a:p>
            <a:pPr lvl="1" algn="just"/>
            <a:endParaRPr lang="pt-PT" sz="2200" dirty="0" smtClean="0">
              <a:solidFill>
                <a:schemeClr val="tx2"/>
              </a:solidFill>
            </a:endParaRPr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3CB714-4C49-4856-A90B-F3ED4359759D}" type="slidenum">
              <a:rPr lang="pt-PT" smtClean="0"/>
              <a:pPr/>
              <a:t>48</a:t>
            </a:fld>
            <a:endParaRPr lang="pt-PT"/>
          </a:p>
        </p:txBody>
      </p:sp>
      <p:sp>
        <p:nvSpPr>
          <p:cNvPr id="2" name="Marcador de Posição do Rodapé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O Futsal como Jogo Desportivo Colectivo</a:t>
            </a:r>
            <a:endParaRPr lang="pt-PT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Factores de Rendimento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1481231_w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6420" y="1214422"/>
            <a:ext cx="7823232" cy="4400568"/>
          </a:xfrm>
          <a:prstGeom prst="rect">
            <a:avLst/>
          </a:prstGeom>
        </p:spPr>
      </p:pic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O Futsal como Jogo Desportivo Colectivo</a:t>
            </a:r>
            <a:endParaRPr lang="pt-PT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CB714-4C49-4856-A90B-F3ED4359759D}" type="slidenum">
              <a:rPr lang="pt-PT" smtClean="0"/>
              <a:pPr/>
              <a:t>49</a:t>
            </a:fld>
            <a:endParaRPr lang="pt-PT"/>
          </a:p>
        </p:txBody>
      </p:sp>
      <p:graphicFrame>
        <p:nvGraphicFramePr>
          <p:cNvPr id="9" name="Diagrama 8"/>
          <p:cNvGraphicFramePr/>
          <p:nvPr/>
        </p:nvGraphicFramePr>
        <p:xfrm>
          <a:off x="1547834" y="2214554"/>
          <a:ext cx="6096000" cy="2246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PT" sz="2400" dirty="0" smtClean="0"/>
              <a:t>Uma das características essenciais do Futsal para ser considerado como JDC é o confronto de duas equipas numa relação de </a:t>
            </a:r>
            <a:r>
              <a:rPr lang="pt-PT" sz="2400" b="1" dirty="0" smtClean="0">
                <a:solidFill>
                  <a:srgbClr val="FFFF00"/>
                </a:solidFill>
              </a:rPr>
              <a:t>oposição</a:t>
            </a:r>
            <a:r>
              <a:rPr lang="pt-PT" sz="2400" dirty="0" smtClean="0"/>
              <a:t> entre elas e de </a:t>
            </a:r>
            <a:r>
              <a:rPr lang="pt-PT" sz="2400" b="1" dirty="0" smtClean="0">
                <a:solidFill>
                  <a:srgbClr val="FFFF00"/>
                </a:solidFill>
              </a:rPr>
              <a:t>cooperação</a:t>
            </a:r>
            <a:r>
              <a:rPr lang="pt-PT" sz="2400" dirty="0" smtClean="0"/>
              <a:t> entre os elementos de cada uma.</a:t>
            </a:r>
          </a:p>
          <a:p>
            <a:pPr lvl="1"/>
            <a:endParaRPr lang="pt-PT" dirty="0" smtClean="0"/>
          </a:p>
          <a:p>
            <a:pPr lvl="1"/>
            <a:endParaRPr lang="pt-PT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3CB714-4C49-4856-A90B-F3ED4359759D}" type="slidenum">
              <a:rPr lang="pt-PT" smtClean="0"/>
              <a:pPr/>
              <a:t>5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O Futsal como Jogo Desportivo Colectivo</a:t>
            </a:r>
            <a:endParaRPr lang="pt-PT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400" dirty="0" smtClean="0"/>
              <a:t>Futsal como jogo desportivo colectivo</a:t>
            </a:r>
            <a:endParaRPr lang="pt-PT" sz="3400" dirty="0"/>
          </a:p>
        </p:txBody>
      </p:sp>
      <p:pic>
        <p:nvPicPr>
          <p:cNvPr id="8" name="Imagem 7" descr="20080911173731.jpeg"/>
          <p:cNvPicPr>
            <a:picLocks noChangeAspect="1"/>
          </p:cNvPicPr>
          <p:nvPr/>
        </p:nvPicPr>
        <p:blipFill>
          <a:blip r:embed="rId2" cstate="print"/>
          <a:srcRect t="5555" b="5555"/>
          <a:stretch>
            <a:fillRect/>
          </a:stretch>
        </p:blipFill>
        <p:spPr>
          <a:xfrm>
            <a:off x="2643174" y="3214686"/>
            <a:ext cx="4000528" cy="26621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e Conteúdo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Factor Psicológico</a:t>
            </a:r>
          </a:p>
          <a:p>
            <a:pPr lvl="1" algn="just"/>
            <a:r>
              <a:rPr lang="pt-PT" dirty="0" smtClean="0">
                <a:cs typeface="Times New Roman" pitchFamily="18" charset="0"/>
              </a:rPr>
              <a:t>"É um dado da psicologia científica do desporto, mas também da psicologia do senso comum, serem as </a:t>
            </a:r>
            <a:r>
              <a:rPr lang="pt-PT" b="1" dirty="0" smtClean="0">
                <a:solidFill>
                  <a:srgbClr val="FFFF00"/>
                </a:solidFill>
                <a:cs typeface="Times New Roman" pitchFamily="18" charset="0"/>
              </a:rPr>
              <a:t>performances desportivas profundamente condicionadas por factores psicológicos</a:t>
            </a:r>
            <a:r>
              <a:rPr lang="pt-PT" dirty="0" smtClean="0">
                <a:cs typeface="Times New Roman" pitchFamily="18" charset="0"/>
              </a:rPr>
              <a:t>" (Serpa, 1987). </a:t>
            </a:r>
          </a:p>
          <a:p>
            <a:pPr lvl="1" algn="just"/>
            <a:endParaRPr lang="pt-PT" dirty="0" smtClean="0">
              <a:cs typeface="Times New Roman" pitchFamily="18" charset="0"/>
            </a:endParaRPr>
          </a:p>
          <a:p>
            <a:pPr lvl="1" algn="just"/>
            <a:endParaRPr lang="pt-PT" dirty="0" smtClean="0"/>
          </a:p>
          <a:p>
            <a:pPr lvl="2" algn="just"/>
            <a:endParaRPr lang="pt-PT" dirty="0" smtClean="0">
              <a:cs typeface="Times New Roman" pitchFamily="18" charset="0"/>
            </a:endParaRPr>
          </a:p>
          <a:p>
            <a:pPr lvl="1" algn="just"/>
            <a:endParaRPr lang="en-GB" dirty="0" smtClean="0">
              <a:cs typeface="Times New Roman" pitchFamily="18" charset="0"/>
            </a:endParaRPr>
          </a:p>
          <a:p>
            <a:pPr lvl="1" algn="just"/>
            <a:endParaRPr lang="en-GB" dirty="0" smtClean="0">
              <a:cs typeface="Times New Roman" pitchFamily="18" charset="0"/>
            </a:endParaRPr>
          </a:p>
          <a:p>
            <a:pPr lvl="1" algn="just"/>
            <a:endParaRPr lang="pt-PT" dirty="0" smtClean="0">
              <a:cs typeface="Times New Roman" pitchFamily="18" charset="0"/>
            </a:endParaRPr>
          </a:p>
          <a:p>
            <a:endParaRPr lang="pt-PT" sz="2800" dirty="0" smtClean="0"/>
          </a:p>
          <a:p>
            <a:pPr lvl="1" algn="just"/>
            <a:endParaRPr lang="pt-PT" dirty="0" smtClean="0">
              <a:cs typeface="Times New Roman" pitchFamily="18" charset="0"/>
            </a:endParaRPr>
          </a:p>
          <a:p>
            <a:pPr lvl="1" algn="just"/>
            <a:endParaRPr lang="pt-PT" sz="2200" dirty="0" smtClean="0">
              <a:solidFill>
                <a:schemeClr val="tx2"/>
              </a:solidFill>
            </a:endParaRPr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3CB714-4C49-4856-A90B-F3ED4359759D}" type="slidenum">
              <a:rPr lang="pt-PT" smtClean="0"/>
              <a:pPr/>
              <a:t>50</a:t>
            </a:fld>
            <a:endParaRPr lang="pt-PT"/>
          </a:p>
        </p:txBody>
      </p:sp>
      <p:sp>
        <p:nvSpPr>
          <p:cNvPr id="2" name="Marcador de Posição do Rodapé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O Futsal como Jogo Desportivo Colectivo</a:t>
            </a:r>
            <a:endParaRPr lang="pt-PT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Factores de Rendimento</a:t>
            </a:r>
            <a:endParaRPr lang="pt-PT" dirty="0"/>
          </a:p>
        </p:txBody>
      </p:sp>
      <p:pic>
        <p:nvPicPr>
          <p:cNvPr id="9" name="Imagem 8" descr="futesal-300x2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364" y="3643314"/>
            <a:ext cx="3881100" cy="26003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e Conteúdo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Factor Psicológico</a:t>
            </a:r>
          </a:p>
          <a:p>
            <a:pPr lvl="1" algn="just"/>
            <a:r>
              <a:rPr lang="pt-PT" dirty="0" smtClean="0">
                <a:cs typeface="Times New Roman" pitchFamily="18" charset="0"/>
              </a:rPr>
              <a:t>A reconhecida importância dos factores psicológicos, tem vindo a sofrer um acréscimo nestes últimos anos e, há mesmo autores que referem que "no futuro as </a:t>
            </a:r>
            <a:r>
              <a:rPr lang="pt-PT" b="1" dirty="0" smtClean="0">
                <a:solidFill>
                  <a:srgbClr val="FFFF00"/>
                </a:solidFill>
                <a:cs typeface="Times New Roman" pitchFamily="18" charset="0"/>
              </a:rPr>
              <a:t>diferenças entre atletas de grande nível terão mais origem psicológica que fisiológica</a:t>
            </a:r>
            <a:r>
              <a:rPr lang="pt-PT" dirty="0" smtClean="0">
                <a:cs typeface="Times New Roman" pitchFamily="18" charset="0"/>
              </a:rPr>
              <a:t>” (Proença, 1984).</a:t>
            </a:r>
          </a:p>
          <a:p>
            <a:pPr lvl="1" algn="just"/>
            <a:endParaRPr lang="pt-PT" dirty="0" smtClean="0">
              <a:cs typeface="Times New Roman" pitchFamily="18" charset="0"/>
            </a:endParaRPr>
          </a:p>
          <a:p>
            <a:pPr lvl="1" algn="just"/>
            <a:endParaRPr lang="pt-PT" dirty="0" smtClean="0">
              <a:cs typeface="Times New Roman" pitchFamily="18" charset="0"/>
            </a:endParaRPr>
          </a:p>
          <a:p>
            <a:pPr lvl="1" algn="just"/>
            <a:endParaRPr lang="pt-PT" dirty="0" smtClean="0"/>
          </a:p>
          <a:p>
            <a:pPr lvl="2" algn="just"/>
            <a:endParaRPr lang="pt-PT" dirty="0" smtClean="0">
              <a:cs typeface="Times New Roman" pitchFamily="18" charset="0"/>
            </a:endParaRPr>
          </a:p>
          <a:p>
            <a:pPr lvl="1" algn="just"/>
            <a:endParaRPr lang="en-GB" dirty="0" smtClean="0">
              <a:cs typeface="Times New Roman" pitchFamily="18" charset="0"/>
            </a:endParaRPr>
          </a:p>
          <a:p>
            <a:pPr lvl="1" algn="just"/>
            <a:endParaRPr lang="en-GB" dirty="0" smtClean="0">
              <a:cs typeface="Times New Roman" pitchFamily="18" charset="0"/>
            </a:endParaRPr>
          </a:p>
          <a:p>
            <a:pPr lvl="1" algn="just"/>
            <a:endParaRPr lang="pt-PT" dirty="0" smtClean="0">
              <a:cs typeface="Times New Roman" pitchFamily="18" charset="0"/>
            </a:endParaRPr>
          </a:p>
          <a:p>
            <a:endParaRPr lang="pt-PT" sz="2800" dirty="0" smtClean="0"/>
          </a:p>
          <a:p>
            <a:pPr lvl="1" algn="just"/>
            <a:endParaRPr lang="pt-PT" dirty="0" smtClean="0">
              <a:cs typeface="Times New Roman" pitchFamily="18" charset="0"/>
            </a:endParaRPr>
          </a:p>
          <a:p>
            <a:pPr lvl="1" algn="just"/>
            <a:endParaRPr lang="pt-PT" sz="2200" dirty="0" smtClean="0">
              <a:solidFill>
                <a:schemeClr val="tx2"/>
              </a:solidFill>
            </a:endParaRPr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3CB714-4C49-4856-A90B-F3ED4359759D}" type="slidenum">
              <a:rPr lang="pt-PT" smtClean="0"/>
              <a:pPr/>
              <a:t>51</a:t>
            </a:fld>
            <a:endParaRPr lang="pt-PT"/>
          </a:p>
        </p:txBody>
      </p:sp>
      <p:sp>
        <p:nvSpPr>
          <p:cNvPr id="2" name="Marcador de Posição do Rodapé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O Futsal como Jogo Desportivo Colectivo</a:t>
            </a:r>
            <a:endParaRPr lang="pt-PT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Factores de Rendimento</a:t>
            </a:r>
            <a:endParaRPr lang="pt-PT" dirty="0"/>
          </a:p>
        </p:txBody>
      </p:sp>
      <p:pic>
        <p:nvPicPr>
          <p:cNvPr id="9" name="Imagem 8" descr="futesal-300x2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0231" y="3919902"/>
            <a:ext cx="3379157" cy="23237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e Conteúdo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Factor Psicológico</a:t>
            </a:r>
          </a:p>
          <a:p>
            <a:pPr lvl="1" algn="just"/>
            <a:r>
              <a:rPr lang="pt-PT" dirty="0" smtClean="0">
                <a:cs typeface="Times New Roman" pitchFamily="18" charset="0"/>
              </a:rPr>
              <a:t>Segundo </a:t>
            </a:r>
            <a:r>
              <a:rPr lang="pt-PT" dirty="0" err="1" smtClean="0">
                <a:cs typeface="Times New Roman" pitchFamily="18" charset="0"/>
              </a:rPr>
              <a:t>Konzag</a:t>
            </a:r>
            <a:r>
              <a:rPr lang="pt-PT" dirty="0" smtClean="0">
                <a:cs typeface="Times New Roman" pitchFamily="18" charset="0"/>
              </a:rPr>
              <a:t> (1995) os requisitos psicológicos para melhorar capacidade de jogo são: </a:t>
            </a:r>
          </a:p>
          <a:p>
            <a:pPr lvl="2" algn="just"/>
            <a:r>
              <a:rPr lang="pt-PT" dirty="0" smtClean="0">
                <a:cs typeface="Times New Roman" pitchFamily="18" charset="0"/>
              </a:rPr>
              <a:t>Capacidade volitiva (</a:t>
            </a:r>
            <a:r>
              <a:rPr lang="pt-PT" b="1" dirty="0" smtClean="0">
                <a:solidFill>
                  <a:srgbClr val="FFFF00"/>
                </a:solidFill>
                <a:cs typeface="Times New Roman" pitchFamily="18" charset="0"/>
              </a:rPr>
              <a:t>decisão</a:t>
            </a:r>
            <a:r>
              <a:rPr lang="pt-PT" dirty="0" smtClean="0">
                <a:cs typeface="Times New Roman" pitchFamily="18" charset="0"/>
              </a:rPr>
              <a:t>, </a:t>
            </a:r>
            <a:r>
              <a:rPr lang="pt-PT" b="1" dirty="0" smtClean="0">
                <a:solidFill>
                  <a:srgbClr val="FFFF00"/>
                </a:solidFill>
                <a:cs typeface="Times New Roman" pitchFamily="18" charset="0"/>
              </a:rPr>
              <a:t>disponibilidade para o esforço</a:t>
            </a:r>
            <a:r>
              <a:rPr lang="pt-PT" dirty="0" smtClean="0">
                <a:cs typeface="Times New Roman" pitchFamily="18" charset="0"/>
              </a:rPr>
              <a:t>, </a:t>
            </a:r>
            <a:r>
              <a:rPr lang="pt-PT" b="1" dirty="0" smtClean="0">
                <a:solidFill>
                  <a:srgbClr val="FFFF00"/>
                </a:solidFill>
                <a:cs typeface="Times New Roman" pitchFamily="18" charset="0"/>
              </a:rPr>
              <a:t>perseverança</a:t>
            </a:r>
            <a:r>
              <a:rPr lang="pt-PT" dirty="0" smtClean="0">
                <a:cs typeface="Times New Roman" pitchFamily="18" charset="0"/>
              </a:rPr>
              <a:t>)</a:t>
            </a:r>
          </a:p>
          <a:p>
            <a:pPr lvl="2" algn="just"/>
            <a:endParaRPr lang="pt-PT" dirty="0" smtClean="0">
              <a:cs typeface="Times New Roman" pitchFamily="18" charset="0"/>
            </a:endParaRPr>
          </a:p>
          <a:p>
            <a:pPr lvl="2" algn="just"/>
            <a:r>
              <a:rPr lang="pt-PT" dirty="0" smtClean="0">
                <a:cs typeface="Times New Roman" pitchFamily="18" charset="0"/>
              </a:rPr>
              <a:t>Capacidade de atenção (</a:t>
            </a:r>
            <a:r>
              <a:rPr lang="pt-PT" b="1" dirty="0" smtClean="0">
                <a:solidFill>
                  <a:srgbClr val="FFFF00"/>
                </a:solidFill>
                <a:cs typeface="Times New Roman" pitchFamily="18" charset="0"/>
              </a:rPr>
              <a:t>concentração</a:t>
            </a:r>
            <a:r>
              <a:rPr lang="pt-PT" dirty="0" smtClean="0">
                <a:cs typeface="Times New Roman" pitchFamily="18" charset="0"/>
              </a:rPr>
              <a:t>, </a:t>
            </a:r>
            <a:r>
              <a:rPr lang="pt-PT" b="1" dirty="0" smtClean="0">
                <a:solidFill>
                  <a:srgbClr val="FFFF00"/>
                </a:solidFill>
                <a:cs typeface="Times New Roman" pitchFamily="18" charset="0"/>
              </a:rPr>
              <a:t>intensidade</a:t>
            </a:r>
            <a:r>
              <a:rPr lang="pt-PT" dirty="0" smtClean="0">
                <a:cs typeface="Times New Roman" pitchFamily="18" charset="0"/>
              </a:rPr>
              <a:t>)</a:t>
            </a:r>
          </a:p>
          <a:p>
            <a:pPr lvl="2" algn="just"/>
            <a:endParaRPr lang="pt-PT" dirty="0" smtClean="0">
              <a:cs typeface="Times New Roman" pitchFamily="18" charset="0"/>
            </a:endParaRPr>
          </a:p>
          <a:p>
            <a:pPr lvl="2" algn="just"/>
            <a:r>
              <a:rPr lang="pt-PT" dirty="0" smtClean="0">
                <a:cs typeface="Times New Roman" pitchFamily="18" charset="0"/>
              </a:rPr>
              <a:t>Função cognitiva (capacidade </a:t>
            </a:r>
            <a:r>
              <a:rPr lang="pt-PT" b="1" dirty="0" smtClean="0">
                <a:solidFill>
                  <a:srgbClr val="FFFF00"/>
                </a:solidFill>
                <a:cs typeface="Times New Roman" pitchFamily="18" charset="0"/>
              </a:rPr>
              <a:t>perceptiva</a:t>
            </a:r>
            <a:r>
              <a:rPr lang="pt-PT" dirty="0" smtClean="0">
                <a:cs typeface="Times New Roman" pitchFamily="18" charset="0"/>
              </a:rPr>
              <a:t>, capacidade de </a:t>
            </a:r>
            <a:r>
              <a:rPr lang="pt-PT" b="1" dirty="0" smtClean="0">
                <a:solidFill>
                  <a:srgbClr val="FFFF00"/>
                </a:solidFill>
                <a:cs typeface="Times New Roman" pitchFamily="18" charset="0"/>
              </a:rPr>
              <a:t>raciocínio</a:t>
            </a:r>
            <a:r>
              <a:rPr lang="pt-PT" dirty="0" smtClean="0">
                <a:cs typeface="Times New Roman" pitchFamily="18" charset="0"/>
              </a:rPr>
              <a:t>, </a:t>
            </a:r>
            <a:r>
              <a:rPr lang="pt-PT" b="1" dirty="0" smtClean="0">
                <a:solidFill>
                  <a:srgbClr val="FFFF00"/>
                </a:solidFill>
                <a:cs typeface="Times New Roman" pitchFamily="18" charset="0"/>
              </a:rPr>
              <a:t>imaginação</a:t>
            </a:r>
            <a:r>
              <a:rPr lang="pt-PT" dirty="0" smtClean="0">
                <a:cs typeface="Times New Roman" pitchFamily="18" charset="0"/>
              </a:rPr>
              <a:t> e capacidade de </a:t>
            </a:r>
            <a:r>
              <a:rPr lang="pt-PT" b="1" dirty="0" smtClean="0">
                <a:solidFill>
                  <a:srgbClr val="FFFF00"/>
                </a:solidFill>
                <a:cs typeface="Times New Roman" pitchFamily="18" charset="0"/>
              </a:rPr>
              <a:t>memória</a:t>
            </a:r>
            <a:r>
              <a:rPr lang="pt-PT" dirty="0" smtClean="0">
                <a:cs typeface="Times New Roman" pitchFamily="18" charset="0"/>
              </a:rPr>
              <a:t>)</a:t>
            </a:r>
          </a:p>
          <a:p>
            <a:pPr lvl="2" algn="just"/>
            <a:endParaRPr lang="pt-PT" dirty="0" smtClean="0">
              <a:cs typeface="Times New Roman" pitchFamily="18" charset="0"/>
            </a:endParaRPr>
          </a:p>
          <a:p>
            <a:pPr lvl="2" algn="just"/>
            <a:r>
              <a:rPr lang="pt-PT" dirty="0" smtClean="0">
                <a:cs typeface="Times New Roman" pitchFamily="18" charset="0"/>
              </a:rPr>
              <a:t>Capacidade psicossocial (capacidade de </a:t>
            </a:r>
            <a:r>
              <a:rPr lang="pt-PT" b="1" dirty="0" smtClean="0">
                <a:solidFill>
                  <a:srgbClr val="FFFF00"/>
                </a:solidFill>
                <a:cs typeface="Times New Roman" pitchFamily="18" charset="0"/>
              </a:rPr>
              <a:t>cooperação</a:t>
            </a:r>
            <a:r>
              <a:rPr lang="pt-PT" dirty="0" smtClean="0">
                <a:cs typeface="Times New Roman" pitchFamily="18" charset="0"/>
              </a:rPr>
              <a:t>).</a:t>
            </a:r>
          </a:p>
          <a:p>
            <a:pPr lvl="1" algn="just"/>
            <a:endParaRPr lang="pt-PT" dirty="0" smtClean="0">
              <a:cs typeface="Times New Roman" pitchFamily="18" charset="0"/>
            </a:endParaRPr>
          </a:p>
          <a:p>
            <a:pPr lvl="1" algn="just"/>
            <a:endParaRPr lang="pt-PT" dirty="0" smtClean="0">
              <a:cs typeface="Times New Roman" pitchFamily="18" charset="0"/>
            </a:endParaRPr>
          </a:p>
          <a:p>
            <a:pPr lvl="1" algn="just"/>
            <a:endParaRPr lang="pt-PT" dirty="0" smtClean="0">
              <a:cs typeface="Times New Roman" pitchFamily="18" charset="0"/>
            </a:endParaRPr>
          </a:p>
          <a:p>
            <a:pPr lvl="1" algn="just"/>
            <a:endParaRPr lang="pt-PT" dirty="0" smtClean="0"/>
          </a:p>
          <a:p>
            <a:pPr lvl="2" algn="just"/>
            <a:endParaRPr lang="pt-PT" dirty="0" smtClean="0">
              <a:cs typeface="Times New Roman" pitchFamily="18" charset="0"/>
            </a:endParaRPr>
          </a:p>
          <a:p>
            <a:pPr lvl="1" algn="just"/>
            <a:endParaRPr lang="en-GB" dirty="0" smtClean="0">
              <a:cs typeface="Times New Roman" pitchFamily="18" charset="0"/>
            </a:endParaRPr>
          </a:p>
          <a:p>
            <a:pPr lvl="1" algn="just"/>
            <a:endParaRPr lang="en-GB" dirty="0" smtClean="0">
              <a:cs typeface="Times New Roman" pitchFamily="18" charset="0"/>
            </a:endParaRPr>
          </a:p>
          <a:p>
            <a:pPr lvl="1" algn="just"/>
            <a:endParaRPr lang="pt-PT" dirty="0" smtClean="0">
              <a:cs typeface="Times New Roman" pitchFamily="18" charset="0"/>
            </a:endParaRPr>
          </a:p>
          <a:p>
            <a:endParaRPr lang="pt-PT" sz="2800" dirty="0" smtClean="0"/>
          </a:p>
          <a:p>
            <a:pPr lvl="1" algn="just"/>
            <a:endParaRPr lang="pt-PT" dirty="0" smtClean="0">
              <a:cs typeface="Times New Roman" pitchFamily="18" charset="0"/>
            </a:endParaRPr>
          </a:p>
          <a:p>
            <a:pPr lvl="1" algn="just"/>
            <a:endParaRPr lang="pt-PT" sz="2200" dirty="0" smtClean="0">
              <a:solidFill>
                <a:schemeClr val="tx2"/>
              </a:solidFill>
            </a:endParaRPr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3CB714-4C49-4856-A90B-F3ED4359759D}" type="slidenum">
              <a:rPr lang="pt-PT" smtClean="0"/>
              <a:pPr/>
              <a:t>52</a:t>
            </a:fld>
            <a:endParaRPr lang="pt-PT"/>
          </a:p>
        </p:txBody>
      </p:sp>
      <p:sp>
        <p:nvSpPr>
          <p:cNvPr id="2" name="Marcador de Posição do Rodapé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O Futsal como Jogo Desportivo Colectivo</a:t>
            </a:r>
            <a:endParaRPr lang="pt-PT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Factores de Rendimento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e Conteúdo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Factor Psicológico</a:t>
            </a:r>
          </a:p>
          <a:p>
            <a:pPr lvl="1" algn="just"/>
            <a:r>
              <a:rPr lang="pt-PT" dirty="0" smtClean="0"/>
              <a:t>Os factores psicológicos assumem uma enorme importância no rendimento desportivo, no entanto existe algum </a:t>
            </a:r>
            <a:r>
              <a:rPr lang="pt-PT" b="1" dirty="0" smtClean="0">
                <a:solidFill>
                  <a:srgbClr val="FFFF00"/>
                </a:solidFill>
              </a:rPr>
              <a:t>desconhecimento sobre a sua forma de actuação</a:t>
            </a:r>
            <a:endParaRPr lang="pt-PT" b="1" dirty="0" smtClean="0">
              <a:solidFill>
                <a:srgbClr val="FFFF00"/>
              </a:solidFill>
              <a:cs typeface="Times New Roman" pitchFamily="18" charset="0"/>
            </a:endParaRPr>
          </a:p>
          <a:p>
            <a:pPr lvl="1" algn="just"/>
            <a:endParaRPr lang="pt-PT" dirty="0" smtClean="0">
              <a:cs typeface="Times New Roman" pitchFamily="18" charset="0"/>
            </a:endParaRPr>
          </a:p>
          <a:p>
            <a:pPr lvl="1" algn="just"/>
            <a:endParaRPr lang="pt-PT" dirty="0" smtClean="0">
              <a:cs typeface="Times New Roman" pitchFamily="18" charset="0"/>
            </a:endParaRPr>
          </a:p>
          <a:p>
            <a:pPr lvl="1" algn="just"/>
            <a:endParaRPr lang="pt-PT" dirty="0" smtClean="0"/>
          </a:p>
          <a:p>
            <a:pPr lvl="2" algn="just"/>
            <a:endParaRPr lang="pt-PT" dirty="0" smtClean="0">
              <a:cs typeface="Times New Roman" pitchFamily="18" charset="0"/>
            </a:endParaRPr>
          </a:p>
          <a:p>
            <a:pPr lvl="1" algn="just"/>
            <a:endParaRPr lang="en-GB" dirty="0" smtClean="0">
              <a:cs typeface="Times New Roman" pitchFamily="18" charset="0"/>
            </a:endParaRPr>
          </a:p>
          <a:p>
            <a:pPr lvl="1" algn="just"/>
            <a:endParaRPr lang="en-GB" dirty="0" smtClean="0">
              <a:cs typeface="Times New Roman" pitchFamily="18" charset="0"/>
            </a:endParaRPr>
          </a:p>
          <a:p>
            <a:pPr lvl="1" algn="just"/>
            <a:endParaRPr lang="pt-PT" dirty="0" smtClean="0">
              <a:cs typeface="Times New Roman" pitchFamily="18" charset="0"/>
            </a:endParaRPr>
          </a:p>
          <a:p>
            <a:endParaRPr lang="pt-PT" sz="2800" dirty="0" smtClean="0"/>
          </a:p>
          <a:p>
            <a:pPr lvl="1" algn="just"/>
            <a:endParaRPr lang="pt-PT" dirty="0" smtClean="0">
              <a:cs typeface="Times New Roman" pitchFamily="18" charset="0"/>
            </a:endParaRPr>
          </a:p>
          <a:p>
            <a:pPr lvl="1" algn="just"/>
            <a:endParaRPr lang="pt-PT" sz="2200" dirty="0" smtClean="0">
              <a:solidFill>
                <a:schemeClr val="tx2"/>
              </a:solidFill>
            </a:endParaRPr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3CB714-4C49-4856-A90B-F3ED4359759D}" type="slidenum">
              <a:rPr lang="pt-PT" smtClean="0"/>
              <a:pPr/>
              <a:t>53</a:t>
            </a:fld>
            <a:endParaRPr lang="pt-PT"/>
          </a:p>
        </p:txBody>
      </p:sp>
      <p:sp>
        <p:nvSpPr>
          <p:cNvPr id="2" name="Marcador de Posição do Rodapé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O Futsal como Jogo Desportivo Colectivo</a:t>
            </a:r>
            <a:endParaRPr lang="pt-PT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Factores de Rendimento</a:t>
            </a:r>
            <a:endParaRPr lang="pt-PT" dirty="0"/>
          </a:p>
        </p:txBody>
      </p:sp>
      <p:pic>
        <p:nvPicPr>
          <p:cNvPr id="8" name="Imagem 7" descr="904211_full-p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3306" y="3286124"/>
            <a:ext cx="2300614" cy="29447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e Conteúdo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Factor Psicológico</a:t>
            </a:r>
          </a:p>
          <a:p>
            <a:pPr lvl="1" algn="just"/>
            <a:r>
              <a:rPr lang="pt-PT" dirty="0" smtClean="0"/>
              <a:t>Numa perspectiva integral de rendimento, caso específico dos JDC, a </a:t>
            </a:r>
            <a:r>
              <a:rPr lang="pt-PT" b="1" dirty="0" smtClean="0">
                <a:solidFill>
                  <a:srgbClr val="FFFF00"/>
                </a:solidFill>
              </a:rPr>
              <a:t>criação de situações de treino o mais próximas possíveis da competição</a:t>
            </a:r>
            <a:r>
              <a:rPr lang="pt-PT" dirty="0" smtClean="0"/>
              <a:t>, ajudará a criar pressupostos para o desenvolvimento da componente psicológica.</a:t>
            </a:r>
            <a:endParaRPr lang="pt-PT" dirty="0" smtClean="0">
              <a:cs typeface="Times New Roman" pitchFamily="18" charset="0"/>
            </a:endParaRPr>
          </a:p>
          <a:p>
            <a:pPr lvl="1" algn="just"/>
            <a:endParaRPr lang="pt-PT" dirty="0" smtClean="0">
              <a:cs typeface="Times New Roman" pitchFamily="18" charset="0"/>
            </a:endParaRPr>
          </a:p>
          <a:p>
            <a:pPr lvl="1" algn="just"/>
            <a:endParaRPr lang="pt-PT" dirty="0" smtClean="0">
              <a:cs typeface="Times New Roman" pitchFamily="18" charset="0"/>
            </a:endParaRPr>
          </a:p>
          <a:p>
            <a:pPr lvl="1" algn="just"/>
            <a:endParaRPr lang="pt-PT" dirty="0" smtClean="0"/>
          </a:p>
          <a:p>
            <a:pPr lvl="2" algn="just"/>
            <a:endParaRPr lang="pt-PT" dirty="0" smtClean="0">
              <a:cs typeface="Times New Roman" pitchFamily="18" charset="0"/>
            </a:endParaRPr>
          </a:p>
          <a:p>
            <a:pPr lvl="1" algn="just"/>
            <a:endParaRPr lang="en-GB" dirty="0" smtClean="0">
              <a:cs typeface="Times New Roman" pitchFamily="18" charset="0"/>
            </a:endParaRPr>
          </a:p>
          <a:p>
            <a:pPr lvl="1" algn="just"/>
            <a:endParaRPr lang="en-GB" dirty="0" smtClean="0">
              <a:cs typeface="Times New Roman" pitchFamily="18" charset="0"/>
            </a:endParaRPr>
          </a:p>
          <a:p>
            <a:pPr lvl="1" algn="just"/>
            <a:endParaRPr lang="pt-PT" dirty="0" smtClean="0">
              <a:cs typeface="Times New Roman" pitchFamily="18" charset="0"/>
            </a:endParaRPr>
          </a:p>
          <a:p>
            <a:endParaRPr lang="pt-PT" sz="2800" dirty="0" smtClean="0"/>
          </a:p>
          <a:p>
            <a:pPr lvl="1" algn="just"/>
            <a:endParaRPr lang="pt-PT" dirty="0" smtClean="0">
              <a:cs typeface="Times New Roman" pitchFamily="18" charset="0"/>
            </a:endParaRPr>
          </a:p>
          <a:p>
            <a:pPr lvl="1" algn="just"/>
            <a:endParaRPr lang="pt-PT" sz="2200" dirty="0" smtClean="0">
              <a:solidFill>
                <a:schemeClr val="tx2"/>
              </a:solidFill>
            </a:endParaRPr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3CB714-4C49-4856-A90B-F3ED4359759D}" type="slidenum">
              <a:rPr lang="pt-PT" smtClean="0"/>
              <a:pPr/>
              <a:t>54</a:t>
            </a:fld>
            <a:endParaRPr lang="pt-PT"/>
          </a:p>
        </p:txBody>
      </p:sp>
      <p:sp>
        <p:nvSpPr>
          <p:cNvPr id="2" name="Marcador de Posição do Rodapé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O Futsal como Jogo Desportivo Colectivo</a:t>
            </a:r>
            <a:endParaRPr lang="pt-PT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Factores de Rendimento</a:t>
            </a:r>
            <a:endParaRPr lang="pt-PT" dirty="0"/>
          </a:p>
        </p:txBody>
      </p:sp>
      <p:pic>
        <p:nvPicPr>
          <p:cNvPr id="9" name="Imagem 8" descr="Futsal-objectivo-Brasi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8926" y="3929066"/>
            <a:ext cx="3714776" cy="23984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1481231_w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6420" y="1214422"/>
            <a:ext cx="7823232" cy="4400568"/>
          </a:xfrm>
          <a:prstGeom prst="rect">
            <a:avLst/>
          </a:prstGeom>
        </p:spPr>
      </p:pic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O Futsal como Jogo Desportivo Colectivo</a:t>
            </a:r>
            <a:endParaRPr lang="pt-PT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CB714-4C49-4856-A90B-F3ED4359759D}" type="slidenum">
              <a:rPr lang="pt-PT" smtClean="0"/>
              <a:pPr/>
              <a:t>55</a:t>
            </a:fld>
            <a:endParaRPr lang="pt-PT"/>
          </a:p>
        </p:txBody>
      </p:sp>
      <p:graphicFrame>
        <p:nvGraphicFramePr>
          <p:cNvPr id="9" name="Diagrama 8"/>
          <p:cNvGraphicFramePr/>
          <p:nvPr/>
        </p:nvGraphicFramePr>
        <p:xfrm>
          <a:off x="1547834" y="2214554"/>
          <a:ext cx="6096000" cy="2246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e Conteúdo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Factor Táctico</a:t>
            </a:r>
          </a:p>
          <a:p>
            <a:pPr lvl="1"/>
            <a:r>
              <a:rPr lang="pt-PT" dirty="0" smtClean="0"/>
              <a:t>Táctica (conceito)</a:t>
            </a:r>
          </a:p>
          <a:p>
            <a:pPr lvl="1"/>
            <a:r>
              <a:rPr lang="pt-PT" dirty="0" smtClean="0"/>
              <a:t>Capacidade Cognitiva</a:t>
            </a:r>
          </a:p>
          <a:p>
            <a:pPr lvl="1"/>
            <a:r>
              <a:rPr lang="pt-PT" dirty="0" smtClean="0"/>
              <a:t>Estratégia </a:t>
            </a:r>
          </a:p>
          <a:p>
            <a:pPr lvl="1"/>
            <a:r>
              <a:rPr lang="pt-PT" dirty="0" smtClean="0"/>
              <a:t>Acto Táctico</a:t>
            </a:r>
            <a:endParaRPr lang="pt-PT" dirty="0" smtClean="0">
              <a:cs typeface="Times New Roman" pitchFamily="18" charset="0"/>
            </a:endParaRPr>
          </a:p>
          <a:p>
            <a:pPr lvl="1" algn="just"/>
            <a:endParaRPr lang="pt-PT" dirty="0" smtClean="0">
              <a:cs typeface="Times New Roman" pitchFamily="18" charset="0"/>
            </a:endParaRPr>
          </a:p>
          <a:p>
            <a:pPr lvl="1" algn="just"/>
            <a:endParaRPr lang="pt-PT" dirty="0" smtClean="0">
              <a:cs typeface="Times New Roman" pitchFamily="18" charset="0"/>
            </a:endParaRPr>
          </a:p>
          <a:p>
            <a:pPr lvl="1" algn="just"/>
            <a:endParaRPr lang="pt-PT" dirty="0" smtClean="0"/>
          </a:p>
          <a:p>
            <a:pPr lvl="2" algn="just"/>
            <a:endParaRPr lang="pt-PT" dirty="0" smtClean="0">
              <a:cs typeface="Times New Roman" pitchFamily="18" charset="0"/>
            </a:endParaRPr>
          </a:p>
          <a:p>
            <a:pPr lvl="1" algn="just"/>
            <a:endParaRPr lang="en-GB" dirty="0" smtClean="0">
              <a:cs typeface="Times New Roman" pitchFamily="18" charset="0"/>
            </a:endParaRPr>
          </a:p>
          <a:p>
            <a:pPr lvl="1" algn="just"/>
            <a:endParaRPr lang="en-GB" dirty="0" smtClean="0">
              <a:cs typeface="Times New Roman" pitchFamily="18" charset="0"/>
            </a:endParaRPr>
          </a:p>
          <a:p>
            <a:pPr lvl="1" algn="just"/>
            <a:endParaRPr lang="pt-PT" dirty="0" smtClean="0">
              <a:cs typeface="Times New Roman" pitchFamily="18" charset="0"/>
            </a:endParaRPr>
          </a:p>
          <a:p>
            <a:endParaRPr lang="pt-PT" sz="2800" dirty="0" smtClean="0"/>
          </a:p>
          <a:p>
            <a:pPr lvl="1" algn="just"/>
            <a:endParaRPr lang="pt-PT" dirty="0" smtClean="0">
              <a:cs typeface="Times New Roman" pitchFamily="18" charset="0"/>
            </a:endParaRPr>
          </a:p>
          <a:p>
            <a:pPr lvl="1" algn="just"/>
            <a:endParaRPr lang="pt-PT" sz="2200" dirty="0" smtClean="0">
              <a:solidFill>
                <a:schemeClr val="tx2"/>
              </a:solidFill>
            </a:endParaRPr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3CB714-4C49-4856-A90B-F3ED4359759D}" type="slidenum">
              <a:rPr lang="pt-PT" smtClean="0"/>
              <a:pPr/>
              <a:t>56</a:t>
            </a:fld>
            <a:endParaRPr lang="pt-PT"/>
          </a:p>
        </p:txBody>
      </p:sp>
      <p:sp>
        <p:nvSpPr>
          <p:cNvPr id="2" name="Marcador de Posição do Rodapé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O Futsal como Jogo Desportivo Colectivo</a:t>
            </a:r>
            <a:endParaRPr lang="pt-PT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Factores de Rendimento</a:t>
            </a:r>
            <a:endParaRPr lang="pt-PT" dirty="0"/>
          </a:p>
        </p:txBody>
      </p:sp>
      <p:pic>
        <p:nvPicPr>
          <p:cNvPr id="8" name="Imagem 7" descr="futsal 4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74" y="3786190"/>
            <a:ext cx="3810000" cy="2476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e Conteúdo 6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pt-PT" dirty="0" smtClean="0"/>
              <a:t>Factor Táctico [Conceito]</a:t>
            </a:r>
          </a:p>
          <a:p>
            <a:pPr lvl="1" algn="just"/>
            <a:r>
              <a:rPr lang="pt-PT" dirty="0" smtClean="0">
                <a:cs typeface="Times New Roman" pitchFamily="18" charset="0"/>
              </a:rPr>
              <a:t>O conceito de táctica é definido por </a:t>
            </a:r>
            <a:r>
              <a:rPr lang="pt-PT" dirty="0" err="1" smtClean="0">
                <a:cs typeface="Times New Roman" pitchFamily="18" charset="0"/>
              </a:rPr>
              <a:t>Teodorescu</a:t>
            </a:r>
            <a:r>
              <a:rPr lang="pt-PT" dirty="0" smtClean="0">
                <a:cs typeface="Times New Roman" pitchFamily="18" charset="0"/>
              </a:rPr>
              <a:t> (1984), como, "</a:t>
            </a:r>
            <a:r>
              <a:rPr lang="pt-PT" b="1" dirty="0" smtClean="0">
                <a:solidFill>
                  <a:srgbClr val="FFFF00"/>
                </a:solidFill>
                <a:cs typeface="Times New Roman" pitchFamily="18" charset="0"/>
              </a:rPr>
              <a:t>a totalidade das acções individuais e colectivas no domínio da preparação técnica, física, psicológica e teórica</a:t>
            </a:r>
            <a:r>
              <a:rPr lang="pt-PT" dirty="0" smtClean="0">
                <a:cs typeface="Times New Roman" pitchFamily="18" charset="0"/>
              </a:rPr>
              <a:t>, bem como outras medidas específicas - dos jogadores de uma equipa - seleccionados, organizados e coordenados unitariamente, com vista à sua utilização racional e oportuna no jogo (dentro dos limites do regulamento e do desportivismo) e com o objectivo da obtenção da vitória. Isto impõe a valorização das qualidades e particularidades dos jogadores da própria  equipa, assim como a exploração das falhas de preparação dos adversários”.</a:t>
            </a:r>
          </a:p>
          <a:p>
            <a:pPr lvl="1" algn="just"/>
            <a:endParaRPr lang="pt-PT" dirty="0" smtClean="0"/>
          </a:p>
          <a:p>
            <a:pPr lvl="2" algn="just"/>
            <a:endParaRPr lang="pt-PT" dirty="0" smtClean="0">
              <a:cs typeface="Times New Roman" pitchFamily="18" charset="0"/>
            </a:endParaRPr>
          </a:p>
          <a:p>
            <a:pPr lvl="1" algn="just"/>
            <a:endParaRPr lang="en-GB" dirty="0" smtClean="0">
              <a:cs typeface="Times New Roman" pitchFamily="18" charset="0"/>
            </a:endParaRPr>
          </a:p>
          <a:p>
            <a:pPr lvl="1" algn="just"/>
            <a:endParaRPr lang="en-GB" dirty="0" smtClean="0">
              <a:cs typeface="Times New Roman" pitchFamily="18" charset="0"/>
            </a:endParaRPr>
          </a:p>
          <a:p>
            <a:pPr lvl="1" algn="just"/>
            <a:endParaRPr lang="pt-PT" dirty="0" smtClean="0">
              <a:cs typeface="Times New Roman" pitchFamily="18" charset="0"/>
            </a:endParaRPr>
          </a:p>
          <a:p>
            <a:pPr algn="just"/>
            <a:endParaRPr lang="pt-PT" sz="2800" dirty="0" smtClean="0"/>
          </a:p>
          <a:p>
            <a:pPr lvl="1" algn="just"/>
            <a:endParaRPr lang="pt-PT" dirty="0" smtClean="0">
              <a:cs typeface="Times New Roman" pitchFamily="18" charset="0"/>
            </a:endParaRPr>
          </a:p>
          <a:p>
            <a:pPr lvl="1" algn="just"/>
            <a:endParaRPr lang="pt-PT" sz="2200" dirty="0" smtClean="0">
              <a:solidFill>
                <a:schemeClr val="tx2"/>
              </a:solidFill>
            </a:endParaRPr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3CB714-4C49-4856-A90B-F3ED4359759D}" type="slidenum">
              <a:rPr lang="pt-PT" smtClean="0"/>
              <a:pPr/>
              <a:t>57</a:t>
            </a:fld>
            <a:endParaRPr lang="pt-PT"/>
          </a:p>
        </p:txBody>
      </p:sp>
      <p:sp>
        <p:nvSpPr>
          <p:cNvPr id="2" name="Marcador de Posição do Rodapé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O Futsal como Jogo Desportivo Colectivo</a:t>
            </a:r>
            <a:endParaRPr lang="pt-PT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Factores de Rendimento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e Conteúdo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PT" dirty="0" smtClean="0"/>
              <a:t>Factor Táctico [Capacidade Cognitiva]</a:t>
            </a:r>
          </a:p>
          <a:p>
            <a:pPr lvl="1" algn="just"/>
            <a:endParaRPr lang="pt-PT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lvl="1" algn="just"/>
            <a:r>
              <a:rPr lang="pt-PT" dirty="0" smtClean="0">
                <a:solidFill>
                  <a:schemeClr val="tx2"/>
                </a:solidFill>
                <a:cs typeface="Times New Roman" pitchFamily="18" charset="0"/>
              </a:rPr>
              <a:t>Capacidade – Aptidão, qualidade de capaz.</a:t>
            </a:r>
          </a:p>
          <a:p>
            <a:pPr lvl="1" algn="just"/>
            <a:endParaRPr lang="pt-PT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lvl="1" algn="just"/>
            <a:r>
              <a:rPr lang="pt-PT" dirty="0" smtClean="0">
                <a:solidFill>
                  <a:schemeClr val="tx2"/>
                </a:solidFill>
                <a:cs typeface="Times New Roman" pitchFamily="18" charset="0"/>
              </a:rPr>
              <a:t>Cognitiva – Faculdade de conhecer, acto de adquirir um conhecimento</a:t>
            </a:r>
            <a:r>
              <a:rPr lang="pt-PT" sz="2200" dirty="0" smtClean="0">
                <a:solidFill>
                  <a:schemeClr val="tx2"/>
                </a:solidFill>
                <a:cs typeface="Times New Roman" pitchFamily="18" charset="0"/>
              </a:rPr>
              <a:t>.</a:t>
            </a:r>
          </a:p>
          <a:p>
            <a:pPr lvl="2" algn="just"/>
            <a:endParaRPr lang="pt-PT" dirty="0" smtClean="0">
              <a:cs typeface="Times New Roman" pitchFamily="18" charset="0"/>
            </a:endParaRPr>
          </a:p>
          <a:p>
            <a:pPr lvl="1" algn="just"/>
            <a:endParaRPr lang="en-GB" dirty="0" smtClean="0">
              <a:cs typeface="Times New Roman" pitchFamily="18" charset="0"/>
            </a:endParaRPr>
          </a:p>
          <a:p>
            <a:pPr lvl="1" algn="just"/>
            <a:endParaRPr lang="en-GB" dirty="0" smtClean="0">
              <a:cs typeface="Times New Roman" pitchFamily="18" charset="0"/>
            </a:endParaRPr>
          </a:p>
          <a:p>
            <a:pPr lvl="1" algn="just"/>
            <a:endParaRPr lang="pt-PT" dirty="0" smtClean="0">
              <a:cs typeface="Times New Roman" pitchFamily="18" charset="0"/>
            </a:endParaRPr>
          </a:p>
          <a:p>
            <a:pPr algn="just"/>
            <a:endParaRPr lang="pt-PT" sz="2800" dirty="0" smtClean="0"/>
          </a:p>
          <a:p>
            <a:pPr lvl="1" algn="just"/>
            <a:endParaRPr lang="pt-PT" dirty="0" smtClean="0">
              <a:cs typeface="Times New Roman" pitchFamily="18" charset="0"/>
            </a:endParaRPr>
          </a:p>
          <a:p>
            <a:pPr lvl="1" algn="just"/>
            <a:endParaRPr lang="pt-PT" sz="2200" dirty="0" smtClean="0">
              <a:solidFill>
                <a:schemeClr val="tx2"/>
              </a:solidFill>
            </a:endParaRPr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3CB714-4C49-4856-A90B-F3ED4359759D}" type="slidenum">
              <a:rPr lang="pt-PT" smtClean="0"/>
              <a:pPr/>
              <a:t>58</a:t>
            </a:fld>
            <a:endParaRPr lang="pt-PT"/>
          </a:p>
        </p:txBody>
      </p:sp>
      <p:sp>
        <p:nvSpPr>
          <p:cNvPr id="2" name="Marcador de Posição do Rodapé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O Futsal como Jogo Desportivo Colectivo</a:t>
            </a:r>
            <a:endParaRPr lang="pt-PT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Factores de Rendimento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e Conteúdo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PT" dirty="0" smtClean="0"/>
              <a:t>Factor Táctico [Capacidade Cognitiva]</a:t>
            </a:r>
          </a:p>
          <a:p>
            <a:pPr lvl="1" algn="just"/>
            <a:r>
              <a:rPr lang="pt-PT" dirty="0" err="1" smtClean="0">
                <a:cs typeface="Times New Roman" pitchFamily="18" charset="0"/>
              </a:rPr>
              <a:t>Konzag</a:t>
            </a:r>
            <a:r>
              <a:rPr lang="pt-PT" dirty="0" smtClean="0">
                <a:cs typeface="Times New Roman" pitchFamily="18" charset="0"/>
              </a:rPr>
              <a:t> (1995) refere que para se ter rendimento no jogo, é necessário um nível de capacidade cognitiva </a:t>
            </a:r>
            <a:r>
              <a:rPr lang="pt-PT" b="1" dirty="0" smtClean="0">
                <a:solidFill>
                  <a:srgbClr val="FFFF00"/>
                </a:solidFill>
                <a:cs typeface="Times New Roman" pitchFamily="18" charset="0"/>
              </a:rPr>
              <a:t>elevado </a:t>
            </a:r>
            <a:r>
              <a:rPr lang="pt-PT" dirty="0" smtClean="0">
                <a:cs typeface="Times New Roman" pitchFamily="18" charset="0"/>
              </a:rPr>
              <a:t>(</a:t>
            </a:r>
            <a:r>
              <a:rPr lang="pt-PT" b="1" dirty="0" smtClean="0">
                <a:solidFill>
                  <a:srgbClr val="FFFF00"/>
                </a:solidFill>
                <a:cs typeface="Times New Roman" pitchFamily="18" charset="0"/>
              </a:rPr>
              <a:t>tomada de decisão</a:t>
            </a:r>
            <a:r>
              <a:rPr lang="pt-PT" dirty="0" smtClean="0">
                <a:cs typeface="Times New Roman" pitchFamily="18" charset="0"/>
              </a:rPr>
              <a:t>).</a:t>
            </a:r>
          </a:p>
          <a:p>
            <a:pPr lvl="1" algn="just"/>
            <a:endParaRPr lang="pt-PT" dirty="0" smtClean="0"/>
          </a:p>
          <a:p>
            <a:pPr lvl="2" algn="just"/>
            <a:endParaRPr lang="pt-PT" dirty="0" smtClean="0">
              <a:cs typeface="Times New Roman" pitchFamily="18" charset="0"/>
            </a:endParaRPr>
          </a:p>
          <a:p>
            <a:pPr lvl="1" algn="just"/>
            <a:endParaRPr lang="en-GB" dirty="0" smtClean="0">
              <a:cs typeface="Times New Roman" pitchFamily="18" charset="0"/>
            </a:endParaRPr>
          </a:p>
          <a:p>
            <a:pPr lvl="1" algn="just"/>
            <a:endParaRPr lang="en-GB" dirty="0" smtClean="0">
              <a:cs typeface="Times New Roman" pitchFamily="18" charset="0"/>
            </a:endParaRPr>
          </a:p>
          <a:p>
            <a:pPr lvl="1" algn="just"/>
            <a:endParaRPr lang="pt-PT" dirty="0" smtClean="0">
              <a:cs typeface="Times New Roman" pitchFamily="18" charset="0"/>
            </a:endParaRPr>
          </a:p>
          <a:p>
            <a:pPr algn="just"/>
            <a:endParaRPr lang="pt-PT" sz="2800" dirty="0" smtClean="0"/>
          </a:p>
          <a:p>
            <a:pPr lvl="1" algn="just"/>
            <a:endParaRPr lang="pt-PT" dirty="0" smtClean="0">
              <a:cs typeface="Times New Roman" pitchFamily="18" charset="0"/>
            </a:endParaRPr>
          </a:p>
          <a:p>
            <a:pPr lvl="1" algn="just"/>
            <a:endParaRPr lang="pt-PT" sz="2200" dirty="0" smtClean="0">
              <a:solidFill>
                <a:schemeClr val="tx2"/>
              </a:solidFill>
            </a:endParaRPr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3CB714-4C49-4856-A90B-F3ED4359759D}" type="slidenum">
              <a:rPr lang="pt-PT" smtClean="0"/>
              <a:pPr/>
              <a:t>59</a:t>
            </a:fld>
            <a:endParaRPr lang="pt-PT"/>
          </a:p>
        </p:txBody>
      </p:sp>
      <p:sp>
        <p:nvSpPr>
          <p:cNvPr id="2" name="Marcador de Posição do Rodapé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O Futsal como Jogo Desportivo Colectivo</a:t>
            </a:r>
            <a:endParaRPr lang="pt-PT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Factores de Rendimento</a:t>
            </a:r>
            <a:endParaRPr lang="pt-PT" dirty="0"/>
          </a:p>
        </p:txBody>
      </p:sp>
      <p:pic>
        <p:nvPicPr>
          <p:cNvPr id="11" name="Imagem 10" descr="futsal-regras-historia-sa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6116" y="3143248"/>
            <a:ext cx="2857500" cy="3295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PT" sz="2400" dirty="0" smtClean="0"/>
              <a:t>O apelo à </a:t>
            </a:r>
            <a:r>
              <a:rPr lang="pt-PT" sz="2400" b="1" dirty="0" smtClean="0">
                <a:solidFill>
                  <a:srgbClr val="FFFF00"/>
                </a:solidFill>
              </a:rPr>
              <a:t>cooperação</a:t>
            </a:r>
            <a:r>
              <a:rPr lang="pt-PT" sz="2400" dirty="0" smtClean="0"/>
              <a:t> entre os elementos de uma equipa com o intuito de </a:t>
            </a:r>
            <a:r>
              <a:rPr lang="pt-PT" sz="2400" b="1" dirty="0" smtClean="0">
                <a:solidFill>
                  <a:srgbClr val="FFFF00"/>
                </a:solidFill>
              </a:rPr>
              <a:t>ultrapassar a oposição adversária</a:t>
            </a:r>
            <a:r>
              <a:rPr lang="pt-PT" sz="2400" dirty="0" smtClean="0"/>
              <a:t> e o apelo à </a:t>
            </a:r>
            <a:r>
              <a:rPr lang="pt-PT" sz="2400" b="1" dirty="0" smtClean="0">
                <a:solidFill>
                  <a:srgbClr val="FFFF00"/>
                </a:solidFill>
              </a:rPr>
              <a:t>inteligência</a:t>
            </a:r>
            <a:r>
              <a:rPr lang="pt-PT" sz="2400" dirty="0" smtClean="0"/>
              <a:t>, enquanto capacidade de adaptação a um contexto em permanente mudança, constituem, segundo Garganta (1995), dois dos principais traços dos JDC</a:t>
            </a:r>
          </a:p>
          <a:p>
            <a:pPr lvl="1" algn="just"/>
            <a:endParaRPr lang="pt-PT" dirty="0" smtClean="0"/>
          </a:p>
          <a:p>
            <a:pPr lvl="1"/>
            <a:endParaRPr lang="pt-PT" dirty="0" smtClean="0"/>
          </a:p>
          <a:p>
            <a:pPr lvl="1"/>
            <a:endParaRPr lang="pt-PT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3CB714-4C49-4856-A90B-F3ED4359759D}" type="slidenum">
              <a:rPr lang="pt-PT" smtClean="0"/>
              <a:pPr/>
              <a:t>6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O Futsal como Jogo Desportivo Colectivo</a:t>
            </a:r>
            <a:endParaRPr lang="pt-PT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400" dirty="0" smtClean="0"/>
              <a:t>Futsal como jogo desportivo colectivo</a:t>
            </a:r>
            <a:endParaRPr lang="pt-PT" sz="3400" dirty="0"/>
          </a:p>
        </p:txBody>
      </p:sp>
      <p:pic>
        <p:nvPicPr>
          <p:cNvPr id="8" name="Imagem 7" descr="100908_futsalw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240" y="3833625"/>
            <a:ext cx="3357586" cy="23100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e Conteúdo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PT" dirty="0" smtClean="0"/>
              <a:t>Factor Táctico [Capacidade Cognitiva]</a:t>
            </a:r>
          </a:p>
          <a:p>
            <a:pPr lvl="1" algn="just"/>
            <a:r>
              <a:rPr lang="pt-PT" dirty="0" smtClean="0">
                <a:cs typeface="Times New Roman" pitchFamily="18" charset="0"/>
              </a:rPr>
              <a:t>Como referem Garganta e Pinto (1994) "o bom jogador ajusta-se não apenas às situações que vê mas também aquelas que prevê, decidindo em função das probabilidades de evolução do jogo".</a:t>
            </a:r>
            <a:endParaRPr lang="pt-PT" dirty="0" smtClean="0"/>
          </a:p>
          <a:p>
            <a:pPr lvl="2" algn="just"/>
            <a:endParaRPr lang="pt-PT" dirty="0" smtClean="0">
              <a:cs typeface="Times New Roman" pitchFamily="18" charset="0"/>
            </a:endParaRPr>
          </a:p>
          <a:p>
            <a:pPr lvl="1" algn="just"/>
            <a:endParaRPr lang="en-GB" dirty="0" smtClean="0">
              <a:cs typeface="Times New Roman" pitchFamily="18" charset="0"/>
            </a:endParaRPr>
          </a:p>
          <a:p>
            <a:pPr lvl="1" algn="just"/>
            <a:endParaRPr lang="en-GB" dirty="0" smtClean="0">
              <a:cs typeface="Times New Roman" pitchFamily="18" charset="0"/>
            </a:endParaRPr>
          </a:p>
          <a:p>
            <a:pPr lvl="1" algn="just"/>
            <a:endParaRPr lang="pt-PT" dirty="0" smtClean="0">
              <a:cs typeface="Times New Roman" pitchFamily="18" charset="0"/>
            </a:endParaRPr>
          </a:p>
          <a:p>
            <a:pPr algn="just"/>
            <a:endParaRPr lang="pt-PT" sz="2800" dirty="0" smtClean="0"/>
          </a:p>
          <a:p>
            <a:pPr lvl="1" algn="just"/>
            <a:endParaRPr lang="pt-PT" dirty="0" smtClean="0">
              <a:cs typeface="Times New Roman" pitchFamily="18" charset="0"/>
            </a:endParaRPr>
          </a:p>
          <a:p>
            <a:pPr lvl="1" algn="just"/>
            <a:endParaRPr lang="pt-PT" sz="2200" dirty="0" smtClean="0">
              <a:solidFill>
                <a:schemeClr val="tx2"/>
              </a:solidFill>
            </a:endParaRPr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3CB714-4C49-4856-A90B-F3ED4359759D}" type="slidenum">
              <a:rPr lang="pt-PT" smtClean="0"/>
              <a:pPr/>
              <a:t>60</a:t>
            </a:fld>
            <a:endParaRPr lang="pt-PT"/>
          </a:p>
        </p:txBody>
      </p:sp>
      <p:sp>
        <p:nvSpPr>
          <p:cNvPr id="2" name="Marcador de Posição do Rodapé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O Futsal como Jogo Desportivo Colectivo</a:t>
            </a:r>
            <a:endParaRPr lang="pt-PT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Factores de Rendimento</a:t>
            </a:r>
            <a:endParaRPr lang="pt-PT" dirty="0"/>
          </a:p>
        </p:txBody>
      </p:sp>
      <p:pic>
        <p:nvPicPr>
          <p:cNvPr id="8" name="Imagem 7" descr="PORTUGAL vs RUSSIA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868" y="3571876"/>
            <a:ext cx="2500330" cy="250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e Conteúdo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PT" dirty="0" smtClean="0"/>
              <a:t>Factor Táctico [Capacidade Cognitiva]</a:t>
            </a:r>
          </a:p>
          <a:p>
            <a:pPr lvl="1" algn="just">
              <a:lnSpc>
                <a:spcPct val="90000"/>
              </a:lnSpc>
            </a:pPr>
            <a:r>
              <a:rPr lang="pt-PT" dirty="0" smtClean="0">
                <a:solidFill>
                  <a:schemeClr val="tx2"/>
                </a:solidFill>
                <a:cs typeface="Times New Roman" pitchFamily="18" charset="0"/>
              </a:rPr>
              <a:t>Nós temos uma capacidade limitada de captar muita informação. Esta é a principal razão pela qual, nos devemos </a:t>
            </a:r>
            <a:r>
              <a:rPr lang="pt-PT" b="1" dirty="0" smtClean="0">
                <a:solidFill>
                  <a:srgbClr val="FFFF00"/>
                </a:solidFill>
                <a:cs typeface="Times New Roman" pitchFamily="18" charset="0"/>
              </a:rPr>
              <a:t>concentrar na informação mais relevante </a:t>
            </a:r>
            <a:r>
              <a:rPr lang="pt-PT" dirty="0" smtClean="0">
                <a:solidFill>
                  <a:schemeClr val="tx2"/>
                </a:solidFill>
                <a:cs typeface="Times New Roman" pitchFamily="18" charset="0"/>
              </a:rPr>
              <a:t>para assim, ser mais fácil a sua codificação.</a:t>
            </a:r>
          </a:p>
          <a:p>
            <a:pPr lvl="1" algn="just"/>
            <a:endParaRPr lang="pt-PT" dirty="0" smtClean="0">
              <a:cs typeface="Times New Roman" pitchFamily="18" charset="0"/>
            </a:endParaRPr>
          </a:p>
          <a:p>
            <a:pPr lvl="1" algn="just"/>
            <a:endParaRPr lang="pt-PT" dirty="0" smtClean="0">
              <a:cs typeface="Times New Roman" pitchFamily="18" charset="0"/>
            </a:endParaRPr>
          </a:p>
          <a:p>
            <a:pPr lvl="1" algn="just"/>
            <a:endParaRPr lang="pt-PT" dirty="0" smtClean="0"/>
          </a:p>
          <a:p>
            <a:pPr lvl="2" algn="just"/>
            <a:endParaRPr lang="pt-PT" dirty="0" smtClean="0">
              <a:cs typeface="Times New Roman" pitchFamily="18" charset="0"/>
            </a:endParaRPr>
          </a:p>
          <a:p>
            <a:pPr lvl="1" algn="just"/>
            <a:endParaRPr lang="en-GB" dirty="0" smtClean="0">
              <a:cs typeface="Times New Roman" pitchFamily="18" charset="0"/>
            </a:endParaRPr>
          </a:p>
          <a:p>
            <a:pPr lvl="1" algn="just"/>
            <a:endParaRPr lang="en-GB" dirty="0" smtClean="0">
              <a:cs typeface="Times New Roman" pitchFamily="18" charset="0"/>
            </a:endParaRPr>
          </a:p>
          <a:p>
            <a:pPr lvl="1" algn="just"/>
            <a:endParaRPr lang="pt-PT" dirty="0" smtClean="0">
              <a:cs typeface="Times New Roman" pitchFamily="18" charset="0"/>
            </a:endParaRPr>
          </a:p>
          <a:p>
            <a:pPr algn="just"/>
            <a:endParaRPr lang="pt-PT" sz="2800" dirty="0" smtClean="0"/>
          </a:p>
          <a:p>
            <a:pPr lvl="1" algn="just"/>
            <a:endParaRPr lang="pt-PT" dirty="0" smtClean="0">
              <a:cs typeface="Times New Roman" pitchFamily="18" charset="0"/>
            </a:endParaRPr>
          </a:p>
          <a:p>
            <a:pPr lvl="1" algn="just"/>
            <a:endParaRPr lang="pt-PT" sz="2200" dirty="0" smtClean="0">
              <a:solidFill>
                <a:schemeClr val="tx2"/>
              </a:solidFill>
            </a:endParaRPr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3CB714-4C49-4856-A90B-F3ED4359759D}" type="slidenum">
              <a:rPr lang="pt-PT" smtClean="0"/>
              <a:pPr/>
              <a:t>61</a:t>
            </a:fld>
            <a:endParaRPr lang="pt-PT"/>
          </a:p>
        </p:txBody>
      </p:sp>
      <p:sp>
        <p:nvSpPr>
          <p:cNvPr id="2" name="Marcador de Posição do Rodapé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O Futsal como Jogo Desportivo Colectivo</a:t>
            </a:r>
            <a:endParaRPr lang="pt-PT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Factores de Rendimento</a:t>
            </a:r>
            <a:endParaRPr lang="pt-PT" dirty="0"/>
          </a:p>
        </p:txBody>
      </p:sp>
      <p:pic>
        <p:nvPicPr>
          <p:cNvPr id="8" name="Imagem 7" descr="PORTUGAL vs RUSSIA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240" y="3540108"/>
            <a:ext cx="3088024" cy="2460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e Conteúdo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PT" dirty="0" smtClean="0"/>
              <a:t>Factor Táctico [Estratégia]</a:t>
            </a:r>
          </a:p>
          <a:p>
            <a:pPr lvl="1" algn="just"/>
            <a:r>
              <a:rPr lang="pt-PT" dirty="0" smtClean="0">
                <a:cs typeface="Times New Roman" pitchFamily="18" charset="0"/>
              </a:rPr>
              <a:t>A estratégia é um plano de acção comportamental, através do qual antecipa mentalmente a potencial decisão a tomar relativa ao que está a acontecer no jogo (</a:t>
            </a:r>
            <a:r>
              <a:rPr lang="pt-PT" dirty="0" err="1" smtClean="0">
                <a:cs typeface="Times New Roman" pitchFamily="18" charset="0"/>
              </a:rPr>
              <a:t>Barth</a:t>
            </a:r>
            <a:r>
              <a:rPr lang="pt-PT" dirty="0" smtClean="0">
                <a:cs typeface="Times New Roman" pitchFamily="18" charset="0"/>
              </a:rPr>
              <a:t>, 1995). </a:t>
            </a:r>
          </a:p>
          <a:p>
            <a:pPr lvl="1" algn="just"/>
            <a:endParaRPr lang="pt-PT" dirty="0" smtClean="0"/>
          </a:p>
          <a:p>
            <a:pPr lvl="2" algn="just"/>
            <a:endParaRPr lang="pt-PT" dirty="0" smtClean="0">
              <a:cs typeface="Times New Roman" pitchFamily="18" charset="0"/>
            </a:endParaRPr>
          </a:p>
          <a:p>
            <a:pPr lvl="1" algn="just"/>
            <a:endParaRPr lang="en-GB" dirty="0" smtClean="0">
              <a:cs typeface="Times New Roman" pitchFamily="18" charset="0"/>
            </a:endParaRPr>
          </a:p>
          <a:p>
            <a:pPr lvl="1" algn="just"/>
            <a:endParaRPr lang="en-GB" dirty="0" smtClean="0">
              <a:cs typeface="Times New Roman" pitchFamily="18" charset="0"/>
            </a:endParaRPr>
          </a:p>
          <a:p>
            <a:pPr lvl="1" algn="just"/>
            <a:endParaRPr lang="pt-PT" dirty="0" smtClean="0">
              <a:cs typeface="Times New Roman" pitchFamily="18" charset="0"/>
            </a:endParaRPr>
          </a:p>
          <a:p>
            <a:pPr algn="just"/>
            <a:endParaRPr lang="pt-PT" sz="2800" dirty="0" smtClean="0"/>
          </a:p>
          <a:p>
            <a:pPr lvl="1" algn="just"/>
            <a:endParaRPr lang="pt-PT" dirty="0" smtClean="0">
              <a:cs typeface="Times New Roman" pitchFamily="18" charset="0"/>
            </a:endParaRPr>
          </a:p>
          <a:p>
            <a:pPr lvl="1" algn="just"/>
            <a:endParaRPr lang="pt-PT" sz="2200" dirty="0" smtClean="0">
              <a:solidFill>
                <a:schemeClr val="tx2"/>
              </a:solidFill>
            </a:endParaRPr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3CB714-4C49-4856-A90B-F3ED4359759D}" type="slidenum">
              <a:rPr lang="pt-PT" smtClean="0"/>
              <a:pPr/>
              <a:t>62</a:t>
            </a:fld>
            <a:endParaRPr lang="pt-PT"/>
          </a:p>
        </p:txBody>
      </p:sp>
      <p:sp>
        <p:nvSpPr>
          <p:cNvPr id="2" name="Marcador de Posição do Rodapé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O Futsal como Jogo Desportivo Colectivo</a:t>
            </a:r>
            <a:endParaRPr lang="pt-PT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Factores de Rendimento</a:t>
            </a:r>
            <a:endParaRPr lang="pt-PT" dirty="0"/>
          </a:p>
        </p:txBody>
      </p:sp>
      <p:pic>
        <p:nvPicPr>
          <p:cNvPr id="9" name="Imagem 8" descr="xadrez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240" y="3536157"/>
            <a:ext cx="3571900" cy="2678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e Conteúdo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PT" dirty="0" smtClean="0"/>
              <a:t>Factor Táctico [Estratégia]</a:t>
            </a:r>
          </a:p>
          <a:p>
            <a:pPr lvl="1" algn="just"/>
            <a:r>
              <a:rPr lang="pt-PT" dirty="0" smtClean="0">
                <a:cs typeface="Times New Roman" pitchFamily="18" charset="0"/>
              </a:rPr>
              <a:t>Em termos temporais a </a:t>
            </a:r>
            <a:r>
              <a:rPr lang="pt-PT" b="1" dirty="0" smtClean="0">
                <a:solidFill>
                  <a:srgbClr val="FFFF00"/>
                </a:solidFill>
                <a:cs typeface="Times New Roman" pitchFamily="18" charset="0"/>
              </a:rPr>
              <a:t>estratégia</a:t>
            </a:r>
            <a:r>
              <a:rPr lang="pt-PT" dirty="0" smtClean="0">
                <a:cs typeface="Times New Roman" pitchFamily="18" charset="0"/>
              </a:rPr>
              <a:t> é um plano de acção idealizado a </a:t>
            </a:r>
            <a:r>
              <a:rPr lang="pt-PT" b="1" dirty="0" smtClean="0">
                <a:solidFill>
                  <a:srgbClr val="FFFF00"/>
                </a:solidFill>
                <a:cs typeface="Times New Roman" pitchFamily="18" charset="0"/>
              </a:rPr>
              <a:t>longo prazo</a:t>
            </a:r>
            <a:r>
              <a:rPr lang="pt-PT" dirty="0" smtClean="0">
                <a:cs typeface="Times New Roman" pitchFamily="18" charset="0"/>
              </a:rPr>
              <a:t>, enquanto que a </a:t>
            </a:r>
            <a:r>
              <a:rPr lang="pt-PT" b="1" dirty="0" smtClean="0">
                <a:solidFill>
                  <a:srgbClr val="FFFF00"/>
                </a:solidFill>
                <a:cs typeface="Times New Roman" pitchFamily="18" charset="0"/>
              </a:rPr>
              <a:t>táctica</a:t>
            </a:r>
            <a:r>
              <a:rPr lang="pt-PT" dirty="0" smtClean="0">
                <a:cs typeface="Times New Roman" pitchFamily="18" charset="0"/>
              </a:rPr>
              <a:t> será a execução desse plano em termos </a:t>
            </a:r>
            <a:r>
              <a:rPr lang="pt-PT" b="1" dirty="0" smtClean="0">
                <a:solidFill>
                  <a:srgbClr val="FFFF00"/>
                </a:solidFill>
                <a:cs typeface="Times New Roman" pitchFamily="18" charset="0"/>
              </a:rPr>
              <a:t>imediatos</a:t>
            </a:r>
            <a:r>
              <a:rPr lang="pt-PT" dirty="0" smtClean="0">
                <a:cs typeface="Times New Roman" pitchFamily="18" charset="0"/>
              </a:rPr>
              <a:t>.</a:t>
            </a:r>
          </a:p>
          <a:p>
            <a:pPr lvl="1" algn="just"/>
            <a:endParaRPr lang="pt-PT" b="1" dirty="0" smtClean="0">
              <a:solidFill>
                <a:srgbClr val="FFFF00"/>
              </a:solidFill>
              <a:cs typeface="Times New Roman" pitchFamily="18" charset="0"/>
            </a:endParaRPr>
          </a:p>
          <a:p>
            <a:pPr lvl="1" algn="just"/>
            <a:r>
              <a:rPr lang="pt-PT" b="1" dirty="0" smtClean="0">
                <a:solidFill>
                  <a:srgbClr val="FFFF00"/>
                </a:solidFill>
                <a:cs typeface="Times New Roman" pitchFamily="18" charset="0"/>
              </a:rPr>
              <a:t>A táctica será o lado visível da estratégia</a:t>
            </a:r>
            <a:r>
              <a:rPr lang="pt-PT" dirty="0" smtClean="0">
                <a:cs typeface="Times New Roman" pitchFamily="18" charset="0"/>
              </a:rPr>
              <a:t>.</a:t>
            </a:r>
            <a:endParaRPr lang="pt-PT" dirty="0" smtClean="0"/>
          </a:p>
          <a:p>
            <a:pPr lvl="2" algn="just"/>
            <a:endParaRPr lang="pt-PT" dirty="0" smtClean="0">
              <a:cs typeface="Times New Roman" pitchFamily="18" charset="0"/>
            </a:endParaRPr>
          </a:p>
          <a:p>
            <a:pPr lvl="1" algn="just"/>
            <a:endParaRPr lang="en-GB" dirty="0" smtClean="0">
              <a:cs typeface="Times New Roman" pitchFamily="18" charset="0"/>
            </a:endParaRPr>
          </a:p>
          <a:p>
            <a:pPr lvl="1" algn="just"/>
            <a:endParaRPr lang="en-GB" dirty="0" smtClean="0">
              <a:cs typeface="Times New Roman" pitchFamily="18" charset="0"/>
            </a:endParaRPr>
          </a:p>
          <a:p>
            <a:pPr lvl="1" algn="just"/>
            <a:endParaRPr lang="pt-PT" dirty="0" smtClean="0">
              <a:cs typeface="Times New Roman" pitchFamily="18" charset="0"/>
            </a:endParaRPr>
          </a:p>
          <a:p>
            <a:pPr algn="just"/>
            <a:endParaRPr lang="pt-PT" sz="2800" dirty="0" smtClean="0"/>
          </a:p>
          <a:p>
            <a:pPr lvl="1" algn="just"/>
            <a:endParaRPr lang="pt-PT" dirty="0" smtClean="0">
              <a:cs typeface="Times New Roman" pitchFamily="18" charset="0"/>
            </a:endParaRPr>
          </a:p>
          <a:p>
            <a:pPr lvl="1" algn="just"/>
            <a:endParaRPr lang="pt-PT" sz="2200" dirty="0" smtClean="0">
              <a:solidFill>
                <a:schemeClr val="tx2"/>
              </a:solidFill>
            </a:endParaRPr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3CB714-4C49-4856-A90B-F3ED4359759D}" type="slidenum">
              <a:rPr lang="pt-PT" smtClean="0"/>
              <a:pPr/>
              <a:t>63</a:t>
            </a:fld>
            <a:endParaRPr lang="pt-PT"/>
          </a:p>
        </p:txBody>
      </p:sp>
      <p:sp>
        <p:nvSpPr>
          <p:cNvPr id="2" name="Marcador de Posição do Rodapé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O Futsal como Jogo Desportivo Colectivo</a:t>
            </a:r>
            <a:endParaRPr lang="pt-PT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Factores de Rendimento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e Conteúdo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PT" dirty="0" smtClean="0"/>
              <a:t>Factor Táctico [Estratégia]</a:t>
            </a:r>
          </a:p>
          <a:p>
            <a:pPr lvl="1" algn="just"/>
            <a:r>
              <a:rPr lang="pt-PT" dirty="0" smtClean="0">
                <a:cs typeface="Times New Roman" pitchFamily="18" charset="0"/>
              </a:rPr>
              <a:t>A estratégia é elaborada mentalmente e não necessita que haja adversário, é portanto um </a:t>
            </a:r>
            <a:r>
              <a:rPr lang="pt-PT" b="1" dirty="0" smtClean="0">
                <a:solidFill>
                  <a:srgbClr val="FFFF00"/>
                </a:solidFill>
                <a:cs typeface="Times New Roman" pitchFamily="18" charset="0"/>
              </a:rPr>
              <a:t>plano mental</a:t>
            </a:r>
          </a:p>
          <a:p>
            <a:pPr lvl="1" algn="just"/>
            <a:endParaRPr lang="pt-PT" dirty="0" smtClean="0">
              <a:cs typeface="Times New Roman" pitchFamily="18" charset="0"/>
            </a:endParaRPr>
          </a:p>
          <a:p>
            <a:pPr lvl="1" algn="just"/>
            <a:r>
              <a:rPr lang="pt-PT" dirty="0" smtClean="0">
                <a:cs typeface="Times New Roman" pitchFamily="18" charset="0"/>
              </a:rPr>
              <a:t>Por sua vez, a táctica para ser concretizada necessita que esteja presente um adversário</a:t>
            </a:r>
          </a:p>
          <a:p>
            <a:pPr lvl="2" algn="just"/>
            <a:r>
              <a:rPr lang="pt-PT" dirty="0" smtClean="0">
                <a:cs typeface="Times New Roman" pitchFamily="18" charset="0"/>
              </a:rPr>
              <a:t>É o que é executado no terreno. </a:t>
            </a:r>
          </a:p>
          <a:p>
            <a:pPr lvl="1" algn="just"/>
            <a:endParaRPr lang="pt-PT" dirty="0" smtClean="0">
              <a:cs typeface="Times New Roman" pitchFamily="18" charset="0"/>
            </a:endParaRPr>
          </a:p>
          <a:p>
            <a:pPr lvl="1" algn="just"/>
            <a:r>
              <a:rPr lang="pt-PT" b="1" dirty="0" smtClean="0">
                <a:solidFill>
                  <a:srgbClr val="FFFF00"/>
                </a:solidFill>
                <a:cs typeface="Times New Roman" pitchFamily="18" charset="0"/>
              </a:rPr>
              <a:t>A táctica é a operacionalização da estratégia</a:t>
            </a:r>
            <a:r>
              <a:rPr lang="pt-PT" dirty="0" smtClean="0">
                <a:cs typeface="Times New Roman" pitchFamily="18" charset="0"/>
              </a:rPr>
              <a:t>.</a:t>
            </a:r>
          </a:p>
          <a:p>
            <a:pPr lvl="2" algn="just"/>
            <a:endParaRPr lang="pt-PT" dirty="0" smtClean="0">
              <a:cs typeface="Times New Roman" pitchFamily="18" charset="0"/>
            </a:endParaRPr>
          </a:p>
          <a:p>
            <a:pPr lvl="1" algn="just"/>
            <a:endParaRPr lang="en-GB" dirty="0" smtClean="0">
              <a:cs typeface="Times New Roman" pitchFamily="18" charset="0"/>
            </a:endParaRPr>
          </a:p>
          <a:p>
            <a:pPr lvl="1" algn="just"/>
            <a:endParaRPr lang="en-GB" dirty="0" smtClean="0">
              <a:cs typeface="Times New Roman" pitchFamily="18" charset="0"/>
            </a:endParaRPr>
          </a:p>
          <a:p>
            <a:pPr lvl="1" algn="just"/>
            <a:endParaRPr lang="pt-PT" dirty="0" smtClean="0">
              <a:cs typeface="Times New Roman" pitchFamily="18" charset="0"/>
            </a:endParaRPr>
          </a:p>
          <a:p>
            <a:pPr algn="just"/>
            <a:endParaRPr lang="pt-PT" sz="2800" dirty="0" smtClean="0"/>
          </a:p>
          <a:p>
            <a:pPr lvl="1" algn="just"/>
            <a:endParaRPr lang="pt-PT" dirty="0" smtClean="0">
              <a:cs typeface="Times New Roman" pitchFamily="18" charset="0"/>
            </a:endParaRPr>
          </a:p>
          <a:p>
            <a:pPr lvl="1" algn="just"/>
            <a:endParaRPr lang="pt-PT" sz="2200" dirty="0" smtClean="0">
              <a:solidFill>
                <a:schemeClr val="tx2"/>
              </a:solidFill>
            </a:endParaRPr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3CB714-4C49-4856-A90B-F3ED4359759D}" type="slidenum">
              <a:rPr lang="pt-PT" smtClean="0"/>
              <a:pPr/>
              <a:t>64</a:t>
            </a:fld>
            <a:endParaRPr lang="pt-PT"/>
          </a:p>
        </p:txBody>
      </p:sp>
      <p:sp>
        <p:nvSpPr>
          <p:cNvPr id="2" name="Marcador de Posição do Rodapé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O Futsal como Jogo Desportivo Colectivo</a:t>
            </a:r>
            <a:endParaRPr lang="pt-PT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Factores de Rendimento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e Conteúdo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PT" dirty="0" smtClean="0"/>
              <a:t>Factor Táctico [Acto Táctico]</a:t>
            </a:r>
          </a:p>
          <a:p>
            <a:pPr lvl="1"/>
            <a:r>
              <a:rPr lang="pt-PT" dirty="0" smtClean="0">
                <a:cs typeface="Times New Roman" pitchFamily="18" charset="0"/>
              </a:rPr>
              <a:t>Este compreende três etapas: </a:t>
            </a:r>
          </a:p>
          <a:p>
            <a:pPr lvl="2"/>
            <a:r>
              <a:rPr lang="pt-PT" dirty="0" smtClean="0">
                <a:cs typeface="Times New Roman" pitchFamily="18" charset="0"/>
              </a:rPr>
              <a:t>Percepção da situação; </a:t>
            </a:r>
          </a:p>
          <a:p>
            <a:pPr lvl="2"/>
            <a:r>
              <a:rPr lang="pt-PT" dirty="0" smtClean="0">
                <a:cs typeface="Times New Roman" pitchFamily="18" charset="0"/>
              </a:rPr>
              <a:t>Solução mental do problema (estratégia) </a:t>
            </a:r>
          </a:p>
          <a:p>
            <a:pPr lvl="2"/>
            <a:r>
              <a:rPr lang="pt-PT" dirty="0" smtClean="0">
                <a:cs typeface="Times New Roman" pitchFamily="18" charset="0"/>
              </a:rPr>
              <a:t>Resposta motora. </a:t>
            </a:r>
          </a:p>
          <a:p>
            <a:pPr lvl="2" algn="just"/>
            <a:endParaRPr lang="pt-PT" dirty="0" smtClean="0">
              <a:cs typeface="Times New Roman" pitchFamily="18" charset="0"/>
            </a:endParaRPr>
          </a:p>
          <a:p>
            <a:pPr lvl="1" algn="just"/>
            <a:endParaRPr lang="en-GB" dirty="0" smtClean="0">
              <a:cs typeface="Times New Roman" pitchFamily="18" charset="0"/>
            </a:endParaRPr>
          </a:p>
          <a:p>
            <a:pPr lvl="1" algn="just"/>
            <a:endParaRPr lang="en-GB" dirty="0" smtClean="0">
              <a:cs typeface="Times New Roman" pitchFamily="18" charset="0"/>
            </a:endParaRPr>
          </a:p>
          <a:p>
            <a:pPr lvl="1" algn="just"/>
            <a:endParaRPr lang="pt-PT" dirty="0" smtClean="0">
              <a:cs typeface="Times New Roman" pitchFamily="18" charset="0"/>
            </a:endParaRPr>
          </a:p>
          <a:p>
            <a:pPr algn="just"/>
            <a:endParaRPr lang="pt-PT" sz="2800" dirty="0" smtClean="0"/>
          </a:p>
          <a:p>
            <a:pPr lvl="1" algn="just"/>
            <a:endParaRPr lang="pt-PT" dirty="0" smtClean="0">
              <a:cs typeface="Times New Roman" pitchFamily="18" charset="0"/>
            </a:endParaRPr>
          </a:p>
          <a:p>
            <a:pPr lvl="1" algn="just"/>
            <a:endParaRPr lang="pt-PT" sz="2200" dirty="0" smtClean="0">
              <a:solidFill>
                <a:schemeClr val="tx2"/>
              </a:solidFill>
            </a:endParaRPr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3CB714-4C49-4856-A90B-F3ED4359759D}" type="slidenum">
              <a:rPr lang="pt-PT" smtClean="0"/>
              <a:pPr/>
              <a:t>65</a:t>
            </a:fld>
            <a:endParaRPr lang="pt-PT"/>
          </a:p>
        </p:txBody>
      </p:sp>
      <p:sp>
        <p:nvSpPr>
          <p:cNvPr id="2" name="Marcador de Posição do Rodapé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O Futsal como Jogo Desportivo Colectivo</a:t>
            </a:r>
            <a:endParaRPr lang="pt-PT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Factores de Rendimento</a:t>
            </a:r>
            <a:endParaRPr lang="pt-PT" dirty="0"/>
          </a:p>
        </p:txBody>
      </p:sp>
      <p:pic>
        <p:nvPicPr>
          <p:cNvPr id="8" name="Imagem 7" descr="Espanha Portug futsal.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240" y="3571876"/>
            <a:ext cx="3095620" cy="2577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e Conteúdo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PT" dirty="0" smtClean="0"/>
              <a:t>Factor Táctico [Acto Táctico]</a:t>
            </a:r>
          </a:p>
          <a:p>
            <a:pPr lvl="1" algn="just">
              <a:lnSpc>
                <a:spcPct val="90000"/>
              </a:lnSpc>
            </a:pPr>
            <a:r>
              <a:rPr lang="pt-PT" dirty="0" smtClean="0">
                <a:cs typeface="Times New Roman" pitchFamily="18" charset="0"/>
              </a:rPr>
              <a:t>Podemos referir que a actividade motora do atleta exige que ele seja capaz de efectuar um </a:t>
            </a:r>
            <a:r>
              <a:rPr lang="pt-PT" b="1" dirty="0" smtClean="0">
                <a:solidFill>
                  <a:srgbClr val="FFFF00"/>
                </a:solidFill>
                <a:cs typeface="Times New Roman" pitchFamily="18" charset="0"/>
              </a:rPr>
              <a:t>processamento das informações visuais</a:t>
            </a:r>
            <a:r>
              <a:rPr lang="pt-PT" dirty="0" smtClean="0">
                <a:cs typeface="Times New Roman" pitchFamily="18" charset="0"/>
              </a:rPr>
              <a:t>  com o objectivo, por um lado, de </a:t>
            </a:r>
            <a:r>
              <a:rPr lang="pt-PT" b="1" dirty="0" smtClean="0">
                <a:solidFill>
                  <a:srgbClr val="FFFF00"/>
                </a:solidFill>
                <a:cs typeface="Times New Roman" pitchFamily="18" charset="0"/>
              </a:rPr>
              <a:t>analisar e interpretar a situação</a:t>
            </a:r>
            <a:r>
              <a:rPr lang="pt-PT" dirty="0" smtClean="0">
                <a:cs typeface="Times New Roman" pitchFamily="18" charset="0"/>
              </a:rPr>
              <a:t> e, por outro lado, de </a:t>
            </a:r>
            <a:r>
              <a:rPr lang="pt-PT" b="1" dirty="0" smtClean="0">
                <a:solidFill>
                  <a:srgbClr val="FFFF00"/>
                </a:solidFill>
                <a:cs typeface="Times New Roman" pitchFamily="18" charset="0"/>
              </a:rPr>
              <a:t>executar a resposta com o máximo de precisão</a:t>
            </a:r>
            <a:r>
              <a:rPr lang="pt-PT" dirty="0" smtClean="0">
                <a:cs typeface="Times New Roman" pitchFamily="18" charset="0"/>
              </a:rPr>
              <a:t>. </a:t>
            </a:r>
          </a:p>
          <a:p>
            <a:pPr lvl="2" algn="just"/>
            <a:endParaRPr lang="pt-PT" dirty="0" smtClean="0">
              <a:cs typeface="Times New Roman" pitchFamily="18" charset="0"/>
            </a:endParaRPr>
          </a:p>
          <a:p>
            <a:pPr lvl="2" algn="just"/>
            <a:endParaRPr lang="pt-PT" dirty="0" smtClean="0">
              <a:cs typeface="Times New Roman" pitchFamily="18" charset="0"/>
            </a:endParaRPr>
          </a:p>
          <a:p>
            <a:pPr lvl="1" algn="just"/>
            <a:endParaRPr lang="en-GB" dirty="0" smtClean="0">
              <a:cs typeface="Times New Roman" pitchFamily="18" charset="0"/>
            </a:endParaRPr>
          </a:p>
          <a:p>
            <a:pPr lvl="1" algn="just"/>
            <a:endParaRPr lang="en-GB" dirty="0" smtClean="0">
              <a:cs typeface="Times New Roman" pitchFamily="18" charset="0"/>
            </a:endParaRPr>
          </a:p>
          <a:p>
            <a:pPr lvl="1" algn="just"/>
            <a:endParaRPr lang="pt-PT" dirty="0" smtClean="0">
              <a:cs typeface="Times New Roman" pitchFamily="18" charset="0"/>
            </a:endParaRPr>
          </a:p>
          <a:p>
            <a:pPr algn="just"/>
            <a:endParaRPr lang="pt-PT" sz="2800" dirty="0" smtClean="0"/>
          </a:p>
          <a:p>
            <a:pPr lvl="1" algn="just"/>
            <a:endParaRPr lang="pt-PT" dirty="0" smtClean="0">
              <a:cs typeface="Times New Roman" pitchFamily="18" charset="0"/>
            </a:endParaRPr>
          </a:p>
          <a:p>
            <a:pPr lvl="1" algn="just"/>
            <a:endParaRPr lang="pt-PT" sz="2200" dirty="0" smtClean="0">
              <a:solidFill>
                <a:schemeClr val="tx2"/>
              </a:solidFill>
            </a:endParaRPr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3CB714-4C49-4856-A90B-F3ED4359759D}" type="slidenum">
              <a:rPr lang="pt-PT" smtClean="0"/>
              <a:pPr/>
              <a:t>66</a:t>
            </a:fld>
            <a:endParaRPr lang="pt-PT"/>
          </a:p>
        </p:txBody>
      </p:sp>
      <p:sp>
        <p:nvSpPr>
          <p:cNvPr id="2" name="Marcador de Posição do Rodapé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O Futsal como Jogo Desportivo Colectivo</a:t>
            </a:r>
            <a:endParaRPr lang="pt-PT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Factores de Rendimento</a:t>
            </a:r>
            <a:endParaRPr lang="pt-PT" dirty="0"/>
          </a:p>
        </p:txBody>
      </p:sp>
      <p:pic>
        <p:nvPicPr>
          <p:cNvPr id="9" name="Imagem 8" descr="100908_futsalw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6116" y="4071942"/>
            <a:ext cx="3071834" cy="21134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e Conteúdo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PT" dirty="0" smtClean="0"/>
              <a:t>Factor Táctico [Acto Táctico]</a:t>
            </a:r>
          </a:p>
          <a:p>
            <a:pPr lvl="2" algn="just"/>
            <a:endParaRPr lang="pt-PT" dirty="0" smtClean="0">
              <a:cs typeface="Times New Roman" pitchFamily="18" charset="0"/>
            </a:endParaRPr>
          </a:p>
          <a:p>
            <a:pPr lvl="2" algn="just"/>
            <a:endParaRPr lang="pt-PT" dirty="0" smtClean="0">
              <a:cs typeface="Times New Roman" pitchFamily="18" charset="0"/>
            </a:endParaRPr>
          </a:p>
          <a:p>
            <a:pPr lvl="1" algn="just"/>
            <a:endParaRPr lang="en-GB" dirty="0" smtClean="0">
              <a:cs typeface="Times New Roman" pitchFamily="18" charset="0"/>
            </a:endParaRPr>
          </a:p>
          <a:p>
            <a:pPr lvl="1" algn="just"/>
            <a:endParaRPr lang="en-GB" dirty="0" smtClean="0">
              <a:cs typeface="Times New Roman" pitchFamily="18" charset="0"/>
            </a:endParaRPr>
          </a:p>
          <a:p>
            <a:pPr lvl="1" algn="just"/>
            <a:endParaRPr lang="pt-PT" dirty="0" smtClean="0">
              <a:cs typeface="Times New Roman" pitchFamily="18" charset="0"/>
            </a:endParaRPr>
          </a:p>
          <a:p>
            <a:pPr algn="just"/>
            <a:endParaRPr lang="pt-PT" sz="2800" dirty="0" smtClean="0"/>
          </a:p>
          <a:p>
            <a:pPr lvl="1" algn="just"/>
            <a:endParaRPr lang="pt-PT" dirty="0" smtClean="0">
              <a:cs typeface="Times New Roman" pitchFamily="18" charset="0"/>
            </a:endParaRPr>
          </a:p>
          <a:p>
            <a:pPr lvl="1" algn="just"/>
            <a:endParaRPr lang="pt-PT" sz="2200" dirty="0" smtClean="0">
              <a:solidFill>
                <a:schemeClr val="tx2"/>
              </a:solidFill>
            </a:endParaRPr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3CB714-4C49-4856-A90B-F3ED4359759D}" type="slidenum">
              <a:rPr lang="pt-PT" smtClean="0"/>
              <a:pPr/>
              <a:t>67</a:t>
            </a:fld>
            <a:endParaRPr lang="pt-PT"/>
          </a:p>
        </p:txBody>
      </p:sp>
      <p:sp>
        <p:nvSpPr>
          <p:cNvPr id="2" name="Marcador de Posição do Rodapé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O Futsal como Jogo Desportivo Colectivo</a:t>
            </a:r>
            <a:endParaRPr lang="pt-PT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Factores de Rendimento</a:t>
            </a:r>
            <a:endParaRPr lang="pt-PT" dirty="0"/>
          </a:p>
        </p:txBody>
      </p:sp>
      <p:graphicFrame>
        <p:nvGraphicFramePr>
          <p:cNvPr id="8" name="Diagrama 7"/>
          <p:cNvGraphicFramePr/>
          <p:nvPr/>
        </p:nvGraphicFramePr>
        <p:xfrm>
          <a:off x="1500166" y="214311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ectângulo 10"/>
          <p:cNvSpPr/>
          <p:nvPr/>
        </p:nvSpPr>
        <p:spPr>
          <a:xfrm>
            <a:off x="4786314" y="5643578"/>
            <a:ext cx="457203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pt-PT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Resposta à execução (Positiva ou Negativa)</a:t>
            </a:r>
            <a:endParaRPr lang="pt-PT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2" name="Rectângulo 11"/>
          <p:cNvSpPr/>
          <p:nvPr/>
        </p:nvSpPr>
        <p:spPr>
          <a:xfrm>
            <a:off x="4429156" y="4845618"/>
            <a:ext cx="435768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pt-PT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Acto de executar</a:t>
            </a:r>
            <a:endParaRPr lang="pt-PT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5" name="Rectângulo 14"/>
          <p:cNvSpPr/>
          <p:nvPr/>
        </p:nvSpPr>
        <p:spPr>
          <a:xfrm>
            <a:off x="3500430" y="2357430"/>
            <a:ext cx="514353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pt-PT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O Que fazer?</a:t>
            </a:r>
            <a:endParaRPr lang="pt-PT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6" name="Rectângulo 15"/>
          <p:cNvSpPr/>
          <p:nvPr/>
        </p:nvSpPr>
        <p:spPr>
          <a:xfrm>
            <a:off x="3714744" y="3143248"/>
            <a:ext cx="514353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pt-PT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Quais as Alternativas?</a:t>
            </a:r>
            <a:endParaRPr lang="pt-PT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7" name="Rectângulo 16"/>
          <p:cNvSpPr/>
          <p:nvPr/>
        </p:nvSpPr>
        <p:spPr>
          <a:xfrm>
            <a:off x="4000464" y="4000504"/>
            <a:ext cx="514353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pt-PT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Qual a mais correcta?</a:t>
            </a:r>
            <a:endParaRPr lang="pt-PT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D1A2492-0620-4DB6-A280-23861F584C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589AEEE-541B-4892-8C38-CBBFE60034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30899F2-E55A-472C-8C0A-A340E17A8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52B8A36-3B0D-4F33-AF04-EC876C9458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438C84E-9512-4CFD-937C-A859357AA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D91D392-2280-4DFD-B42A-D1A4258C87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CDA7C35-1269-481D-BEC6-B6858ADA17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67BB95F-A5B7-498F-A037-3664F32CD4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7ED55D3-071B-407A-9EDF-A8F16FAC55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Dgm bld="one"/>
        </p:bldSub>
      </p:bldGraphic>
      <p:bldP spid="11" grpId="0"/>
      <p:bldP spid="12" grpId="0"/>
      <p:bldP spid="15" grpId="0"/>
      <p:bldP spid="16" grpId="0"/>
      <p:bldP spid="17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e Conteúdo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PT" dirty="0" smtClean="0"/>
              <a:t>Factor Táctico [Acto Táctico]</a:t>
            </a:r>
          </a:p>
          <a:p>
            <a:pPr lvl="2" algn="just"/>
            <a:endParaRPr lang="pt-PT" dirty="0" smtClean="0">
              <a:cs typeface="Times New Roman" pitchFamily="18" charset="0"/>
            </a:endParaRPr>
          </a:p>
          <a:p>
            <a:pPr lvl="2" algn="just"/>
            <a:endParaRPr lang="pt-PT" dirty="0" smtClean="0">
              <a:cs typeface="Times New Roman" pitchFamily="18" charset="0"/>
            </a:endParaRPr>
          </a:p>
          <a:p>
            <a:pPr lvl="1" algn="just"/>
            <a:endParaRPr lang="en-GB" dirty="0" smtClean="0">
              <a:cs typeface="Times New Roman" pitchFamily="18" charset="0"/>
            </a:endParaRPr>
          </a:p>
          <a:p>
            <a:pPr lvl="1" algn="just"/>
            <a:endParaRPr lang="en-GB" dirty="0" smtClean="0">
              <a:cs typeface="Times New Roman" pitchFamily="18" charset="0"/>
            </a:endParaRPr>
          </a:p>
          <a:p>
            <a:pPr lvl="1" algn="just"/>
            <a:endParaRPr lang="pt-PT" dirty="0" smtClean="0">
              <a:cs typeface="Times New Roman" pitchFamily="18" charset="0"/>
            </a:endParaRPr>
          </a:p>
          <a:p>
            <a:pPr algn="just"/>
            <a:endParaRPr lang="pt-PT" sz="2800" dirty="0" smtClean="0"/>
          </a:p>
          <a:p>
            <a:pPr lvl="1" algn="just"/>
            <a:endParaRPr lang="pt-PT" dirty="0" smtClean="0">
              <a:cs typeface="Times New Roman" pitchFamily="18" charset="0"/>
            </a:endParaRPr>
          </a:p>
          <a:p>
            <a:pPr lvl="1" algn="just"/>
            <a:endParaRPr lang="pt-PT" sz="2200" dirty="0" smtClean="0">
              <a:solidFill>
                <a:schemeClr val="tx2"/>
              </a:solidFill>
            </a:endParaRPr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3CB714-4C49-4856-A90B-F3ED4359759D}" type="slidenum">
              <a:rPr lang="pt-PT" smtClean="0"/>
              <a:pPr/>
              <a:t>68</a:t>
            </a:fld>
            <a:endParaRPr lang="pt-PT"/>
          </a:p>
        </p:txBody>
      </p:sp>
      <p:sp>
        <p:nvSpPr>
          <p:cNvPr id="2" name="Marcador de Posição do Rodapé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O Futsal como Jogo Desportivo Colectivo</a:t>
            </a:r>
            <a:endParaRPr lang="pt-PT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Factores de Rendimento</a:t>
            </a:r>
            <a:endParaRPr lang="pt-PT" dirty="0"/>
          </a:p>
        </p:txBody>
      </p:sp>
      <p:graphicFrame>
        <p:nvGraphicFramePr>
          <p:cNvPr id="8" name="Diagrama 7"/>
          <p:cNvGraphicFramePr/>
          <p:nvPr/>
        </p:nvGraphicFramePr>
        <p:xfrm>
          <a:off x="1500166" y="214311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ângulo 8"/>
          <p:cNvSpPr/>
          <p:nvPr/>
        </p:nvSpPr>
        <p:spPr>
          <a:xfrm>
            <a:off x="3500430" y="2345288"/>
            <a:ext cx="514353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pt-PT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Percepciona que pode roubar a bola ao adversário</a:t>
            </a:r>
            <a:endParaRPr lang="pt-PT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0" name="Rectângulo 9"/>
          <p:cNvSpPr/>
          <p:nvPr/>
        </p:nvSpPr>
        <p:spPr>
          <a:xfrm>
            <a:off x="3731337" y="3143248"/>
            <a:ext cx="434593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pt-PT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Analisa como poderá tentar roubar a bola</a:t>
            </a:r>
            <a:endParaRPr lang="pt-PT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1" name="Rectângulo 10"/>
          <p:cNvSpPr/>
          <p:nvPr/>
        </p:nvSpPr>
        <p:spPr>
          <a:xfrm>
            <a:off x="4786314" y="5643578"/>
            <a:ext cx="464347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pt-PT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Rouba a bola ao adversário com sucesso</a:t>
            </a:r>
            <a:endParaRPr lang="pt-PT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2" name="Rectângulo 11"/>
          <p:cNvSpPr/>
          <p:nvPr/>
        </p:nvSpPr>
        <p:spPr>
          <a:xfrm>
            <a:off x="4429156" y="4845618"/>
            <a:ext cx="435768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pt-PT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Tenta roubar a bola ao adversário</a:t>
            </a:r>
            <a:endParaRPr lang="pt-PT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3" name="Rectângulo 12"/>
          <p:cNvSpPr/>
          <p:nvPr/>
        </p:nvSpPr>
        <p:spPr>
          <a:xfrm>
            <a:off x="4000496" y="4000504"/>
            <a:ext cx="435768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pt-PT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Decide como roubar a bola ao adversário</a:t>
            </a:r>
            <a:endParaRPr lang="pt-PT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graphicFrame>
        <p:nvGraphicFramePr>
          <p:cNvPr id="14" name="Diagrama 13"/>
          <p:cNvGraphicFramePr/>
          <p:nvPr/>
        </p:nvGraphicFramePr>
        <p:xfrm>
          <a:off x="5953156" y="-24"/>
          <a:ext cx="3405190" cy="2643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Graphic spid="14" grpId="0">
        <p:bldAsOne/>
      </p:bldGraphic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PT" dirty="0" smtClean="0"/>
              <a:t>Factor Táctico</a:t>
            </a:r>
          </a:p>
          <a:p>
            <a:pPr lvl="1" algn="just"/>
            <a:r>
              <a:rPr lang="pt-PT" dirty="0" smtClean="0"/>
              <a:t>Em algumas modalidades individuais o factor táctico não assume a preponderância que lhe é atribuída nos JDC. </a:t>
            </a:r>
          </a:p>
          <a:p>
            <a:pPr lvl="1" algn="just"/>
            <a:endParaRPr lang="pt-PT" dirty="0" smtClean="0"/>
          </a:p>
          <a:p>
            <a:pPr lvl="1" algn="just"/>
            <a:r>
              <a:rPr lang="pt-PT" dirty="0" smtClean="0"/>
              <a:t>Se na ginástica desportiva, por exemplo, o domínio técnico tem que ser de elevada perfeição, no Futsal pode-se marcar um golo com a barriga.</a:t>
            </a:r>
          </a:p>
          <a:p>
            <a:pPr lvl="1" algn="just"/>
            <a:endParaRPr lang="pt-PT" dirty="0" smtClean="0"/>
          </a:p>
          <a:p>
            <a:pPr lvl="1" algn="just"/>
            <a:endParaRPr lang="pt-PT" dirty="0" smtClean="0"/>
          </a:p>
          <a:p>
            <a:pPr lvl="1"/>
            <a:endParaRPr lang="pt-PT" dirty="0" smtClean="0"/>
          </a:p>
          <a:p>
            <a:pPr lvl="1"/>
            <a:endParaRPr lang="pt-PT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3CB714-4C49-4856-A90B-F3ED4359759D}" type="slidenum">
              <a:rPr lang="pt-PT" smtClean="0"/>
              <a:pPr/>
              <a:t>69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O Futsal como Jogo Desportivo Colectivo</a:t>
            </a:r>
            <a:endParaRPr lang="pt-PT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Factores de Rendimento</a:t>
            </a:r>
            <a:endParaRPr lang="pt-PT" dirty="0"/>
          </a:p>
        </p:txBody>
      </p:sp>
      <p:pic>
        <p:nvPicPr>
          <p:cNvPr id="9" name="Imagem 8" descr="futsal 4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7620" y="4714884"/>
            <a:ext cx="2000264" cy="1575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PT" sz="2400" dirty="0" smtClean="0"/>
              <a:t>Esta relação contraditória e permanente </a:t>
            </a:r>
            <a:r>
              <a:rPr lang="pt-PT" sz="2400" b="1" dirty="0" smtClean="0">
                <a:solidFill>
                  <a:srgbClr val="FFFF00"/>
                </a:solidFill>
              </a:rPr>
              <a:t>impõe mudanças rápidas e alternadas de atitudes</a:t>
            </a:r>
            <a:r>
              <a:rPr lang="pt-PT" sz="2400" dirty="0" smtClean="0"/>
              <a:t> e comportamentos de acordo com os objectivos do jogo em geral e com os objectivos específicos de cada situação.</a:t>
            </a:r>
          </a:p>
          <a:p>
            <a:pPr lvl="1" algn="just"/>
            <a:endParaRPr lang="pt-PT" dirty="0" smtClean="0"/>
          </a:p>
          <a:p>
            <a:pPr lvl="1"/>
            <a:endParaRPr lang="pt-PT" dirty="0" smtClean="0"/>
          </a:p>
          <a:p>
            <a:pPr lvl="1"/>
            <a:endParaRPr lang="pt-PT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3CB714-4C49-4856-A90B-F3ED4359759D}" type="slidenum">
              <a:rPr lang="pt-PT" smtClean="0"/>
              <a:pPr/>
              <a:t>7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O Futsal como Jogo Desportivo Colectivo</a:t>
            </a:r>
            <a:endParaRPr lang="pt-PT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400" dirty="0" smtClean="0"/>
              <a:t>Futsal como jogo desportivo colectivo</a:t>
            </a:r>
            <a:endParaRPr lang="pt-PT" sz="3400" dirty="0"/>
          </a:p>
        </p:txBody>
      </p:sp>
      <p:pic>
        <p:nvPicPr>
          <p:cNvPr id="9" name="Imagem 8" descr="20080911173703.jpeg"/>
          <p:cNvPicPr>
            <a:picLocks noChangeAspect="1"/>
          </p:cNvPicPr>
          <p:nvPr/>
        </p:nvPicPr>
        <p:blipFill>
          <a:blip r:embed="rId2" cstate="print"/>
          <a:srcRect l="5637" r="5637"/>
          <a:stretch>
            <a:fillRect/>
          </a:stretch>
        </p:blipFill>
        <p:spPr>
          <a:xfrm>
            <a:off x="3000364" y="3429000"/>
            <a:ext cx="3143272" cy="26521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5800" y="4000504"/>
            <a:ext cx="7924800" cy="876296"/>
          </a:xfrm>
        </p:spPr>
        <p:txBody>
          <a:bodyPr/>
          <a:lstStyle/>
          <a:p>
            <a:r>
              <a:rPr lang="pt-PT" sz="3800" dirty="0" smtClean="0"/>
              <a:t>3. Futsal como Jogo Desportivo Colectivo</a:t>
            </a:r>
            <a:endParaRPr lang="pt-PT" sz="3800" dirty="0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sz="1800" dirty="0" smtClean="0"/>
              <a:t>Estrutura e dinâmica do rendimento em Futsal</a:t>
            </a:r>
            <a:endParaRPr lang="pt-PT" sz="1800" dirty="0"/>
          </a:p>
        </p:txBody>
      </p:sp>
      <p:pic>
        <p:nvPicPr>
          <p:cNvPr id="6" name="Imagem 5" descr="320px-Tokyo_rooftop_footb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1000108"/>
            <a:ext cx="4714908" cy="30646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e Conteúdo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PT" dirty="0" smtClean="0"/>
              <a:t>As várias componentes do rendimento organizam-se de forma distinta consoante a modalidade desportiva em causa.</a:t>
            </a:r>
          </a:p>
          <a:p>
            <a:pPr lvl="2" algn="just"/>
            <a:endParaRPr lang="pt-PT" dirty="0" smtClean="0">
              <a:cs typeface="Times New Roman" pitchFamily="18" charset="0"/>
            </a:endParaRPr>
          </a:p>
          <a:p>
            <a:pPr lvl="2" algn="just"/>
            <a:endParaRPr lang="pt-PT" dirty="0" smtClean="0">
              <a:cs typeface="Times New Roman" pitchFamily="18" charset="0"/>
            </a:endParaRPr>
          </a:p>
          <a:p>
            <a:pPr lvl="1" algn="just"/>
            <a:endParaRPr lang="en-GB" dirty="0" smtClean="0">
              <a:cs typeface="Times New Roman" pitchFamily="18" charset="0"/>
            </a:endParaRPr>
          </a:p>
          <a:p>
            <a:pPr lvl="1" algn="just"/>
            <a:endParaRPr lang="en-GB" dirty="0" smtClean="0">
              <a:cs typeface="Times New Roman" pitchFamily="18" charset="0"/>
            </a:endParaRPr>
          </a:p>
          <a:p>
            <a:pPr lvl="1" algn="just"/>
            <a:endParaRPr lang="pt-PT" dirty="0" smtClean="0">
              <a:cs typeface="Times New Roman" pitchFamily="18" charset="0"/>
            </a:endParaRPr>
          </a:p>
          <a:p>
            <a:pPr algn="just"/>
            <a:endParaRPr lang="pt-PT" sz="2800" dirty="0" smtClean="0"/>
          </a:p>
          <a:p>
            <a:pPr lvl="1" algn="just"/>
            <a:endParaRPr lang="pt-PT" dirty="0" smtClean="0">
              <a:cs typeface="Times New Roman" pitchFamily="18" charset="0"/>
            </a:endParaRPr>
          </a:p>
          <a:p>
            <a:pPr lvl="1" algn="just"/>
            <a:endParaRPr lang="pt-PT" sz="2200" dirty="0" smtClean="0">
              <a:solidFill>
                <a:schemeClr val="tx2"/>
              </a:solidFill>
            </a:endParaRPr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3CB714-4C49-4856-A90B-F3ED4359759D}" type="slidenum">
              <a:rPr lang="pt-PT" smtClean="0"/>
              <a:pPr/>
              <a:t>71</a:t>
            </a:fld>
            <a:endParaRPr lang="pt-PT"/>
          </a:p>
        </p:txBody>
      </p:sp>
      <p:sp>
        <p:nvSpPr>
          <p:cNvPr id="2" name="Marcador de Posição do Rodapé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O Futsal como Jogo Desportivo Colectivo</a:t>
            </a:r>
            <a:endParaRPr lang="pt-PT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600" dirty="0" smtClean="0"/>
              <a:t>Estrutura dinâmica do rendimento</a:t>
            </a:r>
            <a:endParaRPr lang="pt-PT" sz="3600" dirty="0"/>
          </a:p>
        </p:txBody>
      </p:sp>
      <p:pic>
        <p:nvPicPr>
          <p:cNvPr id="8" name="Imagem 7" descr="futsal 4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4612" y="2928934"/>
            <a:ext cx="4214842" cy="33191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pt-PT" dirty="0" smtClean="0"/>
              <a:t>O sucesso de um contra-ataque, depende da:</a:t>
            </a:r>
          </a:p>
          <a:p>
            <a:pPr lvl="1" algn="just"/>
            <a:r>
              <a:rPr lang="pt-PT" dirty="0" smtClean="0"/>
              <a:t>Velocidade com que é desenvolvido (</a:t>
            </a:r>
            <a:r>
              <a:rPr lang="pt-PT" dirty="0" smtClean="0">
                <a:solidFill>
                  <a:srgbClr val="FFFF00"/>
                </a:solidFill>
              </a:rPr>
              <a:t>factor físico</a:t>
            </a:r>
            <a:r>
              <a:rPr lang="pt-PT" dirty="0" smtClean="0"/>
              <a:t>)</a:t>
            </a:r>
          </a:p>
          <a:p>
            <a:pPr lvl="1" algn="just"/>
            <a:r>
              <a:rPr lang="pt-PT" dirty="0" smtClean="0"/>
              <a:t>Qualidade da condução e bola (</a:t>
            </a:r>
            <a:r>
              <a:rPr lang="pt-PT" dirty="0" smtClean="0">
                <a:solidFill>
                  <a:srgbClr val="FFFF00"/>
                </a:solidFill>
              </a:rPr>
              <a:t>factor técnico</a:t>
            </a:r>
            <a:r>
              <a:rPr lang="pt-PT" dirty="0" smtClean="0"/>
              <a:t>)</a:t>
            </a:r>
          </a:p>
          <a:p>
            <a:pPr lvl="1" algn="just"/>
            <a:r>
              <a:rPr lang="pt-PT" dirty="0" smtClean="0"/>
              <a:t>Capacidade de decisão do portador da bola (</a:t>
            </a:r>
            <a:r>
              <a:rPr lang="pt-PT" dirty="0" smtClean="0">
                <a:solidFill>
                  <a:srgbClr val="FFFF00"/>
                </a:solidFill>
              </a:rPr>
              <a:t>factor táctico</a:t>
            </a:r>
            <a:r>
              <a:rPr lang="pt-PT" dirty="0" smtClean="0"/>
              <a:t>)</a:t>
            </a:r>
          </a:p>
          <a:p>
            <a:pPr lvl="1" algn="just"/>
            <a:r>
              <a:rPr lang="pt-PT" dirty="0" smtClean="0"/>
              <a:t>“Frieza" e serenidade dos atacantes (</a:t>
            </a:r>
            <a:r>
              <a:rPr lang="pt-PT" dirty="0" smtClean="0">
                <a:solidFill>
                  <a:srgbClr val="FFFF00"/>
                </a:solidFill>
              </a:rPr>
              <a:t>factor psicológico</a:t>
            </a:r>
            <a:r>
              <a:rPr lang="pt-PT" dirty="0" smtClean="0"/>
              <a:t>).</a:t>
            </a:r>
          </a:p>
          <a:p>
            <a:pPr algn="just"/>
            <a:endParaRPr lang="pt-PT" dirty="0" smtClean="0"/>
          </a:p>
          <a:p>
            <a:pPr algn="just"/>
            <a:r>
              <a:rPr lang="pt-PT" dirty="0" smtClean="0"/>
              <a:t>Os factores de rendimento surgem de forma integrada. </a:t>
            </a:r>
          </a:p>
          <a:p>
            <a:pPr lvl="1" algn="just"/>
            <a:r>
              <a:rPr lang="pt-PT" dirty="0" smtClean="0"/>
              <a:t>É natural que em determinadas situações haja preponderância de um ou outro factor sobre os restantes. </a:t>
            </a:r>
          </a:p>
          <a:p>
            <a:pPr lvl="2" algn="just"/>
            <a:r>
              <a:rPr lang="pt-PT" dirty="0" smtClean="0"/>
              <a:t>Na grande penalidade o factor psicológico evidencia-se, no entanto os restantes factores também estão presentes. </a:t>
            </a:r>
          </a:p>
          <a:p>
            <a:pPr lvl="1" algn="just"/>
            <a:endParaRPr lang="pt-PT" dirty="0" smtClean="0"/>
          </a:p>
          <a:p>
            <a:pPr lvl="1" algn="just"/>
            <a:endParaRPr lang="pt-PT" dirty="0" smtClean="0"/>
          </a:p>
          <a:p>
            <a:pPr lvl="1" algn="just"/>
            <a:endParaRPr lang="pt-PT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3CB714-4C49-4856-A90B-F3ED4359759D}" type="slidenum">
              <a:rPr lang="pt-PT" smtClean="0"/>
              <a:pPr/>
              <a:t>72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O Futsal como Jogo Desportivo Colectivo</a:t>
            </a:r>
            <a:endParaRPr lang="pt-PT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600" dirty="0" smtClean="0"/>
              <a:t>Estrutura dinâmica do rendimento</a:t>
            </a:r>
            <a:endParaRPr lang="pt-PT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just"/>
            <a:endParaRPr lang="pt-PT" dirty="0" smtClean="0"/>
          </a:p>
          <a:p>
            <a:pPr lvl="1" algn="just"/>
            <a:endParaRPr lang="pt-PT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3CB714-4C49-4856-A90B-F3ED4359759D}" type="slidenum">
              <a:rPr lang="pt-PT" smtClean="0"/>
              <a:pPr/>
              <a:t>73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O Futsal como Jogo Desportivo Colectivo</a:t>
            </a:r>
            <a:endParaRPr lang="pt-PT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600" dirty="0" smtClean="0"/>
              <a:t>Estrutura dinâmica do rendimento</a:t>
            </a:r>
            <a:endParaRPr lang="pt-PT" sz="3600" dirty="0"/>
          </a:p>
        </p:txBody>
      </p:sp>
      <p:graphicFrame>
        <p:nvGraphicFramePr>
          <p:cNvPr id="7" name="Diagrama 6"/>
          <p:cNvGraphicFramePr/>
          <p:nvPr/>
        </p:nvGraphicFramePr>
        <p:xfrm>
          <a:off x="214282" y="1436702"/>
          <a:ext cx="8715436" cy="4849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CC416C4-0071-4074-B331-B7FC728259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graphicEl>
                                              <a:dgm id="{1CC416C4-0071-4074-B331-B7FC728259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042D3A1-ABC1-4BF7-827B-CD958D366D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graphicEl>
                                              <a:dgm id="{1042D3A1-ABC1-4BF7-827B-CD958D366D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9A5AE30-E2A1-40CC-816E-4C591BD291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graphicEl>
                                              <a:dgm id="{F9A5AE30-E2A1-40CC-816E-4C591BD291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8131FEC-5D46-46F0-8A17-627B37777B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graphicEl>
                                              <a:dgm id="{A8131FEC-5D46-46F0-8A17-627B37777B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PT" dirty="0" smtClean="0"/>
              <a:t>Analisando o jogo numa perspectiva global, verifica-se que </a:t>
            </a:r>
            <a:r>
              <a:rPr lang="pt-PT" b="1" dirty="0" smtClean="0">
                <a:solidFill>
                  <a:srgbClr val="FFFF00"/>
                </a:solidFill>
              </a:rPr>
              <a:t>não é aconselhável dissociar, separar ou </a:t>
            </a:r>
            <a:r>
              <a:rPr lang="pt-PT" b="1" dirty="0" err="1" smtClean="0">
                <a:solidFill>
                  <a:srgbClr val="FFFF00"/>
                </a:solidFill>
              </a:rPr>
              <a:t>sectorizar</a:t>
            </a:r>
            <a:r>
              <a:rPr lang="pt-PT" b="1" dirty="0" smtClean="0">
                <a:solidFill>
                  <a:srgbClr val="FFFF00"/>
                </a:solidFill>
              </a:rPr>
              <a:t> os factores de rendimento</a:t>
            </a:r>
            <a:r>
              <a:rPr lang="pt-PT" dirty="0" smtClean="0"/>
              <a:t>, pois só assim é possível respeitar a essência do jogo de Futsal, </a:t>
            </a:r>
            <a:r>
              <a:rPr lang="pt-PT" dirty="0" smtClean="0">
                <a:solidFill>
                  <a:schemeClr val="tx2"/>
                </a:solidFill>
              </a:rPr>
              <a:t>recriando no treino a sua </a:t>
            </a:r>
            <a:r>
              <a:rPr lang="pt-PT" b="1" dirty="0" smtClean="0">
                <a:solidFill>
                  <a:srgbClr val="FFFF00"/>
                </a:solidFill>
              </a:rPr>
              <a:t>imprevisibilidade e a aleatoriedade</a:t>
            </a:r>
            <a:r>
              <a:rPr lang="pt-PT" dirty="0" smtClean="0"/>
              <a:t>.</a:t>
            </a:r>
          </a:p>
          <a:p>
            <a:pPr lvl="1" algn="just"/>
            <a:endParaRPr lang="pt-PT" dirty="0" smtClean="0"/>
          </a:p>
          <a:p>
            <a:pPr lvl="1" algn="just"/>
            <a:endParaRPr lang="pt-PT" dirty="0" smtClean="0"/>
          </a:p>
          <a:p>
            <a:pPr lvl="1" algn="just"/>
            <a:endParaRPr lang="pt-PT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3CB714-4C49-4856-A90B-F3ED4359759D}" type="slidenum">
              <a:rPr lang="pt-PT" smtClean="0"/>
              <a:pPr/>
              <a:t>74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O Futsal como Jogo Desportivo Colectivo</a:t>
            </a:r>
            <a:endParaRPr lang="pt-PT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600" dirty="0" smtClean="0"/>
              <a:t>Estrutura dinâmica do rendimento</a:t>
            </a:r>
            <a:endParaRPr lang="pt-PT" sz="3600" dirty="0"/>
          </a:p>
        </p:txBody>
      </p:sp>
      <p:pic>
        <p:nvPicPr>
          <p:cNvPr id="6" name="Imagem 5" descr="seleccao_treino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240" y="4000504"/>
            <a:ext cx="3106742" cy="23300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PT" dirty="0" smtClean="0"/>
              <a:t>O treino</a:t>
            </a:r>
          </a:p>
          <a:p>
            <a:pPr lvl="1" algn="just"/>
            <a:r>
              <a:rPr lang="pt-PT" dirty="0" smtClean="0"/>
              <a:t>Procura dotar os atletas de meios para que resolvam os problemas colocados pela competição, na busca da vitória através:</a:t>
            </a:r>
          </a:p>
          <a:p>
            <a:pPr lvl="2" algn="just"/>
            <a:r>
              <a:rPr lang="pt-PT" dirty="0" smtClean="0"/>
              <a:t>Do </a:t>
            </a:r>
            <a:r>
              <a:rPr lang="pt-PT" b="1" dirty="0" smtClean="0">
                <a:solidFill>
                  <a:srgbClr val="FFFF00"/>
                </a:solidFill>
              </a:rPr>
              <a:t>domínio das acções técnicas</a:t>
            </a:r>
            <a:r>
              <a:rPr lang="pt-PT" dirty="0" smtClean="0"/>
              <a:t> e </a:t>
            </a:r>
            <a:r>
              <a:rPr lang="pt-PT" b="1" dirty="0" smtClean="0">
                <a:solidFill>
                  <a:srgbClr val="FFFF00"/>
                </a:solidFill>
              </a:rPr>
              <a:t>comportamentos tácticos</a:t>
            </a:r>
          </a:p>
          <a:p>
            <a:pPr lvl="2" algn="just"/>
            <a:r>
              <a:rPr lang="pt-PT" dirty="0" smtClean="0"/>
              <a:t>Da </a:t>
            </a:r>
            <a:r>
              <a:rPr lang="pt-PT" b="1" dirty="0" smtClean="0">
                <a:solidFill>
                  <a:srgbClr val="FFFF00"/>
                </a:solidFill>
              </a:rPr>
              <a:t>adaptação do organismo aos esforços intensos </a:t>
            </a:r>
            <a:r>
              <a:rPr lang="pt-PT" dirty="0" smtClean="0"/>
              <a:t>solicitados pela competição</a:t>
            </a:r>
          </a:p>
          <a:p>
            <a:pPr lvl="2" algn="just"/>
            <a:r>
              <a:rPr lang="pt-PT" dirty="0" smtClean="0"/>
              <a:t>Da </a:t>
            </a:r>
            <a:r>
              <a:rPr lang="pt-PT" b="1" dirty="0" smtClean="0">
                <a:solidFill>
                  <a:srgbClr val="FFFF00"/>
                </a:solidFill>
              </a:rPr>
              <a:t>habituação progressiva às exigências psico-emocionais</a:t>
            </a:r>
            <a:r>
              <a:rPr lang="pt-PT" dirty="0" smtClean="0">
                <a:solidFill>
                  <a:srgbClr val="FFFF00"/>
                </a:solidFill>
              </a:rPr>
              <a:t> </a:t>
            </a:r>
            <a:r>
              <a:rPr lang="pt-PT" dirty="0" smtClean="0"/>
              <a:t>da competição. </a:t>
            </a:r>
          </a:p>
          <a:p>
            <a:pPr lvl="1" algn="just"/>
            <a:endParaRPr lang="pt-PT" dirty="0" smtClean="0"/>
          </a:p>
          <a:p>
            <a:pPr lvl="1" algn="just"/>
            <a:endParaRPr lang="pt-PT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3CB714-4C49-4856-A90B-F3ED4359759D}" type="slidenum">
              <a:rPr lang="pt-PT" smtClean="0"/>
              <a:pPr/>
              <a:t>75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O Futsal como Jogo Desportivo Colectivo</a:t>
            </a:r>
            <a:endParaRPr lang="pt-PT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600" dirty="0" smtClean="0"/>
              <a:t>Estrutura dinâmica do rendimento</a:t>
            </a:r>
            <a:endParaRPr lang="pt-PT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PT" dirty="0" smtClean="0"/>
              <a:t>O treino</a:t>
            </a:r>
          </a:p>
          <a:p>
            <a:pPr lvl="1" algn="just"/>
            <a:r>
              <a:rPr lang="pt-PT" dirty="0" smtClean="0"/>
              <a:t>O treino desportivo é, por definição, um </a:t>
            </a:r>
            <a:r>
              <a:rPr lang="pt-PT" b="1" dirty="0" smtClean="0">
                <a:solidFill>
                  <a:srgbClr val="FFFF00"/>
                </a:solidFill>
              </a:rPr>
              <a:t>processo integrado </a:t>
            </a:r>
            <a:r>
              <a:rPr lang="pt-PT" dirty="0" smtClean="0"/>
              <a:t>(Ramos, 2000). Os processos de análise e de estudo do treino desportivo são, por vezes, pouco adequados e pouco eficazes, porque se afastam muito da essência das próprias modalidades (Ramos, 2000).</a:t>
            </a:r>
          </a:p>
          <a:p>
            <a:pPr lvl="1" algn="just"/>
            <a:endParaRPr lang="pt-PT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3CB714-4C49-4856-A90B-F3ED4359759D}" type="slidenum">
              <a:rPr lang="pt-PT" smtClean="0"/>
              <a:pPr/>
              <a:t>76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O Futsal como Jogo Desportivo Colectivo</a:t>
            </a:r>
            <a:endParaRPr lang="pt-PT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600" dirty="0" smtClean="0"/>
              <a:t>Estrutura dinâmica do rendimento</a:t>
            </a:r>
            <a:endParaRPr lang="pt-PT" sz="3600" dirty="0"/>
          </a:p>
        </p:txBody>
      </p:sp>
      <p:pic>
        <p:nvPicPr>
          <p:cNvPr id="6" name="Imagem 5" descr="corr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8992" y="3857628"/>
            <a:ext cx="2500315" cy="24626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PT" dirty="0" smtClean="0"/>
              <a:t>O treino</a:t>
            </a:r>
          </a:p>
          <a:p>
            <a:pPr lvl="1" algn="just"/>
            <a:r>
              <a:rPr lang="pt-PT" dirty="0" smtClean="0"/>
              <a:t>O treino muitas vezes não se apoia naquilo que é específico, pois concentra-se em partes totalmente independentes, não conservando a essência da relação entre essas partes (Ramos, 2000). </a:t>
            </a:r>
          </a:p>
          <a:p>
            <a:pPr lvl="1" algn="just"/>
            <a:endParaRPr lang="pt-PT" dirty="0" smtClean="0"/>
          </a:p>
          <a:p>
            <a:pPr lvl="1" algn="just"/>
            <a:r>
              <a:rPr lang="pt-PT" dirty="0" smtClean="0"/>
              <a:t>A criação de situações de treino que contenham todas as </a:t>
            </a:r>
            <a:r>
              <a:rPr lang="pt-PT" b="1" dirty="0" smtClean="0">
                <a:solidFill>
                  <a:srgbClr val="FFFF00"/>
                </a:solidFill>
              </a:rPr>
              <a:t>especificidades da modalidade</a:t>
            </a:r>
            <a:r>
              <a:rPr lang="pt-PT" dirty="0" smtClean="0"/>
              <a:t>, é a única forma de </a:t>
            </a:r>
            <a:r>
              <a:rPr lang="pt-PT" b="1" dirty="0" smtClean="0">
                <a:solidFill>
                  <a:srgbClr val="FFFF00"/>
                </a:solidFill>
              </a:rPr>
              <a:t>melhorarmos</a:t>
            </a:r>
            <a:r>
              <a:rPr lang="pt-PT" dirty="0" smtClean="0"/>
              <a:t> com toda a certeza, a </a:t>
            </a:r>
            <a:r>
              <a:rPr lang="pt-PT" b="1" dirty="0" smtClean="0">
                <a:solidFill>
                  <a:srgbClr val="FFFF00"/>
                </a:solidFill>
              </a:rPr>
              <a:t>prestação competitiva</a:t>
            </a:r>
            <a:r>
              <a:rPr lang="pt-PT" dirty="0" smtClean="0"/>
              <a:t> dos nossos atletas e consequentemente da nossa equipa.</a:t>
            </a:r>
          </a:p>
          <a:p>
            <a:pPr lvl="1" algn="just"/>
            <a:endParaRPr lang="pt-PT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3CB714-4C49-4856-A90B-F3ED4359759D}" type="slidenum">
              <a:rPr lang="pt-PT" smtClean="0"/>
              <a:pPr/>
              <a:t>77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O Futsal como Jogo Desportivo Colectivo</a:t>
            </a:r>
            <a:endParaRPr lang="pt-PT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600" dirty="0" smtClean="0"/>
              <a:t>Estrutura dinâmica do rendimento</a:t>
            </a:r>
            <a:endParaRPr lang="pt-PT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PT" dirty="0" smtClean="0"/>
              <a:t>O treino</a:t>
            </a:r>
          </a:p>
          <a:p>
            <a:pPr lvl="1" algn="just"/>
            <a:r>
              <a:rPr lang="pt-PT" dirty="0" smtClean="0"/>
              <a:t>O </a:t>
            </a:r>
            <a:r>
              <a:rPr lang="pt-PT" b="1" dirty="0" smtClean="0">
                <a:solidFill>
                  <a:srgbClr val="FFFF00"/>
                </a:solidFill>
              </a:rPr>
              <a:t>treino integrado</a:t>
            </a:r>
            <a:r>
              <a:rPr lang="pt-PT" dirty="0" smtClean="0"/>
              <a:t> visa o desenvolvimento de </a:t>
            </a:r>
            <a:r>
              <a:rPr lang="pt-PT" b="1" dirty="0" smtClean="0">
                <a:solidFill>
                  <a:srgbClr val="FFFF00"/>
                </a:solidFill>
              </a:rPr>
              <a:t>todos os factores de rendimento</a:t>
            </a:r>
            <a:r>
              <a:rPr lang="pt-PT" dirty="0" smtClean="0"/>
              <a:t>, podendo haver preponderância de uns sobre os outros. Só assim o treino será realmente específico e as modificações induzidas terão a ver com o jogo</a:t>
            </a:r>
          </a:p>
          <a:p>
            <a:pPr lvl="1" algn="just"/>
            <a:endParaRPr lang="pt-PT" dirty="0" smtClean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3CB714-4C49-4856-A90B-F3ED4359759D}" type="slidenum">
              <a:rPr lang="pt-PT" smtClean="0"/>
              <a:pPr/>
              <a:t>78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O Futsal como Jogo Desportivo Colectivo</a:t>
            </a:r>
            <a:endParaRPr lang="pt-PT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600" dirty="0" smtClean="0"/>
              <a:t>Estrutura dinâmica do rendimento</a:t>
            </a:r>
            <a:endParaRPr lang="pt-PT" sz="3600" dirty="0"/>
          </a:p>
        </p:txBody>
      </p:sp>
      <p:pic>
        <p:nvPicPr>
          <p:cNvPr id="6" name="Imagem 5" descr="portugal_treino.JPG"/>
          <p:cNvPicPr>
            <a:picLocks noChangeAspect="1"/>
          </p:cNvPicPr>
          <p:nvPr/>
        </p:nvPicPr>
        <p:blipFill>
          <a:blip r:embed="rId2" cstate="print"/>
          <a:srcRect t="3030"/>
          <a:stretch>
            <a:fillRect/>
          </a:stretch>
        </p:blipFill>
        <p:spPr>
          <a:xfrm>
            <a:off x="2714612" y="3929066"/>
            <a:ext cx="4368552" cy="2286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PT" dirty="0" smtClean="0"/>
              <a:t>O treino</a:t>
            </a:r>
          </a:p>
          <a:p>
            <a:pPr lvl="1" algn="just"/>
            <a:r>
              <a:rPr lang="pt-PT" dirty="0" smtClean="0"/>
              <a:t>Deve ser responsabilidade da organização do processo de treino </a:t>
            </a:r>
            <a:r>
              <a:rPr lang="pt-PT" b="1" dirty="0" smtClean="0">
                <a:solidFill>
                  <a:srgbClr val="FFFF00"/>
                </a:solidFill>
              </a:rPr>
              <a:t>criar as condições efectivas e reais</a:t>
            </a:r>
            <a:r>
              <a:rPr lang="pt-PT" dirty="0" smtClean="0"/>
              <a:t>, para que praticantes e equipas, encontrem no treino, o número e a qualidade dos estímulos, que lhes permitam </a:t>
            </a:r>
            <a:r>
              <a:rPr lang="pt-PT" b="1" dirty="0" smtClean="0">
                <a:solidFill>
                  <a:srgbClr val="FFFF00"/>
                </a:solidFill>
              </a:rPr>
              <a:t>aprender, melhorar e aperfeiçoar com garantias de proximidade à realidade da competição </a:t>
            </a:r>
            <a:r>
              <a:rPr lang="pt-PT" dirty="0" smtClean="0">
                <a:solidFill>
                  <a:srgbClr val="FFFF00"/>
                </a:solidFill>
              </a:rPr>
              <a:t>todas as capacidades que a mesma lhes vai exigir</a:t>
            </a:r>
            <a:r>
              <a:rPr lang="pt-PT" dirty="0" smtClean="0"/>
              <a:t> (Ramos, 2000).</a:t>
            </a:r>
          </a:p>
          <a:p>
            <a:pPr lvl="1" algn="just"/>
            <a:endParaRPr lang="pt-PT" dirty="0" smtClean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3CB714-4C49-4856-A90B-F3ED4359759D}" type="slidenum">
              <a:rPr lang="pt-PT" smtClean="0"/>
              <a:pPr/>
              <a:t>79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O Futsal como Jogo Desportivo Colectivo</a:t>
            </a:r>
            <a:endParaRPr lang="pt-PT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600" dirty="0" smtClean="0"/>
              <a:t>Estrutura dinâmica do rendimento</a:t>
            </a:r>
            <a:endParaRPr lang="pt-PT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PT" sz="2400" dirty="0" smtClean="0"/>
              <a:t>Um dos mais importantes </a:t>
            </a:r>
            <a:r>
              <a:rPr lang="pt-PT" sz="2400" b="1" dirty="0" smtClean="0">
                <a:solidFill>
                  <a:srgbClr val="FFFF00"/>
                </a:solidFill>
              </a:rPr>
              <a:t>objectivos</a:t>
            </a:r>
            <a:r>
              <a:rPr lang="pt-PT" sz="2400" dirty="0" smtClean="0"/>
              <a:t> que se coloca aos JDC, em especial ao Futsal, é </a:t>
            </a:r>
            <a:r>
              <a:rPr lang="pt-PT" sz="2400" b="1" dirty="0" smtClean="0">
                <a:solidFill>
                  <a:srgbClr val="FFFF00"/>
                </a:solidFill>
              </a:rPr>
              <a:t>conseguir um elevado desenvolvimento táctico nas acções de cooperação</a:t>
            </a:r>
            <a:r>
              <a:rPr lang="pt-PT" sz="2400" dirty="0" smtClean="0"/>
              <a:t> (passe, drible, remate, movimentação)</a:t>
            </a:r>
          </a:p>
          <a:p>
            <a:pPr algn="just"/>
            <a:r>
              <a:rPr lang="pt-PT" sz="2400" dirty="0" smtClean="0">
                <a:solidFill>
                  <a:schemeClr val="tx1">
                    <a:lumMod val="95000"/>
                  </a:schemeClr>
                </a:solidFill>
              </a:rPr>
              <a:t>Não é aquele que possui capacidade física ou técnica superior que vence</a:t>
            </a:r>
            <a:r>
              <a:rPr lang="pt-PT" sz="2400" dirty="0" smtClean="0"/>
              <a:t>, mas </a:t>
            </a:r>
            <a:r>
              <a:rPr lang="pt-PT" sz="2400" b="1" u="sng" dirty="0" smtClean="0">
                <a:solidFill>
                  <a:schemeClr val="tx1"/>
                </a:solidFill>
              </a:rPr>
              <a:t>sim aquele que é capaz de perceber as variáveis, de as analisar correctamente e depois encontrar e executar a melhor solução</a:t>
            </a:r>
            <a:r>
              <a:rPr lang="pt-PT" sz="2400" u="sng" dirty="0" smtClean="0"/>
              <a:t> </a:t>
            </a:r>
            <a:r>
              <a:rPr lang="pt-PT" sz="2400" dirty="0" smtClean="0"/>
              <a:t>(</a:t>
            </a:r>
            <a:r>
              <a:rPr lang="pt-PT" sz="2400" dirty="0" err="1" smtClean="0"/>
              <a:t>Bedolla</a:t>
            </a:r>
            <a:r>
              <a:rPr lang="pt-PT" sz="2400" dirty="0" smtClean="0"/>
              <a:t>, 2003)</a:t>
            </a:r>
          </a:p>
          <a:p>
            <a:pPr lvl="1"/>
            <a:endParaRPr lang="pt-PT" dirty="0" smtClean="0"/>
          </a:p>
          <a:p>
            <a:pPr lvl="1"/>
            <a:endParaRPr lang="pt-PT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3CB714-4C49-4856-A90B-F3ED4359759D}" type="slidenum">
              <a:rPr lang="pt-PT" smtClean="0"/>
              <a:pPr/>
              <a:t>8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O Futsal como Jogo Desportivo Colectivo</a:t>
            </a:r>
            <a:endParaRPr lang="pt-PT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400" dirty="0" smtClean="0"/>
              <a:t>Futsal como jogo desportivo colectivo</a:t>
            </a:r>
            <a:endParaRPr lang="pt-PT" sz="3400" dirty="0"/>
          </a:p>
        </p:txBody>
      </p:sp>
      <p:pic>
        <p:nvPicPr>
          <p:cNvPr id="9" name="Imagem 8" descr="1481189_w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44" y="4643446"/>
            <a:ext cx="3071834" cy="17279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PT" dirty="0" smtClean="0"/>
              <a:t>O treino</a:t>
            </a:r>
          </a:p>
          <a:p>
            <a:pPr lvl="1" algn="just"/>
            <a:r>
              <a:rPr lang="pt-PT" dirty="0" smtClean="0"/>
              <a:t>Desta forma no treino devemos recorrer essencialmente:</a:t>
            </a:r>
          </a:p>
          <a:p>
            <a:pPr lvl="2" algn="just"/>
            <a:r>
              <a:rPr lang="pt-PT" dirty="0" smtClean="0"/>
              <a:t>A formas jogadas, exercícios que contêm os ingredientes fundamentais do jogo (bola, alvos, cooperação, oposição e a escolha); </a:t>
            </a:r>
          </a:p>
          <a:p>
            <a:pPr lvl="2" algn="just"/>
            <a:r>
              <a:rPr lang="pt-PT" dirty="0" smtClean="0"/>
              <a:t>Ao jogo, condicionando a prestação dos atletas. </a:t>
            </a:r>
          </a:p>
          <a:p>
            <a:pPr lvl="1" algn="just"/>
            <a:endParaRPr lang="pt-PT" dirty="0" smtClean="0"/>
          </a:p>
          <a:p>
            <a:pPr lvl="1" algn="just"/>
            <a:endParaRPr lang="pt-PT" dirty="0" smtClean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3CB714-4C49-4856-A90B-F3ED4359759D}" type="slidenum">
              <a:rPr lang="pt-PT" smtClean="0"/>
              <a:pPr/>
              <a:t>80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O Futsal como Jogo Desportivo Colectivo</a:t>
            </a:r>
            <a:endParaRPr lang="pt-PT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600" dirty="0" smtClean="0"/>
              <a:t>Estrutura dinâmica do rendimento</a:t>
            </a:r>
            <a:endParaRPr lang="pt-PT" sz="3600" dirty="0"/>
          </a:p>
        </p:txBody>
      </p:sp>
      <p:pic>
        <p:nvPicPr>
          <p:cNvPr id="6" name="Imagem 5" descr="Futsal-objectivo-Brasi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4678" y="4214818"/>
            <a:ext cx="3286116" cy="2121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PT" dirty="0" smtClean="0"/>
              <a:t>O treino integrado tem as seguintes:</a:t>
            </a:r>
          </a:p>
          <a:p>
            <a:pPr lvl="1"/>
            <a:r>
              <a:rPr lang="pt-PT" b="1" u="sng" dirty="0" smtClean="0"/>
              <a:t>Vantagens</a:t>
            </a:r>
          </a:p>
          <a:p>
            <a:pPr lvl="2"/>
            <a:r>
              <a:rPr lang="pt-PT" dirty="0" smtClean="0"/>
              <a:t>Dota os atletas de maior capacidade de decisão</a:t>
            </a:r>
          </a:p>
          <a:p>
            <a:pPr lvl="2"/>
            <a:r>
              <a:rPr lang="pt-PT" dirty="0" smtClean="0"/>
              <a:t>Aproxima o treino das reais exigências da competição </a:t>
            </a:r>
          </a:p>
          <a:p>
            <a:pPr lvl="2"/>
            <a:r>
              <a:rPr lang="pt-PT" dirty="0" smtClean="0"/>
              <a:t>Rentabiliza o treino</a:t>
            </a:r>
          </a:p>
          <a:p>
            <a:pPr lvl="2"/>
            <a:r>
              <a:rPr lang="pt-PT" dirty="0" smtClean="0"/>
              <a:t>Motiva os atletas para o treino</a:t>
            </a:r>
          </a:p>
          <a:p>
            <a:pPr lvl="1"/>
            <a:endParaRPr lang="pt-PT" dirty="0" smtClean="0"/>
          </a:p>
          <a:p>
            <a:pPr lvl="1"/>
            <a:r>
              <a:rPr lang="pt-PT" b="1" u="sng" dirty="0" smtClean="0"/>
              <a:t>Desvantagens</a:t>
            </a:r>
          </a:p>
          <a:p>
            <a:pPr lvl="2"/>
            <a:r>
              <a:rPr lang="pt-PT" dirty="0" smtClean="0"/>
              <a:t>Não permite aliviar o stress da competição</a:t>
            </a:r>
          </a:p>
          <a:p>
            <a:pPr lvl="2"/>
            <a:r>
              <a:rPr lang="pt-PT" dirty="0" smtClean="0"/>
              <a:t>Cargas menos definidas</a:t>
            </a:r>
          </a:p>
          <a:p>
            <a:pPr lvl="2"/>
            <a:r>
              <a:rPr lang="pt-PT" b="1" dirty="0" smtClean="0">
                <a:solidFill>
                  <a:srgbClr val="FFFF00"/>
                </a:solidFill>
              </a:rPr>
              <a:t>Limitações técnicas / tácticas inviabilizam os exercícios</a:t>
            </a:r>
          </a:p>
          <a:p>
            <a:pPr lvl="2"/>
            <a:r>
              <a:rPr lang="pt-PT" dirty="0" smtClean="0"/>
              <a:t>Difícil direcção a alguns factores</a:t>
            </a:r>
          </a:p>
          <a:p>
            <a:pPr lvl="2"/>
            <a:r>
              <a:rPr lang="pt-PT" dirty="0" smtClean="0"/>
              <a:t>Difícil controlo</a:t>
            </a:r>
          </a:p>
          <a:p>
            <a:endParaRPr lang="pt-PT" dirty="0" smtClean="0"/>
          </a:p>
          <a:p>
            <a:pPr lvl="1" algn="just"/>
            <a:endParaRPr lang="pt-PT" dirty="0" smtClean="0"/>
          </a:p>
          <a:p>
            <a:pPr lvl="1" algn="just"/>
            <a:endParaRPr lang="pt-PT" dirty="0" smtClean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3CB714-4C49-4856-A90B-F3ED4359759D}" type="slidenum">
              <a:rPr lang="pt-PT" smtClean="0"/>
              <a:pPr/>
              <a:t>81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O Futsal como Jogo Desportivo Colectivo</a:t>
            </a:r>
            <a:endParaRPr lang="pt-PT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600" dirty="0" smtClean="0"/>
              <a:t>Estrutura dinâmica do rendimento</a:t>
            </a:r>
            <a:endParaRPr lang="pt-PT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PT" b="1" dirty="0" smtClean="0">
                <a:solidFill>
                  <a:srgbClr val="FFFF00"/>
                </a:solidFill>
              </a:rPr>
              <a:t>É fundamental treinar sempre de uma forma específica se tivermos pouco tempo de treino</a:t>
            </a:r>
          </a:p>
          <a:p>
            <a:endParaRPr lang="pt-PT" dirty="0" smtClean="0"/>
          </a:p>
          <a:p>
            <a:pPr>
              <a:buNone/>
            </a:pPr>
            <a:endParaRPr lang="pt-PT" dirty="0" smtClean="0"/>
          </a:p>
          <a:p>
            <a:pPr>
              <a:buNone/>
            </a:pPr>
            <a:endParaRPr lang="pt-PT" dirty="0" smtClean="0"/>
          </a:p>
          <a:p>
            <a:pPr lvl="1" algn="just"/>
            <a:endParaRPr lang="pt-PT" dirty="0" smtClean="0"/>
          </a:p>
          <a:p>
            <a:pPr lvl="1" algn="just"/>
            <a:endParaRPr lang="pt-PT" dirty="0" smtClean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3CB714-4C49-4856-A90B-F3ED4359759D}" type="slidenum">
              <a:rPr lang="pt-PT" smtClean="0"/>
              <a:pPr/>
              <a:t>82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O Futsal como Jogo Desportivo Colectivo</a:t>
            </a:r>
            <a:endParaRPr lang="pt-PT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600" dirty="0" smtClean="0"/>
              <a:t>Estrutura dinâmica do rendimento</a:t>
            </a:r>
            <a:endParaRPr lang="pt-PT" sz="3600" dirty="0"/>
          </a:p>
        </p:txBody>
      </p:sp>
      <p:graphicFrame>
        <p:nvGraphicFramePr>
          <p:cNvPr id="6" name="Diagrama 5"/>
          <p:cNvGraphicFramePr/>
          <p:nvPr/>
        </p:nvGraphicFramePr>
        <p:xfrm>
          <a:off x="1571604" y="3571876"/>
          <a:ext cx="6096000" cy="260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a 7"/>
          <p:cNvGraphicFramePr/>
          <p:nvPr/>
        </p:nvGraphicFramePr>
        <p:xfrm>
          <a:off x="2643174" y="2571744"/>
          <a:ext cx="3929090" cy="85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Graphic spid="6" grpId="0">
        <p:bldAsOne/>
      </p:bldGraphic>
      <p:bldGraphic spid="8" grpId="0">
        <p:bldAsOne/>
      </p:bldGraphic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e Conteúdo 6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33958"/>
          </a:xfrm>
        </p:spPr>
        <p:txBody>
          <a:bodyPr>
            <a:normAutofit/>
          </a:bodyPr>
          <a:lstStyle/>
          <a:p>
            <a:pPr algn="just"/>
            <a:r>
              <a:rPr lang="pt-PT" dirty="0" smtClean="0"/>
              <a:t>Conclusões</a:t>
            </a:r>
          </a:p>
          <a:p>
            <a:pPr lvl="1" algn="just">
              <a:lnSpc>
                <a:spcPct val="90000"/>
              </a:lnSpc>
            </a:pPr>
            <a:r>
              <a:rPr lang="pt-PT" dirty="0" smtClean="0">
                <a:cs typeface="Times New Roman" pitchFamily="18" charset="0"/>
              </a:rPr>
              <a:t>A estrutura do rendimento é </a:t>
            </a:r>
            <a:r>
              <a:rPr lang="pt-PT" dirty="0" smtClean="0">
                <a:solidFill>
                  <a:srgbClr val="FFFF00"/>
                </a:solidFill>
                <a:cs typeface="Times New Roman" pitchFamily="18" charset="0"/>
              </a:rPr>
              <a:t>multidimensional, extremamente complexa</a:t>
            </a:r>
            <a:r>
              <a:rPr lang="pt-PT" dirty="0" smtClean="0">
                <a:cs typeface="Times New Roman" pitchFamily="18" charset="0"/>
              </a:rPr>
              <a:t> e depende de </a:t>
            </a:r>
            <a:r>
              <a:rPr lang="pt-PT" dirty="0" smtClean="0">
                <a:solidFill>
                  <a:srgbClr val="FFFF00"/>
                </a:solidFill>
                <a:cs typeface="Times New Roman" pitchFamily="18" charset="0"/>
              </a:rPr>
              <a:t>vários factores que actuam interligados</a:t>
            </a:r>
          </a:p>
          <a:p>
            <a:pPr lvl="1" algn="just">
              <a:lnSpc>
                <a:spcPct val="90000"/>
              </a:lnSpc>
            </a:pPr>
            <a:endParaRPr lang="pt-PT" dirty="0" smtClean="0">
              <a:cs typeface="Times New Roman" pitchFamily="18" charset="0"/>
            </a:endParaRPr>
          </a:p>
          <a:p>
            <a:pPr lvl="1" algn="just">
              <a:lnSpc>
                <a:spcPct val="90000"/>
              </a:lnSpc>
            </a:pPr>
            <a:r>
              <a:rPr lang="pt-PT" dirty="0" smtClean="0">
                <a:cs typeface="Times New Roman" pitchFamily="18" charset="0"/>
              </a:rPr>
              <a:t>A </a:t>
            </a:r>
            <a:r>
              <a:rPr lang="pt-PT" b="1" dirty="0" smtClean="0">
                <a:solidFill>
                  <a:srgbClr val="FFFF00"/>
                </a:solidFill>
                <a:cs typeface="Times New Roman" pitchFamily="18" charset="0"/>
              </a:rPr>
              <a:t>táctica</a:t>
            </a:r>
            <a:r>
              <a:rPr lang="pt-PT" dirty="0" smtClean="0">
                <a:cs typeface="Times New Roman" pitchFamily="18" charset="0"/>
              </a:rPr>
              <a:t> como pólo coordenador e aglutinador dos diferentes factores de rendimento vem assumindo cada vez mais o </a:t>
            </a:r>
            <a:r>
              <a:rPr lang="pt-PT" b="1" dirty="0" smtClean="0">
                <a:solidFill>
                  <a:srgbClr val="FFFF00"/>
                </a:solidFill>
                <a:cs typeface="Times New Roman" pitchFamily="18" charset="0"/>
              </a:rPr>
              <a:t>papel de principal gerador de rendimento</a:t>
            </a:r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3CB714-4C49-4856-A90B-F3ED4359759D}" type="slidenum">
              <a:rPr lang="pt-PT" smtClean="0"/>
              <a:pPr/>
              <a:t>83</a:t>
            </a:fld>
            <a:endParaRPr lang="pt-PT"/>
          </a:p>
        </p:txBody>
      </p:sp>
      <p:sp>
        <p:nvSpPr>
          <p:cNvPr id="2" name="Marcador de Posição do Rodapé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O Futsal como Jogo Desportivo Colectivo</a:t>
            </a:r>
            <a:endParaRPr lang="pt-PT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Factores de Rendimento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e Conteúdo 6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33958"/>
          </a:xfrm>
        </p:spPr>
        <p:txBody>
          <a:bodyPr>
            <a:normAutofit/>
          </a:bodyPr>
          <a:lstStyle/>
          <a:p>
            <a:pPr algn="just"/>
            <a:r>
              <a:rPr lang="pt-PT" dirty="0" smtClean="0"/>
              <a:t>Conclusões</a:t>
            </a:r>
          </a:p>
          <a:p>
            <a:pPr lvl="1" algn="just"/>
            <a:r>
              <a:rPr lang="pt-PT" dirty="0" smtClean="0"/>
              <a:t>A </a:t>
            </a:r>
            <a:r>
              <a:rPr lang="pt-PT" b="1" dirty="0" smtClean="0">
                <a:solidFill>
                  <a:srgbClr val="FFFF00"/>
                </a:solidFill>
              </a:rPr>
              <a:t>dimensão táctica </a:t>
            </a:r>
            <a:r>
              <a:rPr lang="pt-PT" dirty="0" smtClean="0"/>
              <a:t>assume uma importância </a:t>
            </a:r>
            <a:r>
              <a:rPr lang="pt-PT" b="1" dirty="0" smtClean="0">
                <a:solidFill>
                  <a:srgbClr val="FFFF00"/>
                </a:solidFill>
              </a:rPr>
              <a:t>coordenadora</a:t>
            </a:r>
            <a:r>
              <a:rPr lang="pt-PT" dirty="0" smtClean="0"/>
              <a:t> de todo o </a:t>
            </a:r>
            <a:r>
              <a:rPr lang="pt-PT" b="1" dirty="0" smtClean="0">
                <a:solidFill>
                  <a:srgbClr val="FFFF00"/>
                </a:solidFill>
              </a:rPr>
              <a:t>processo de treino</a:t>
            </a:r>
            <a:r>
              <a:rPr lang="pt-PT" dirty="0" smtClean="0"/>
              <a:t>, sendo que as restantes dimensões (física, técnica, psicológica...) aparecem sempre subjugadas a esta (dimensão táctica), sem existir a necessidade de maximizar cada uma delas em separado</a:t>
            </a:r>
            <a:r>
              <a:rPr lang="pt-PT" sz="2200" dirty="0" smtClean="0"/>
              <a:t>. </a:t>
            </a:r>
          </a:p>
          <a:p>
            <a:pPr lvl="2" algn="just"/>
            <a:r>
              <a:rPr lang="pt-PT" dirty="0" smtClean="0"/>
              <a:t>Nesta concepção de treino «joga-se mais com o cérebro do que com os músculos»</a:t>
            </a:r>
            <a:endParaRPr lang="pt-PT" b="1" dirty="0" smtClean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3CB714-4C49-4856-A90B-F3ED4359759D}" type="slidenum">
              <a:rPr lang="pt-PT" smtClean="0"/>
              <a:pPr/>
              <a:t>84</a:t>
            </a:fld>
            <a:endParaRPr lang="pt-PT"/>
          </a:p>
        </p:txBody>
      </p:sp>
      <p:sp>
        <p:nvSpPr>
          <p:cNvPr id="2" name="Marcador de Posição do Rodapé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O Futsal como Jogo Desportivo Colectivo</a:t>
            </a:r>
            <a:endParaRPr lang="pt-PT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Factores de Rendimento</a:t>
            </a:r>
            <a:endParaRPr lang="pt-PT" dirty="0"/>
          </a:p>
        </p:txBody>
      </p:sp>
      <p:pic>
        <p:nvPicPr>
          <p:cNvPr id="8" name="Imagem 7" descr="904592_full-l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7620" y="4982776"/>
            <a:ext cx="1928826" cy="14466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PT" sz="2400" dirty="0" smtClean="0"/>
              <a:t>No jogo de Futsal, "tal como em qualquer outro JDC, o primeiro problema que se coloca ao indivíduo que joga, é sempre de natureza táctica, isto é, o </a:t>
            </a:r>
            <a:r>
              <a:rPr lang="pt-PT" sz="2400" b="1" dirty="0" smtClean="0">
                <a:solidFill>
                  <a:srgbClr val="FFFF00"/>
                </a:solidFill>
              </a:rPr>
              <a:t>praticante deve saber o que fazer</a:t>
            </a:r>
            <a:r>
              <a:rPr lang="pt-PT" sz="2400" dirty="0" smtClean="0"/>
              <a:t>, para poder resolver problema subsequente, o como fazer, </a:t>
            </a:r>
            <a:r>
              <a:rPr lang="pt-PT" sz="2400" b="1" dirty="0" smtClean="0">
                <a:solidFill>
                  <a:srgbClr val="FFFF00"/>
                </a:solidFill>
              </a:rPr>
              <a:t>seleccionando e utilizando a resposta motora mais adequada</a:t>
            </a:r>
            <a:r>
              <a:rPr lang="pt-PT" sz="2400" dirty="0" smtClean="0"/>
              <a:t>" (garganta e Pinto, 1994) </a:t>
            </a:r>
          </a:p>
          <a:p>
            <a:pPr lvl="1"/>
            <a:endParaRPr lang="pt-PT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3CB714-4C49-4856-A90B-F3ED4359759D}" type="slidenum">
              <a:rPr lang="pt-PT" smtClean="0"/>
              <a:pPr/>
              <a:t>9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smtClean="0"/>
              <a:t>O Futsal como Jogo Desportivo Colectivo</a:t>
            </a:r>
            <a:endParaRPr lang="pt-PT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400" dirty="0" smtClean="0"/>
              <a:t>Futsal como jogo desportivo colectivo</a:t>
            </a:r>
            <a:endParaRPr lang="pt-PT" sz="3400" dirty="0"/>
          </a:p>
        </p:txBody>
      </p:sp>
      <p:pic>
        <p:nvPicPr>
          <p:cNvPr id="10" name="Imagem 9" descr="futs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8992" y="3857628"/>
            <a:ext cx="3074036" cy="23055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1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Viagem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</TotalTime>
  <Words>4370</Words>
  <Application>Microsoft Office PowerPoint</Application>
  <PresentationFormat>Apresentação no Ecrã (4:3)</PresentationFormat>
  <Paragraphs>734</Paragraphs>
  <Slides>84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84</vt:i4>
      </vt:variant>
    </vt:vector>
  </HeadingPairs>
  <TitlesOfParts>
    <vt:vector size="85" baseType="lpstr">
      <vt:lpstr>Tema1</vt:lpstr>
      <vt:lpstr>Curso de Treinadores de Futsal Nível I AF Coimbra 2010</vt:lpstr>
      <vt:lpstr>3. Futsal como Jogo Desportivo Colectivo</vt:lpstr>
      <vt:lpstr>Jogos Desportivos Colectivos</vt:lpstr>
      <vt:lpstr>Futsal como jogo desportivo colectivo</vt:lpstr>
      <vt:lpstr>Futsal como jogo desportivo colectivo</vt:lpstr>
      <vt:lpstr>Futsal como jogo desportivo colectivo</vt:lpstr>
      <vt:lpstr>Futsal como jogo desportivo colectivo</vt:lpstr>
      <vt:lpstr>Futsal como jogo desportivo colectivo</vt:lpstr>
      <vt:lpstr>Futsal como jogo desportivo colectivo</vt:lpstr>
      <vt:lpstr>Futsal como jogo desportivo colectivo</vt:lpstr>
      <vt:lpstr>Futsal como jogo desportivo colectivo</vt:lpstr>
      <vt:lpstr>Futsal como jogo desportivo colectivo</vt:lpstr>
      <vt:lpstr>Futsal como jogo desportivo colectivo</vt:lpstr>
      <vt:lpstr>Futsal como jogo desportivo colectivo</vt:lpstr>
      <vt:lpstr>3. Futsal como Jogo Desportivo Colectivo</vt:lpstr>
      <vt:lpstr>Caracterização do jogo de Futsal</vt:lpstr>
      <vt:lpstr>Caracterização do jogo de Futsal</vt:lpstr>
      <vt:lpstr>Plano Regulamentar</vt:lpstr>
      <vt:lpstr>Plano Técnico</vt:lpstr>
      <vt:lpstr>Plano Táctico</vt:lpstr>
      <vt:lpstr>Plano Táctico</vt:lpstr>
      <vt:lpstr>Plano Físico</vt:lpstr>
      <vt:lpstr>3. Futsal como Jogo Desportivo Colectivo</vt:lpstr>
      <vt:lpstr>Factores de Rendimento</vt:lpstr>
      <vt:lpstr>Factores de Rendimento</vt:lpstr>
      <vt:lpstr>Factores de Rendimento</vt:lpstr>
      <vt:lpstr>Factores de Rendimento</vt:lpstr>
      <vt:lpstr>Factores de Rendimento</vt:lpstr>
      <vt:lpstr>Diapositivo 29</vt:lpstr>
      <vt:lpstr>Factores de Rendimento</vt:lpstr>
      <vt:lpstr>Factores de Rendimento</vt:lpstr>
      <vt:lpstr>Factores de Rendimento</vt:lpstr>
      <vt:lpstr>Factores de Rendimento</vt:lpstr>
      <vt:lpstr>Factores de Rendimento</vt:lpstr>
      <vt:lpstr>Factores de Rendimento</vt:lpstr>
      <vt:lpstr>Factores de Rendimento</vt:lpstr>
      <vt:lpstr>Factores de Rendimento</vt:lpstr>
      <vt:lpstr>Factores de Rendimento</vt:lpstr>
      <vt:lpstr>Factores de Rendimento</vt:lpstr>
      <vt:lpstr>Factores de Rendimento</vt:lpstr>
      <vt:lpstr>Diapositivo 41</vt:lpstr>
      <vt:lpstr>Factores de Rendimento</vt:lpstr>
      <vt:lpstr>Factores de Rendimento</vt:lpstr>
      <vt:lpstr>Factores de Rendimento</vt:lpstr>
      <vt:lpstr>Factores de Rendimento</vt:lpstr>
      <vt:lpstr>Factores de Rendimento</vt:lpstr>
      <vt:lpstr>Factores de Rendimento</vt:lpstr>
      <vt:lpstr>Factores de Rendimento</vt:lpstr>
      <vt:lpstr>Diapositivo 49</vt:lpstr>
      <vt:lpstr>Factores de Rendimento</vt:lpstr>
      <vt:lpstr>Factores de Rendimento</vt:lpstr>
      <vt:lpstr>Factores de Rendimento</vt:lpstr>
      <vt:lpstr>Factores de Rendimento</vt:lpstr>
      <vt:lpstr>Factores de Rendimento</vt:lpstr>
      <vt:lpstr>Diapositivo 55</vt:lpstr>
      <vt:lpstr>Factores de Rendimento</vt:lpstr>
      <vt:lpstr>Factores de Rendimento</vt:lpstr>
      <vt:lpstr>Factores de Rendimento</vt:lpstr>
      <vt:lpstr>Factores de Rendimento</vt:lpstr>
      <vt:lpstr>Factores de Rendimento</vt:lpstr>
      <vt:lpstr>Factores de Rendimento</vt:lpstr>
      <vt:lpstr>Factores de Rendimento</vt:lpstr>
      <vt:lpstr>Factores de Rendimento</vt:lpstr>
      <vt:lpstr>Factores de Rendimento</vt:lpstr>
      <vt:lpstr>Factores de Rendimento</vt:lpstr>
      <vt:lpstr>Factores de Rendimento</vt:lpstr>
      <vt:lpstr>Factores de Rendimento</vt:lpstr>
      <vt:lpstr>Factores de Rendimento</vt:lpstr>
      <vt:lpstr>Factores de Rendimento</vt:lpstr>
      <vt:lpstr>3. Futsal como Jogo Desportivo Colectivo</vt:lpstr>
      <vt:lpstr>Estrutura dinâmica do rendimento</vt:lpstr>
      <vt:lpstr>Estrutura dinâmica do rendimento</vt:lpstr>
      <vt:lpstr>Estrutura dinâmica do rendimento</vt:lpstr>
      <vt:lpstr>Estrutura dinâmica do rendimento</vt:lpstr>
      <vt:lpstr>Estrutura dinâmica do rendimento</vt:lpstr>
      <vt:lpstr>Estrutura dinâmica do rendimento</vt:lpstr>
      <vt:lpstr>Estrutura dinâmica do rendimento</vt:lpstr>
      <vt:lpstr>Estrutura dinâmica do rendimento</vt:lpstr>
      <vt:lpstr>Estrutura dinâmica do rendimento</vt:lpstr>
      <vt:lpstr>Estrutura dinâmica do rendimento</vt:lpstr>
      <vt:lpstr>Estrutura dinâmica do rendimento</vt:lpstr>
      <vt:lpstr>Estrutura dinâmica do rendimento</vt:lpstr>
      <vt:lpstr>Factores de Rendimento</vt:lpstr>
      <vt:lpstr>Factores de Rendimento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Treinadores de Futsal Nível I AF Coimbra 2010</dc:title>
  <dc:creator>Bruno</dc:creator>
  <cp:lastModifiedBy>Bruno</cp:lastModifiedBy>
  <cp:revision>95</cp:revision>
  <dcterms:created xsi:type="dcterms:W3CDTF">2010-04-25T15:56:04Z</dcterms:created>
  <dcterms:modified xsi:type="dcterms:W3CDTF">2010-05-03T15:25:44Z</dcterms:modified>
</cp:coreProperties>
</file>