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426.xml" ContentType="application/vnd.openxmlformats-officedocument.presentationml.slide+xml"/>
  <Override PartName="/ppt/slides/slide120.xml" ContentType="application/vnd.openxmlformats-officedocument.presentationml.slide+xml"/>
  <Override PartName="/ppt/slides/slide218.xml" ContentType="application/vnd.openxmlformats-officedocument.presentationml.slide+xml"/>
  <Override PartName="/ppt/slides/slide265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s/slide388.xml" ContentType="application/vnd.openxmlformats-officedocument.presentationml.slide+xml"/>
  <Override PartName="/ppt/slides/slide404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s/slide243.xml" ContentType="application/vnd.openxmlformats-officedocument.presentationml.slide+xml"/>
  <Override PartName="/ppt/slides/slide290.xml" ContentType="application/vnd.openxmlformats-officedocument.presentationml.slide+xml"/>
  <Override PartName="/ppt/slides/slide221.xml" ContentType="application/vnd.openxmlformats-officedocument.presentationml.slide+xml"/>
  <Override PartName="/ppt/slides/slide319.xml" ContentType="application/vnd.openxmlformats-officedocument.presentationml.slide+xml"/>
  <Override PartName="/ppt/slides/slide366.xml" ContentType="application/vnd.openxmlformats-officedocument.presentationml.slide+xml"/>
  <Override PartName="/ppt/slides/slide158.xml" ContentType="application/vnd.openxmlformats-officedocument.presentationml.slide+xml"/>
  <Override PartName="/ppt/slides/slide344.xml" ContentType="application/vnd.openxmlformats-officedocument.presentationml.slide+xml"/>
  <Override PartName="/ppt/slides/slide391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diagrams/data2.xml" ContentType="application/vnd.openxmlformats-officedocument.drawingml.diagramData+xml"/>
  <Override PartName="/ppt/slides/slide88.xml" ContentType="application/vnd.openxmlformats-officedocument.presentationml.slide+xml"/>
  <Override PartName="/ppt/slides/slide259.xml" ContentType="application/vnd.openxmlformats-officedocument.presentationml.slide+xml"/>
  <Override PartName="/ppt/slides/slide322.xml" ContentType="application/vnd.openxmlformats-officedocument.presentationml.slide+xml"/>
  <Override PartName="/ppt/diagrams/colors4.xml" ContentType="application/vnd.openxmlformats-officedocument.drawingml.diagramColors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14.xml" ContentType="application/vnd.openxmlformats-officedocument.presentationml.slide+xml"/>
  <Override PartName="/ppt/slides/slide161.xml" ContentType="application/vnd.openxmlformats-officedocument.presentationml.slide+xml"/>
  <Override PartName="/ppt/slides/slide300.xml" ContentType="application/vnd.openxmlformats-officedocument.presentationml.slide+xml"/>
  <Override PartName="/ppt/slides/slide445.xml" ContentType="application/vnd.openxmlformats-officedocument.presentationml.slide+xml"/>
  <Default Extension="png" ContentType="image/png"/>
  <Override PartName="/ppt/slides/slide237.xml" ContentType="application/vnd.openxmlformats-officedocument.presentationml.slide+xml"/>
  <Override PartName="/ppt/slides/slide284.xml" ContentType="application/vnd.openxmlformats-officedocument.presentationml.slide+xml"/>
  <Override PartName="/ppt/slides/slide423.xml" ContentType="application/vnd.openxmlformats-officedocument.presentationml.slid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44.xml" ContentType="application/vnd.openxmlformats-officedocument.presentationml.slide+xml"/>
  <Override PartName="/ppt/slides/slide91.xml" ContentType="application/vnd.openxmlformats-officedocument.presentationml.slide+xml"/>
  <Override PartName="/ppt/slides/slide215.xml" ContentType="application/vnd.openxmlformats-officedocument.presentationml.slide+xml"/>
  <Override PartName="/ppt/slides/slide262.xml" ContentType="application/vnd.openxmlformats-officedocument.presentationml.slide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slides/slide401.xml" ContentType="application/vnd.openxmlformats-officedocument.presentationml.slide+xml"/>
  <Override PartName="/ppt/slides/slide240.xml" ContentType="application/vnd.openxmlformats-officedocument.presentationml.slide+xml"/>
  <Override PartName="/ppt/slides/slide338.xml" ContentType="application/vnd.openxmlformats-officedocument.presentationml.slide+xml"/>
  <Override PartName="/ppt/slides/slide385.xml" ContentType="application/vnd.openxmlformats-officedocument.presentationml.slide+xml"/>
  <Override PartName="/ppt/slides/slide177.xml" ContentType="application/vnd.openxmlformats-officedocument.presentationml.slide+xml"/>
  <Override PartName="/ppt/slides/slide316.xml" ContentType="application/vnd.openxmlformats-officedocument.presentationml.slide+xml"/>
  <Override PartName="/ppt/slides/slide363.xml" ContentType="application/vnd.openxmlformats-officedocument.presentationml.slide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slides/slide439.xml" ContentType="application/vnd.openxmlformats-officedocument.presentationml.slide+xml"/>
  <Override PartName="/ppt/slides/slide278.xml" ContentType="application/vnd.openxmlformats-officedocument.presentationml.slide+xml"/>
  <Override PartName="/ppt/slides/slide341.xml" ContentType="application/vnd.openxmlformats-officedocument.presentationml.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slides/slide417.xml" ContentType="application/vnd.openxmlformats-officedocument.presentationml.slide+xml"/>
  <Override PartName="/ppt/diagrams/colors1.xml" ContentType="application/vnd.openxmlformats-officedocument.drawingml.diagramColors+xml"/>
  <Override PartName="/ppt/slides/slide111.xml" ContentType="application/vnd.openxmlformats-officedocument.presentationml.slide+xml"/>
  <Override PartName="/ppt/slides/slide209.xml" ContentType="application/vnd.openxmlformats-officedocument.presentationml.slide+xml"/>
  <Override PartName="/ppt/slides/slide256.xml" ContentType="application/vnd.openxmlformats-officedocument.presentationml.slide+xml"/>
  <Override PartName="/ppt/slides/slide442.xml" ContentType="application/vnd.openxmlformats-officedocument.presentationml.slide+xml"/>
  <Override PartName="/ppt/slides/slide16.xml" ContentType="application/vnd.openxmlformats-officedocument.presentationml.slide+xml"/>
  <Override PartName="/ppt/slides/slide63.xml" ContentType="application/vnd.openxmlformats-officedocument.presentationml.slide+xml"/>
  <Override PartName="/ppt/slides/slide234.xml" ContentType="application/vnd.openxmlformats-officedocument.presentationml.slide+xml"/>
  <Override PartName="/ppt/slides/slide281.xml" ContentType="application/vnd.openxmlformats-officedocument.presentationml.slide+xml"/>
  <Override PartName="/ppt/slides/slide379.xml" ContentType="application/vnd.openxmlformats-officedocument.presentationml.slide+xml"/>
  <Override PartName="/ppt/slides/slide41.xml" ContentType="application/vnd.openxmlformats-officedocument.presentationml.slide+xml"/>
  <Override PartName="/ppt/slides/slide357.xml" ContentType="application/vnd.openxmlformats-officedocument.presentationml.slide+xml"/>
  <Override PartName="/ppt/slides/slide420.xml" ContentType="application/vnd.openxmlformats-officedocument.presentationml.slide+xml"/>
  <Override PartName="/ppt/slides/slide149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slides/slide138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slides/slide335.xml" ContentType="application/vnd.openxmlformats-officedocument.presentationml.slide+xml"/>
  <Override PartName="/ppt/slides/slide382.xml" ContentType="application/vnd.openxmlformats-officedocument.presentationml.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s/slide174.xml" ContentType="application/vnd.openxmlformats-officedocument.presentationml.slide+xml"/>
  <Override PartName="/ppt/slides/slide324.xml" ContentType="application/vnd.openxmlformats-officedocument.presentationml.slide+xml"/>
  <Override PartName="/ppt/slides/slide371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s/slide297.xml" ContentType="application/vnd.openxmlformats-officedocument.presentationml.slide+xml"/>
  <Override PartName="/ppt/slides/slide302.xml" ContentType="application/vnd.openxmlformats-officedocument.presentationml.slide+xml"/>
  <Override PartName="/ppt/slides/slide313.xml" ContentType="application/vnd.openxmlformats-officedocument.presentationml.slide+xml"/>
  <Override PartName="/ppt/slides/slide360.xml" ContentType="application/vnd.openxmlformats-officedocument.presentationml.slide+xml"/>
  <Override PartName="/ppt/slides/slide44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239.xml" ContentType="application/vnd.openxmlformats-officedocument.presentationml.slide+xml"/>
  <Override PartName="/ppt/slides/slide286.xml" ContentType="application/vnd.openxmlformats-officedocument.presentationml.slide+xml"/>
  <Override PartName="/ppt/slides/slide425.xml" ContentType="application/vnd.openxmlformats-officedocument.presentationml.slide+xml"/>
  <Override PartName="/ppt/slides/slide436.xml" ContentType="application/vnd.openxmlformats-officedocument.presentationml.slide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130.xml" ContentType="application/vnd.openxmlformats-officedocument.presentationml.slide+xml"/>
  <Override PartName="/ppt/slides/slide217.xml" ContentType="application/vnd.openxmlformats-officedocument.presentationml.slide+xml"/>
  <Override PartName="/ppt/slides/slide228.xml" ContentType="application/vnd.openxmlformats-officedocument.presentationml.slide+xml"/>
  <Override PartName="/ppt/slides/slide264.xml" ContentType="application/vnd.openxmlformats-officedocument.presentationml.slide+xml"/>
  <Override PartName="/ppt/slides/slide275.xml" ContentType="application/vnd.openxmlformats-officedocument.presentationml.slide+xml"/>
  <Override PartName="/ppt/slides/slide414.xml" ContentType="application/vnd.openxmlformats-officedocument.presentationml.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Override PartName="/ppt/slides/slide253.xml" ContentType="application/vnd.openxmlformats-officedocument.presentationml.slide+xml"/>
  <Override PartName="/ppt/slides/slide398.xml" ContentType="application/vnd.openxmlformats-officedocument.presentationml.slide+xml"/>
  <Override PartName="/ppt/slides/slide403.xml" ContentType="application/vnd.openxmlformats-officedocument.presentationml.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s/slide242.xml" ContentType="application/vnd.openxmlformats-officedocument.presentationml.slide+xml"/>
  <Override PartName="/ppt/slides/slide329.xml" ContentType="application/vnd.openxmlformats-officedocument.presentationml.slide+xml"/>
  <Override PartName="/ppt/slides/slide376.xml" ContentType="application/vnd.openxmlformats-officedocument.presentationml.slide+xml"/>
  <Override PartName="/ppt/slides/slide387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231.xml" ContentType="application/vnd.openxmlformats-officedocument.presentationml.slide+xml"/>
  <Override PartName="/ppt/slides/slide318.xml" ContentType="application/vnd.openxmlformats-officedocument.presentationml.slide+xml"/>
  <Override PartName="/ppt/slides/slide36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57.xml" ContentType="application/vnd.openxmlformats-officedocument.presentationml.slide+xml"/>
  <Override PartName="/ppt/slides/slide220.xml" ContentType="application/vnd.openxmlformats-officedocument.presentationml.slide+xml"/>
  <Override PartName="/ppt/slides/slide307.xml" ContentType="application/vnd.openxmlformats-officedocument.presentationml.slide+xml"/>
  <Override PartName="/ppt/slides/slide354.xml" ContentType="application/vnd.openxmlformats-officedocument.presentationml.slide+xml"/>
  <Override PartName="/ppt/slides/slide98.xml" ContentType="application/vnd.openxmlformats-officedocument.presentationml.slide+xml"/>
  <Override PartName="/ppt/slides/slide146.xml" ContentType="application/vnd.openxmlformats-officedocument.presentationml.slide+xml"/>
  <Override PartName="/ppt/slides/slide193.xml" ContentType="application/vnd.openxmlformats-officedocument.presentationml.slide+xml"/>
  <Override PartName="/ppt/slides/slide332.xml" ContentType="application/vnd.openxmlformats-officedocument.presentationml.slide+xml"/>
  <Override PartName="/ppt/slides/slide343.xml" ContentType="application/vnd.openxmlformats-officedocument.presentationml.slide+xml"/>
  <Override PartName="/ppt/slides/slide390.xml" ContentType="application/vnd.openxmlformats-officedocument.presentationml.slide+xml"/>
  <Override PartName="/ppt/slides/slide87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69.xml" ContentType="application/vnd.openxmlformats-officedocument.presentationml.slide+xml"/>
  <Override PartName="/ppt/slides/slide321.xml" ContentType="application/vnd.openxmlformats-officedocument.presentationml.slide+xml"/>
  <Override PartName="/ppt/slides/slide41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258.xml" ContentType="application/vnd.openxmlformats-officedocument.presentationml.slide+xml"/>
  <Override PartName="/ppt/slides/slide310.xml" ContentType="application/vnd.openxmlformats-officedocument.presentationml.slide+xml"/>
  <Override PartName="/ppt/slides/slide408.xml" ContentType="application/vnd.openxmlformats-officedocument.presentationml.slide+xml"/>
  <Override PartName="/ppt/slides/slide444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s/slide236.xml" ContentType="application/vnd.openxmlformats-officedocument.presentationml.slide+xml"/>
  <Override PartName="/ppt/slides/slide247.xml" ContentType="application/vnd.openxmlformats-officedocument.presentationml.slide+xml"/>
  <Override PartName="/ppt/slides/slide283.xml" ContentType="application/vnd.openxmlformats-officedocument.presentationml.slide+xml"/>
  <Override PartName="/ppt/slides/slide294.xml" ContentType="application/vnd.openxmlformats-officedocument.presentationml.slide+xml"/>
  <Override PartName="/ppt/slides/slide43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slides/slide225.xml" ContentType="application/vnd.openxmlformats-officedocument.presentationml.slide+xml"/>
  <Override PartName="/ppt/slides/slide272.xml" ContentType="application/vnd.openxmlformats-officedocument.presentationml.slide+xml"/>
  <Override PartName="/ppt/slides/slide422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214.xml" ContentType="application/vnd.openxmlformats-officedocument.presentationml.slide+xml"/>
  <Override PartName="/ppt/slides/slide261.xml" ContentType="application/vnd.openxmlformats-officedocument.presentationml.slide+xml"/>
  <Override PartName="/ppt/slides/slide348.xml" ContentType="application/vnd.openxmlformats-officedocument.presentationml.slide+xml"/>
  <Override PartName="/ppt/slides/slide359.xml" ContentType="application/vnd.openxmlformats-officedocument.presentationml.slide+xml"/>
  <Override PartName="/ppt/slides/slide395.xml" ContentType="application/vnd.openxmlformats-officedocument.presentationml.slide+xml"/>
  <Override PartName="/ppt/slides/slide400.xml" ContentType="application/vnd.openxmlformats-officedocument.presentationml.slide+xml"/>
  <Override PartName="/ppt/slides/slide41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slides/slide250.xml" ContentType="application/vnd.openxmlformats-officedocument.presentationml.slide+xml"/>
  <Override PartName="/ppt/slides/slide337.xml" ContentType="application/vnd.openxmlformats-officedocument.presentationml.slide+xml"/>
  <Override PartName="/ppt/slides/slide384.xml" ContentType="application/vnd.openxmlformats-officedocument.presentationml.slide+xml"/>
  <Override PartName="/ppt/diagrams/layout5.xml" ContentType="application/vnd.openxmlformats-officedocument.drawingml.diagramLayout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slides/slide326.xml" ContentType="application/vnd.openxmlformats-officedocument.presentationml.slide+xml"/>
  <Override PartName="/ppt/slides/slide373.xml" ContentType="application/vnd.openxmlformats-officedocument.presentationml.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s/slide299.xml" ContentType="application/vnd.openxmlformats-officedocument.presentationml.slide+xml"/>
  <Override PartName="/ppt/slides/slide304.xml" ContentType="application/vnd.openxmlformats-officedocument.presentationml.slide+xml"/>
  <Override PartName="/ppt/slides/slide315.xml" ContentType="application/vnd.openxmlformats-officedocument.presentationml.slide+xml"/>
  <Override PartName="/ppt/slides/slide351.xml" ContentType="application/vnd.openxmlformats-officedocument.presentationml.slide+xml"/>
  <Override PartName="/ppt/slides/slide362.xml" ContentType="application/vnd.openxmlformats-officedocument.presentationml.slide+xml"/>
  <Default Extension="doc" ContentType="application/msword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slides/slide288.xml" ContentType="application/vnd.openxmlformats-officedocument.presentationml.slide+xml"/>
  <Override PartName="/ppt/slides/slide340.xml" ContentType="application/vnd.openxmlformats-officedocument.presentationml.slide+xml"/>
  <Override PartName="/ppt/slides/slide438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slides/slide277.xml" ContentType="application/vnd.openxmlformats-officedocument.presentationml.slide+xml"/>
  <Override PartName="/ppt/slides/slide416.xml" ContentType="application/vnd.openxmlformats-officedocument.presentationml.slide+xml"/>
  <Override PartName="/ppt/slides/slide42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slides/slide219.xml" ContentType="application/vnd.openxmlformats-officedocument.presentationml.slide+xml"/>
  <Override PartName="/ppt/slides/slide255.xml" ContentType="application/vnd.openxmlformats-officedocument.presentationml.slide+xml"/>
  <Override PartName="/ppt/slides/slide266.xml" ContentType="application/vnd.openxmlformats-officedocument.presentationml.slide+xml"/>
  <Override PartName="/ppt/slides/slide405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s/slide244.xml" ContentType="application/vnd.openxmlformats-officedocument.presentationml.slide+xml"/>
  <Override PartName="/ppt/slides/slide291.xml" ContentType="application/vnd.openxmlformats-officedocument.presentationml.slide+xml"/>
  <Override PartName="/ppt/slides/slide378.xml" ContentType="application/vnd.openxmlformats-officedocument.presentationml.slide+xml"/>
  <Override PartName="/ppt/slides/slide389.xml" ContentType="application/vnd.openxmlformats-officedocument.presentationml.slide+xml"/>
  <Override PartName="/ppt/slides/slide441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51.xml" ContentType="application/vnd.openxmlformats-officedocument.presentationml.slide+xml"/>
  <Override PartName="/ppt/slides/slide233.xml" ContentType="application/vnd.openxmlformats-officedocument.presentationml.slide+xml"/>
  <Override PartName="/ppt/slides/slide280.xml" ContentType="application/vnd.openxmlformats-officedocument.presentationml.slide+xml"/>
  <Override PartName="/ppt/slides/slide367.xml" ContentType="application/vnd.openxmlformats-officedocument.presentationml.slide+xml"/>
  <Override PartName="/ppt/slides/slide430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211.xml" ContentType="application/vnd.openxmlformats-officedocument.presentationml.slide+xml"/>
  <Override PartName="/ppt/slides/slide222.xml" ContentType="application/vnd.openxmlformats-officedocument.presentationml.slide+xml"/>
  <Override PartName="/ppt/slides/slide309.xml" ContentType="application/vnd.openxmlformats-officedocument.presentationml.slide+xml"/>
  <Override PartName="/ppt/slides/slide356.xml" ContentType="application/vnd.openxmlformats-officedocument.presentationml.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Override PartName="/ppt/slides/slide345.xml" ContentType="application/vnd.openxmlformats-officedocument.presentationml.slide+xml"/>
  <Override PartName="/ppt/slides/slide392.xml" ContentType="application/vnd.openxmlformats-officedocument.presentationml.slide+xml"/>
  <Override PartName="/ppt/diagrams/layout2.xml" ContentType="application/vnd.openxmlformats-officedocument.drawingml.diagramLayout+xml"/>
  <Default Extension="gif" ContentType="image/gif"/>
  <Default Extension="vml" ContentType="application/vnd.openxmlformats-officedocument.vmlDrawing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323.xml" ContentType="application/vnd.openxmlformats-officedocument.presentationml.slide+xml"/>
  <Override PartName="/ppt/slides/slide334.xml" ContentType="application/vnd.openxmlformats-officedocument.presentationml.slide+xml"/>
  <Override PartName="/ppt/slides/slide370.xml" ContentType="application/vnd.openxmlformats-officedocument.presentationml.slide+xml"/>
  <Override PartName="/ppt/slides/slide381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slides/slide312.xml" ContentType="application/vnd.openxmlformats-officedocument.presentationml.slide+xml"/>
  <Override PartName="/ppt/slides/slide446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s/slide238.xml" ContentType="application/vnd.openxmlformats-officedocument.presentationml.slide+xml"/>
  <Override PartName="/ppt/slides/slide249.xml" ContentType="application/vnd.openxmlformats-officedocument.presentationml.slide+xml"/>
  <Override PartName="/ppt/slides/slide285.xml" ContentType="application/vnd.openxmlformats-officedocument.presentationml.slide+xml"/>
  <Override PartName="/ppt/slides/slide296.xml" ContentType="application/vnd.openxmlformats-officedocument.presentationml.slide+xml"/>
  <Override PartName="/ppt/slides/slide301.xml" ContentType="application/vnd.openxmlformats-officedocument.presentationml.slide+xml"/>
  <Override PartName="/ppt/slides/slide43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slides/slide227.xml" ContentType="application/vnd.openxmlformats-officedocument.presentationml.slide+xml"/>
  <Override PartName="/ppt/slides/slide274.xml" ContentType="application/vnd.openxmlformats-officedocument.presentationml.slide+xml"/>
  <Override PartName="/ppt/slides/slide424.xml" ContentType="application/vnd.openxmlformats-officedocument.presentationml.slide+xml"/>
  <Override PartName="/ppt/theme/theme3.xml" ContentType="application/vnd.openxmlformats-officedocument.them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s/slide216.xml" ContentType="application/vnd.openxmlformats-officedocument.presentationml.slide+xml"/>
  <Override PartName="/ppt/slides/slide263.xml" ContentType="application/vnd.openxmlformats-officedocument.presentationml.slide+xml"/>
  <Override PartName="/ppt/slides/slide397.xml" ContentType="application/vnd.openxmlformats-officedocument.presentationml.slide+xml"/>
  <Override PartName="/ppt/slides/slide402.xml" ContentType="application/vnd.openxmlformats-officedocument.presentationml.slide+xml"/>
  <Override PartName="/ppt/slides/slide41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241.xml" ContentType="application/vnd.openxmlformats-officedocument.presentationml.slide+xml"/>
  <Override PartName="/ppt/slides/slide252.xml" ContentType="application/vnd.openxmlformats-officedocument.presentationml.slide+xml"/>
  <Override PartName="/ppt/slides/slide339.xml" ContentType="application/vnd.openxmlformats-officedocument.presentationml.slide+xml"/>
  <Override PartName="/ppt/slides/slide386.xml" ContentType="application/vnd.openxmlformats-officedocument.presentationml.slide+xml"/>
  <Override PartName="/ppt/slides/slide12.xml" ContentType="application/vnd.openxmlformats-officedocument.presentationml.slide+xml"/>
  <Override PartName="/ppt/slides/slide178.xml" ContentType="application/vnd.openxmlformats-officedocument.presentationml.slide+xml"/>
  <Override PartName="/ppt/slides/slide230.xml" ContentType="application/vnd.openxmlformats-officedocument.presentationml.slide+xml"/>
  <Override PartName="/ppt/slides/slide328.xml" ContentType="application/vnd.openxmlformats-officedocument.presentationml.slide+xml"/>
  <Override PartName="/ppt/slides/slide375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67.xml" ContentType="application/vnd.openxmlformats-officedocument.presentationml.slide+xml"/>
  <Override PartName="/ppt/slides/slide306.xml" ContentType="application/vnd.openxmlformats-officedocument.presentationml.slide+xml"/>
  <Override PartName="/ppt/slides/slide317.xml" ContentType="application/vnd.openxmlformats-officedocument.presentationml.slide+xml"/>
  <Override PartName="/ppt/slides/slide353.xml" ContentType="application/vnd.openxmlformats-officedocument.presentationml.slide+xml"/>
  <Override PartName="/ppt/slides/slide364.xml" ContentType="application/vnd.openxmlformats-officedocument.presentationml.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92.xml" ContentType="application/vnd.openxmlformats-officedocument.presentationml.slide+xml"/>
  <Override PartName="/ppt/slides/slide342.xml" ContentType="application/vnd.openxmlformats-officedocument.presentationml.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slides/slide181.xml" ContentType="application/vnd.openxmlformats-officedocument.presentationml.slide+xml"/>
  <Override PartName="/ppt/slides/slide279.xml" ContentType="application/vnd.openxmlformats-officedocument.presentationml.slide+xml"/>
  <Override PartName="/ppt/slides/slide331.xml" ContentType="application/vnd.openxmlformats-officedocument.presentationml.slide+xml"/>
  <Override PartName="/ppt/slides/slide418.xml" ContentType="application/vnd.openxmlformats-officedocument.presentationml.slide+xml"/>
  <Override PartName="/ppt/slides/slide42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s/slide170.xml" ContentType="application/vnd.openxmlformats-officedocument.presentationml.slide+xml"/>
  <Override PartName="/ppt/slides/slide257.xml" ContentType="application/vnd.openxmlformats-officedocument.presentationml.slide+xml"/>
  <Override PartName="/ppt/slides/slide268.xml" ContentType="application/vnd.openxmlformats-officedocument.presentationml.slide+xml"/>
  <Override PartName="/ppt/slides/slide320.xml" ContentType="application/vnd.openxmlformats-officedocument.presentationml.slide+xml"/>
  <Override PartName="/ppt/slides/slide407.xml" ContentType="application/vnd.openxmlformats-officedocument.presentationml.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246.xml" ContentType="application/vnd.openxmlformats-officedocument.presentationml.slide+xml"/>
  <Override PartName="/ppt/slides/slide293.xml" ContentType="application/vnd.openxmlformats-officedocument.presentationml.slide+xml"/>
  <Override PartName="/ppt/slides/slide443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53.xml" ContentType="application/vnd.openxmlformats-officedocument.presentationml.slide+xml"/>
  <Override PartName="/ppt/slides/slide235.xml" ContentType="application/vnd.openxmlformats-officedocument.presentationml.slide+xml"/>
  <Override PartName="/ppt/slides/slide282.xml" ContentType="application/vnd.openxmlformats-officedocument.presentationml.slide+xml"/>
  <Override PartName="/ppt/slides/slide369.xml" ContentType="application/vnd.openxmlformats-officedocument.presentationml.slide+xml"/>
  <Override PartName="/ppt/slides/slide421.xml" ContentType="application/vnd.openxmlformats-officedocument.presentationml.slide+xml"/>
  <Override PartName="/ppt/slides/slide43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213.xml" ContentType="application/vnd.openxmlformats-officedocument.presentationml.slide+xml"/>
  <Override PartName="/ppt/slides/slide224.xml" ContentType="application/vnd.openxmlformats-officedocument.presentationml.slide+xml"/>
  <Override PartName="/ppt/slides/slide260.xml" ContentType="application/vnd.openxmlformats-officedocument.presentationml.slide+xml"/>
  <Override PartName="/ppt/slides/slide271.xml" ContentType="application/vnd.openxmlformats-officedocument.presentationml.slide+xml"/>
  <Override PartName="/ppt/slides/slide358.xml" ContentType="application/vnd.openxmlformats-officedocument.presentationml.slide+xml"/>
  <Override PartName="/ppt/slides/slide410.xml" ContentType="application/vnd.openxmlformats-officedocument.presentationml.slide+xml"/>
  <Override PartName="/ppt/slides/slide20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slides/slide347.xml" ContentType="application/vnd.openxmlformats-officedocument.presentationml.slide+xml"/>
  <Override PartName="/ppt/slides/slide394.xml" ContentType="application/vnd.openxmlformats-officedocument.presentationml.slide+xml"/>
  <Override PartName="/ppt/diagrams/layout4.xml" ContentType="application/vnd.openxmlformats-officedocument.drawingml.diagramLayout+xml"/>
  <Override PartName="/ppt/slides/slide139.xml" ContentType="application/vnd.openxmlformats-officedocument.presentationml.slide+xml"/>
  <Override PartName="/ppt/slides/slide186.xml" ContentType="application/vnd.openxmlformats-officedocument.presentationml.slide+xml"/>
  <Override PartName="/ppt/slides/slide325.xml" ContentType="application/vnd.openxmlformats-officedocument.presentationml.slide+xml"/>
  <Override PartName="/ppt/slides/slide336.xml" ContentType="application/vnd.openxmlformats-officedocument.presentationml.slide+xml"/>
  <Override PartName="/ppt/slides/slide372.xml" ContentType="application/vnd.openxmlformats-officedocument.presentationml.slide+xml"/>
  <Override PartName="/ppt/slides/slide383.xml" ContentType="application/vnd.openxmlformats-officedocument.presentationml.slide+xml"/>
  <Override PartName="/ppt/diagrams/data5.xml" ContentType="application/vnd.openxmlformats-officedocument.drawingml.diagramData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314.xml" ContentType="application/vnd.openxmlformats-officedocument.presentationml.slide+xml"/>
  <Override PartName="/ppt/slides/slide361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106.xml" ContentType="application/vnd.openxmlformats-officedocument.presentationml.slide+xml"/>
  <Override PartName="/ppt/slides/slide153.xml" ContentType="application/vnd.openxmlformats-officedocument.presentationml.slide+xml"/>
  <Override PartName="/ppt/slides/slide287.xml" ContentType="application/vnd.openxmlformats-officedocument.presentationml.slide+xml"/>
  <Override PartName="/ppt/slides/slide298.xml" ContentType="application/vnd.openxmlformats-officedocument.presentationml.slide+xml"/>
  <Override PartName="/ppt/slides/slide303.xml" ContentType="application/vnd.openxmlformats-officedocument.presentationml.slide+xml"/>
  <Override PartName="/ppt/slides/slide350.xml" ContentType="application/vnd.openxmlformats-officedocument.presentationml.slide+xml"/>
  <Override PartName="/ppt/slides/slide437.xml" ContentType="application/vnd.openxmlformats-officedocument.presentationml.slide+xml"/>
  <Override PartName="/ppt/slides/slide58.xml" ContentType="application/vnd.openxmlformats-officedocument.presentationml.slide+xml"/>
  <Override PartName="/ppt/slides/slide229.xml" ContentType="application/vnd.openxmlformats-officedocument.presentationml.slide+xml"/>
  <Override PartName="/ppt/slides/slide276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31.xml" ContentType="application/vnd.openxmlformats-officedocument.presentationml.slide+xml"/>
  <Override PartName="/ppt/slides/slide399.xml" ContentType="application/vnd.openxmlformats-officedocument.presentationml.slide+xml"/>
  <Override PartName="/ppt/slides/slide415.xml" ContentType="application/vnd.openxmlformats-officedocument.presentationml.slide+xml"/>
  <Override PartName="/ppt/slides/slide207.xml" ContentType="application/vnd.openxmlformats-officedocument.presentationml.slide+xml"/>
  <Override PartName="/ppt/slides/slide254.xml" ContentType="application/vnd.openxmlformats-officedocument.presentationml.slide+xml"/>
  <Override PartName="/ppt/slides/slide440.xml" ContentType="application/vnd.openxmlformats-officedocument.presentationml.slide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slides/slide232.xml" ContentType="application/vnd.openxmlformats-officedocument.presentationml.slide+xml"/>
  <Override PartName="/ppt/slides/slide37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69.xml" ContentType="application/vnd.openxmlformats-officedocument.presentationml.slide+xml"/>
  <Override PartName="/ppt/slides/slide308.xml" ContentType="application/vnd.openxmlformats-officedocument.presentationml.slide+xml"/>
  <Override PartName="/ppt/slides/slide355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slides/slide99.xml" ContentType="application/vnd.openxmlformats-officedocument.presentationml.slide+xml"/>
  <Override PartName="/ppt/slides/slide333.xml" ContentType="application/vnd.openxmlformats-officedocument.presentationml.slide+xml"/>
  <Override PartName="/ppt/slides/slide380.xml" ContentType="application/vnd.openxmlformats-officedocument.presentationml.slide+xml"/>
  <Override PartName="/ppt/diagrams/layout1.xml" ContentType="application/vnd.openxmlformats-officedocument.drawingml.diagramLayout+xml"/>
  <Override PartName="/ppt/slides/slide77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409.xml" ContentType="application/vnd.openxmlformats-officedocument.presentationml.slide+xml"/>
  <Override PartName="/ppt/slides/slide5.xml" ContentType="application/vnd.openxmlformats-officedocument.presentationml.slide+xml"/>
  <Override PartName="/ppt/slides/slide103.xml" ContentType="application/vnd.openxmlformats-officedocument.presentationml.slide+xml"/>
  <Override PartName="/ppt/slides/slide150.xml" ContentType="application/vnd.openxmlformats-officedocument.presentationml.slide+xml"/>
  <Override PartName="/ppt/slides/slide248.xml" ContentType="application/vnd.openxmlformats-officedocument.presentationml.slide+xml"/>
  <Override PartName="/ppt/slides/slide295.xml" ContentType="application/vnd.openxmlformats-officedocument.presentationml.slide+xml"/>
  <Override PartName="/ppt/slides/slide311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Override PartName="/ppt/slides/slide55.xml" ContentType="application/vnd.openxmlformats-officedocument.presentationml.slide+xml"/>
  <Override PartName="/ppt/slides/slide434.xml" ContentType="application/vnd.openxmlformats-officedocument.presentationml.slide+xml"/>
  <Override PartName="/ppt/slides/slide33.xml" ContentType="application/vnd.openxmlformats-officedocument.presentationml.slide+xml"/>
  <Override PartName="/ppt/slides/slide80.xml" ContentType="application/vnd.openxmlformats-officedocument.presentationml.slide+xml"/>
  <Override PartName="/ppt/slides/slide226.xml" ContentType="application/vnd.openxmlformats-officedocument.presentationml.slide+xml"/>
  <Override PartName="/ppt/slides/slide273.xml" ContentType="application/vnd.openxmlformats-officedocument.presentationml.slide+xml"/>
  <Override PartName="/ppt/slides/slide412.xml" ContentType="application/vnd.openxmlformats-officedocument.presentationml.slide+xml"/>
  <Override PartName="/ppt/presentation.xml" ContentType="application/vnd.openxmlformats-officedocument.presentationml.presentation.main+xml"/>
  <Override PartName="/ppt/slides/slide204.xml" ContentType="application/vnd.openxmlformats-officedocument.presentationml.slide+xml"/>
  <Override PartName="/ppt/slides/slide251.xml" ContentType="application/vnd.openxmlformats-officedocument.presentationml.slide+xml"/>
  <Override PartName="/ppt/slides/slide349.xml" ContentType="application/vnd.openxmlformats-officedocument.presentationml.slide+xml"/>
  <Override PartName="/ppt/slides/slide396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slides/slide327.xml" ContentType="application/vnd.openxmlformats-officedocument.presentationml.slide+xml"/>
  <Override PartName="/ppt/slides/slide374.xml" ContentType="application/vnd.openxmlformats-officedocument.presentationml.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305.xml" ContentType="application/vnd.openxmlformats-officedocument.presentationml.slide+xml"/>
  <Override PartName="/ppt/slides/slide352.xml" ContentType="application/vnd.openxmlformats-officedocument.presentationml.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191.xml" ContentType="application/vnd.openxmlformats-officedocument.presentationml.slide+xml"/>
  <Override PartName="/ppt/slides/slide289.xml" ContentType="application/vnd.openxmlformats-officedocument.presentationml.slide+xml"/>
  <Override PartName="/ppt/slides/slide330.xml" ContentType="application/vnd.openxmlformats-officedocument.presentationml.slide+xml"/>
  <Override PartName="/ppt/slides/slide428.xml" ContentType="application/vnd.openxmlformats-officedocument.presentationml.slide+xml"/>
  <Override PartName="/ppt/slides/slide122.xml" ContentType="application/vnd.openxmlformats-officedocument.presentationml.slide+xml"/>
  <Override PartName="/ppt/slides/slide267.xml" ContentType="application/vnd.openxmlformats-officedocument.presentationml.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40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slides/slide100.xml" ContentType="application/vnd.openxmlformats-officedocument.presentationml.slide+xml"/>
  <Override PartName="/ppt/slides/slide245.xml" ContentType="application/vnd.openxmlformats-officedocument.presentationml.slide+xml"/>
  <Override PartName="/ppt/slides/slide292.xml" ContentType="application/vnd.openxmlformats-officedocument.presentationml.slide+xml"/>
  <Override PartName="/ppt/slides/slide431.xml" ContentType="application/vnd.openxmlformats-officedocument.presentationml.slide+xml"/>
  <Default Extension="wmf" ContentType="image/x-wmf"/>
  <Override PartName="/ppt/slides/slide223.xml" ContentType="application/vnd.openxmlformats-officedocument.presentationml.slide+xml"/>
  <Override PartName="/ppt/slides/slide270.xml" ContentType="application/vnd.openxmlformats-officedocument.presentationml.slide+xml"/>
  <Override PartName="/ppt/slides/slide368.xml" ContentType="application/vnd.openxmlformats-officedocument.presentationml.slide+xml"/>
  <Override PartName="/ppt/slides/slide30.xml" ContentType="application/vnd.openxmlformats-officedocument.presentationml.slide+xml"/>
  <Override PartName="/ppt/slides/slide346.xml" ContentType="application/vnd.openxmlformats-officedocument.presentationml.slide+xml"/>
  <Override PartName="/ppt/slides/slide39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449"/>
  </p:notesMasterIdLst>
  <p:handoutMasterIdLst>
    <p:handoutMasterId r:id="rId450"/>
  </p:handoutMasterIdLst>
  <p:sldIdLst>
    <p:sldId id="551" r:id="rId2"/>
    <p:sldId id="552" r:id="rId3"/>
    <p:sldId id="421" r:id="rId4"/>
    <p:sldId id="422" r:id="rId5"/>
    <p:sldId id="553" r:id="rId6"/>
    <p:sldId id="587" r:id="rId7"/>
    <p:sldId id="554" r:id="rId8"/>
    <p:sldId id="432" r:id="rId9"/>
    <p:sldId id="442" r:id="rId10"/>
    <p:sldId id="443" r:id="rId11"/>
    <p:sldId id="444" r:id="rId12"/>
    <p:sldId id="445" r:id="rId13"/>
    <p:sldId id="446" r:id="rId14"/>
    <p:sldId id="555" r:id="rId15"/>
    <p:sldId id="556" r:id="rId16"/>
    <p:sldId id="557" r:id="rId17"/>
    <p:sldId id="558" r:id="rId18"/>
    <p:sldId id="559" r:id="rId19"/>
    <p:sldId id="560" r:id="rId20"/>
    <p:sldId id="561" r:id="rId21"/>
    <p:sldId id="562" r:id="rId22"/>
    <p:sldId id="588" r:id="rId23"/>
    <p:sldId id="586" r:id="rId24"/>
    <p:sldId id="567" r:id="rId25"/>
    <p:sldId id="568" r:id="rId26"/>
    <p:sldId id="589" r:id="rId27"/>
    <p:sldId id="591" r:id="rId28"/>
    <p:sldId id="592" r:id="rId29"/>
    <p:sldId id="593" r:id="rId30"/>
    <p:sldId id="597" r:id="rId31"/>
    <p:sldId id="598" r:id="rId32"/>
    <p:sldId id="594" r:id="rId33"/>
    <p:sldId id="595" r:id="rId34"/>
    <p:sldId id="599" r:id="rId35"/>
    <p:sldId id="566" r:id="rId36"/>
    <p:sldId id="577" r:id="rId37"/>
    <p:sldId id="578" r:id="rId38"/>
    <p:sldId id="579" r:id="rId39"/>
    <p:sldId id="580" r:id="rId40"/>
    <p:sldId id="581" r:id="rId41"/>
    <p:sldId id="600" r:id="rId42"/>
    <p:sldId id="601" r:id="rId43"/>
    <p:sldId id="602" r:id="rId44"/>
    <p:sldId id="603" r:id="rId45"/>
    <p:sldId id="604" r:id="rId46"/>
    <p:sldId id="605" r:id="rId47"/>
    <p:sldId id="606" r:id="rId48"/>
    <p:sldId id="607" r:id="rId49"/>
    <p:sldId id="608" r:id="rId50"/>
    <p:sldId id="333" r:id="rId51"/>
    <p:sldId id="332" r:id="rId52"/>
    <p:sldId id="609" r:id="rId53"/>
    <p:sldId id="655" r:id="rId54"/>
    <p:sldId id="656" r:id="rId55"/>
    <p:sldId id="745" r:id="rId56"/>
    <p:sldId id="747" r:id="rId57"/>
    <p:sldId id="657" r:id="rId58"/>
    <p:sldId id="777" r:id="rId59"/>
    <p:sldId id="778" r:id="rId60"/>
    <p:sldId id="779" r:id="rId61"/>
    <p:sldId id="611" r:id="rId62"/>
    <p:sldId id="739" r:id="rId63"/>
    <p:sldId id="612" r:id="rId64"/>
    <p:sldId id="658" r:id="rId65"/>
    <p:sldId id="659" r:id="rId66"/>
    <p:sldId id="746" r:id="rId67"/>
    <p:sldId id="748" r:id="rId68"/>
    <p:sldId id="618" r:id="rId69"/>
    <p:sldId id="740" r:id="rId70"/>
    <p:sldId id="619" r:id="rId71"/>
    <p:sldId id="660" r:id="rId72"/>
    <p:sldId id="661" r:id="rId73"/>
    <p:sldId id="749" r:id="rId74"/>
    <p:sldId id="613" r:id="rId75"/>
    <p:sldId id="738" r:id="rId76"/>
    <p:sldId id="621" r:id="rId77"/>
    <p:sldId id="662" r:id="rId78"/>
    <p:sldId id="750" r:id="rId79"/>
    <p:sldId id="751" r:id="rId80"/>
    <p:sldId id="622" r:id="rId81"/>
    <p:sldId id="623" r:id="rId82"/>
    <p:sldId id="741" r:id="rId83"/>
    <p:sldId id="742" r:id="rId84"/>
    <p:sldId id="663" r:id="rId85"/>
    <p:sldId id="752" r:id="rId86"/>
    <p:sldId id="753" r:id="rId87"/>
    <p:sldId id="614" r:id="rId88"/>
    <p:sldId id="743" r:id="rId89"/>
    <p:sldId id="615" r:id="rId90"/>
    <p:sldId id="664" r:id="rId91"/>
    <p:sldId id="754" r:id="rId92"/>
    <p:sldId id="755" r:id="rId93"/>
    <p:sldId id="624" r:id="rId94"/>
    <p:sldId id="744" r:id="rId95"/>
    <p:sldId id="625" r:id="rId96"/>
    <p:sldId id="665" r:id="rId97"/>
    <p:sldId id="756" r:id="rId98"/>
    <p:sldId id="757" r:id="rId99"/>
    <p:sldId id="616" r:id="rId100"/>
    <p:sldId id="617" r:id="rId101"/>
    <p:sldId id="666" r:id="rId102"/>
    <p:sldId id="758" r:id="rId103"/>
    <p:sldId id="759" r:id="rId104"/>
    <p:sldId id="626" r:id="rId105"/>
    <p:sldId id="760" r:id="rId106"/>
    <p:sldId id="627" r:id="rId107"/>
    <p:sldId id="629" r:id="rId108"/>
    <p:sldId id="761" r:id="rId109"/>
    <p:sldId id="632" r:id="rId110"/>
    <p:sldId id="630" r:id="rId111"/>
    <p:sldId id="631" r:id="rId112"/>
    <p:sldId id="262" r:id="rId113"/>
    <p:sldId id="634" r:id="rId114"/>
    <p:sldId id="636" r:id="rId115"/>
    <p:sldId id="637" r:id="rId116"/>
    <p:sldId id="263" r:id="rId117"/>
    <p:sldId id="640" r:id="rId118"/>
    <p:sldId id="638" r:id="rId119"/>
    <p:sldId id="302" r:id="rId120"/>
    <p:sldId id="641" r:id="rId121"/>
    <p:sldId id="639" r:id="rId122"/>
    <p:sldId id="642" r:id="rId123"/>
    <p:sldId id="643" r:id="rId124"/>
    <p:sldId id="644" r:id="rId125"/>
    <p:sldId id="264" r:id="rId126"/>
    <p:sldId id="645" r:id="rId127"/>
    <p:sldId id="265" r:id="rId128"/>
    <p:sldId id="646" r:id="rId129"/>
    <p:sldId id="328" r:id="rId130"/>
    <p:sldId id="267" r:id="rId131"/>
    <p:sldId id="647" r:id="rId132"/>
    <p:sldId id="648" r:id="rId133"/>
    <p:sldId id="325" r:id="rId134"/>
    <p:sldId id="649" r:id="rId135"/>
    <p:sldId id="326" r:id="rId136"/>
    <p:sldId id="650" r:id="rId137"/>
    <p:sldId id="327" r:id="rId138"/>
    <p:sldId id="651" r:id="rId139"/>
    <p:sldId id="652" r:id="rId140"/>
    <p:sldId id="653" r:id="rId141"/>
    <p:sldId id="654" r:id="rId142"/>
    <p:sldId id="407" r:id="rId143"/>
    <p:sldId id="408" r:id="rId144"/>
    <p:sldId id="668" r:id="rId145"/>
    <p:sldId id="670" r:id="rId146"/>
    <p:sldId id="671" r:id="rId147"/>
    <p:sldId id="669" r:id="rId148"/>
    <p:sldId id="672" r:id="rId149"/>
    <p:sldId id="673" r:id="rId150"/>
    <p:sldId id="674" r:id="rId151"/>
    <p:sldId id="675" r:id="rId152"/>
    <p:sldId id="676" r:id="rId153"/>
    <p:sldId id="677" r:id="rId154"/>
    <p:sldId id="678" r:id="rId155"/>
    <p:sldId id="679" r:id="rId156"/>
    <p:sldId id="680" r:id="rId157"/>
    <p:sldId id="681" r:id="rId158"/>
    <p:sldId id="682" r:id="rId159"/>
    <p:sldId id="683" r:id="rId160"/>
    <p:sldId id="684" r:id="rId161"/>
    <p:sldId id="685" r:id="rId162"/>
    <p:sldId id="686" r:id="rId163"/>
    <p:sldId id="687" r:id="rId164"/>
    <p:sldId id="694" r:id="rId165"/>
    <p:sldId id="695" r:id="rId166"/>
    <p:sldId id="688" r:id="rId167"/>
    <p:sldId id="689" r:id="rId168"/>
    <p:sldId id="692" r:id="rId169"/>
    <p:sldId id="693" r:id="rId170"/>
    <p:sldId id="690" r:id="rId171"/>
    <p:sldId id="691" r:id="rId172"/>
    <p:sldId id="696" r:id="rId173"/>
    <p:sldId id="697" r:id="rId174"/>
    <p:sldId id="698" r:id="rId175"/>
    <p:sldId id="699" r:id="rId176"/>
    <p:sldId id="700" r:id="rId177"/>
    <p:sldId id="701" r:id="rId178"/>
    <p:sldId id="702" r:id="rId179"/>
    <p:sldId id="703" r:id="rId180"/>
    <p:sldId id="704" r:id="rId181"/>
    <p:sldId id="705" r:id="rId182"/>
    <p:sldId id="708" r:id="rId183"/>
    <p:sldId id="709" r:id="rId184"/>
    <p:sldId id="706" r:id="rId185"/>
    <p:sldId id="710" r:id="rId186"/>
    <p:sldId id="762" r:id="rId187"/>
    <p:sldId id="769" r:id="rId188"/>
    <p:sldId id="763" r:id="rId189"/>
    <p:sldId id="711" r:id="rId190"/>
    <p:sldId id="712" r:id="rId191"/>
    <p:sldId id="770" r:id="rId192"/>
    <p:sldId id="713" r:id="rId193"/>
    <p:sldId id="714" r:id="rId194"/>
    <p:sldId id="771" r:id="rId195"/>
    <p:sldId id="772" r:id="rId196"/>
    <p:sldId id="773" r:id="rId197"/>
    <p:sldId id="715" r:id="rId198"/>
    <p:sldId id="774" r:id="rId199"/>
    <p:sldId id="718" r:id="rId200"/>
    <p:sldId id="766" r:id="rId201"/>
    <p:sldId id="719" r:id="rId202"/>
    <p:sldId id="720" r:id="rId203"/>
    <p:sldId id="767" r:id="rId204"/>
    <p:sldId id="721" r:id="rId205"/>
    <p:sldId id="722" r:id="rId206"/>
    <p:sldId id="768" r:id="rId207"/>
    <p:sldId id="723" r:id="rId208"/>
    <p:sldId id="724" r:id="rId209"/>
    <p:sldId id="725" r:id="rId210"/>
    <p:sldId id="727" r:id="rId211"/>
    <p:sldId id="728" r:id="rId212"/>
    <p:sldId id="729" r:id="rId213"/>
    <p:sldId id="775" r:id="rId214"/>
    <p:sldId id="776" r:id="rId215"/>
    <p:sldId id="730" r:id="rId216"/>
    <p:sldId id="478" r:id="rId217"/>
    <p:sldId id="731" r:id="rId218"/>
    <p:sldId id="732" r:id="rId219"/>
    <p:sldId id="477" r:id="rId220"/>
    <p:sldId id="733" r:id="rId221"/>
    <p:sldId id="734" r:id="rId222"/>
    <p:sldId id="737" r:id="rId223"/>
    <p:sldId id="735" r:id="rId224"/>
    <p:sldId id="736" r:id="rId225"/>
    <p:sldId id="479" r:id="rId226"/>
    <p:sldId id="481" r:id="rId227"/>
    <p:sldId id="489" r:id="rId228"/>
    <p:sldId id="789" r:id="rId229"/>
    <p:sldId id="790" r:id="rId230"/>
    <p:sldId id="791" r:id="rId231"/>
    <p:sldId id="792" r:id="rId232"/>
    <p:sldId id="490" r:id="rId233"/>
    <p:sldId id="793" r:id="rId234"/>
    <p:sldId id="491" r:id="rId235"/>
    <p:sldId id="780" r:id="rId236"/>
    <p:sldId id="781" r:id="rId237"/>
    <p:sldId id="782" r:id="rId238"/>
    <p:sldId id="493" r:id="rId239"/>
    <p:sldId id="954" r:id="rId240"/>
    <p:sldId id="786" r:id="rId241"/>
    <p:sldId id="785" r:id="rId242"/>
    <p:sldId id="783" r:id="rId243"/>
    <p:sldId id="784" r:id="rId244"/>
    <p:sldId id="495" r:id="rId245"/>
    <p:sldId id="794" r:id="rId246"/>
    <p:sldId id="787" r:id="rId247"/>
    <p:sldId id="788" r:id="rId248"/>
    <p:sldId id="797" r:id="rId249"/>
    <p:sldId id="798" r:id="rId250"/>
    <p:sldId id="795" r:id="rId251"/>
    <p:sldId id="796" r:id="rId252"/>
    <p:sldId id="799" r:id="rId253"/>
    <p:sldId id="800" r:id="rId254"/>
    <p:sldId id="801" r:id="rId255"/>
    <p:sldId id="802" r:id="rId256"/>
    <p:sldId id="805" r:id="rId257"/>
    <p:sldId id="806" r:id="rId258"/>
    <p:sldId id="955" r:id="rId259"/>
    <p:sldId id="956" r:id="rId260"/>
    <p:sldId id="803" r:id="rId261"/>
    <p:sldId id="804" r:id="rId262"/>
    <p:sldId id="812" r:id="rId263"/>
    <p:sldId id="813" r:id="rId264"/>
    <p:sldId id="807" r:id="rId265"/>
    <p:sldId id="808" r:id="rId266"/>
    <p:sldId id="810" r:id="rId267"/>
    <p:sldId id="811" r:id="rId268"/>
    <p:sldId id="814" r:id="rId269"/>
    <p:sldId id="815" r:id="rId270"/>
    <p:sldId id="816" r:id="rId271"/>
    <p:sldId id="817" r:id="rId272"/>
    <p:sldId id="818" r:id="rId273"/>
    <p:sldId id="819" r:id="rId274"/>
    <p:sldId id="820" r:id="rId275"/>
    <p:sldId id="822" r:id="rId276"/>
    <p:sldId id="823" r:id="rId277"/>
    <p:sldId id="824" r:id="rId278"/>
    <p:sldId id="825" r:id="rId279"/>
    <p:sldId id="826" r:id="rId280"/>
    <p:sldId id="827" r:id="rId281"/>
    <p:sldId id="828" r:id="rId282"/>
    <p:sldId id="515" r:id="rId283"/>
    <p:sldId id="839" r:id="rId284"/>
    <p:sldId id="513" r:id="rId285"/>
    <p:sldId id="952" r:id="rId286"/>
    <p:sldId id="953" r:id="rId287"/>
    <p:sldId id="830" r:id="rId288"/>
    <p:sldId id="951" r:id="rId289"/>
    <p:sldId id="833" r:id="rId290"/>
    <p:sldId id="518" r:id="rId291"/>
    <p:sldId id="519" r:id="rId292"/>
    <p:sldId id="834" r:id="rId293"/>
    <p:sldId id="835" r:id="rId294"/>
    <p:sldId id="832" r:id="rId295"/>
    <p:sldId id="522" r:id="rId296"/>
    <p:sldId id="523" r:id="rId297"/>
    <p:sldId id="524" r:id="rId298"/>
    <p:sldId id="525" r:id="rId299"/>
    <p:sldId id="526" r:id="rId300"/>
    <p:sldId id="527" r:id="rId301"/>
    <p:sldId id="528" r:id="rId302"/>
    <p:sldId id="529" r:id="rId303"/>
    <p:sldId id="837" r:id="rId304"/>
    <p:sldId id="841" r:id="rId305"/>
    <p:sldId id="843" r:id="rId306"/>
    <p:sldId id="844" r:id="rId307"/>
    <p:sldId id="845" r:id="rId308"/>
    <p:sldId id="848" r:id="rId309"/>
    <p:sldId id="849" r:id="rId310"/>
    <p:sldId id="850" r:id="rId311"/>
    <p:sldId id="851" r:id="rId312"/>
    <p:sldId id="852" r:id="rId313"/>
    <p:sldId id="854" r:id="rId314"/>
    <p:sldId id="855" r:id="rId315"/>
    <p:sldId id="856" r:id="rId316"/>
    <p:sldId id="857" r:id="rId317"/>
    <p:sldId id="858" r:id="rId318"/>
    <p:sldId id="859" r:id="rId319"/>
    <p:sldId id="860" r:id="rId320"/>
    <p:sldId id="861" r:id="rId321"/>
    <p:sldId id="862" r:id="rId322"/>
    <p:sldId id="863" r:id="rId323"/>
    <p:sldId id="420" r:id="rId324"/>
    <p:sldId id="353" r:id="rId325"/>
    <p:sldId id="864" r:id="rId326"/>
    <p:sldId id="865" r:id="rId327"/>
    <p:sldId id="866" r:id="rId328"/>
    <p:sldId id="868" r:id="rId329"/>
    <p:sldId id="869" r:id="rId330"/>
    <p:sldId id="870" r:id="rId331"/>
    <p:sldId id="871" r:id="rId332"/>
    <p:sldId id="872" r:id="rId333"/>
    <p:sldId id="873" r:id="rId334"/>
    <p:sldId id="874" r:id="rId335"/>
    <p:sldId id="875" r:id="rId336"/>
    <p:sldId id="876" r:id="rId337"/>
    <p:sldId id="877" r:id="rId338"/>
    <p:sldId id="878" r:id="rId339"/>
    <p:sldId id="879" r:id="rId340"/>
    <p:sldId id="880" r:id="rId341"/>
    <p:sldId id="881" r:id="rId342"/>
    <p:sldId id="884" r:id="rId343"/>
    <p:sldId id="882" r:id="rId344"/>
    <p:sldId id="883" r:id="rId345"/>
    <p:sldId id="885" r:id="rId346"/>
    <p:sldId id="886" r:id="rId347"/>
    <p:sldId id="355" r:id="rId348"/>
    <p:sldId id="357" r:id="rId349"/>
    <p:sldId id="356" r:id="rId350"/>
    <p:sldId id="890" r:id="rId351"/>
    <p:sldId id="887" r:id="rId352"/>
    <p:sldId id="358" r:id="rId353"/>
    <p:sldId id="891" r:id="rId354"/>
    <p:sldId id="888" r:id="rId355"/>
    <p:sldId id="360" r:id="rId356"/>
    <p:sldId id="889" r:id="rId357"/>
    <p:sldId id="362" r:id="rId358"/>
    <p:sldId id="363" r:id="rId359"/>
    <p:sldId id="364" r:id="rId360"/>
    <p:sldId id="365" r:id="rId361"/>
    <p:sldId id="366" r:id="rId362"/>
    <p:sldId id="367" r:id="rId363"/>
    <p:sldId id="368" r:id="rId364"/>
    <p:sldId id="369" r:id="rId365"/>
    <p:sldId id="370" r:id="rId366"/>
    <p:sldId id="371" r:id="rId367"/>
    <p:sldId id="892" r:id="rId368"/>
    <p:sldId id="893" r:id="rId369"/>
    <p:sldId id="894" r:id="rId370"/>
    <p:sldId id="895" r:id="rId371"/>
    <p:sldId id="896" r:id="rId372"/>
    <p:sldId id="372" r:id="rId373"/>
    <p:sldId id="373" r:id="rId374"/>
    <p:sldId id="374" r:id="rId375"/>
    <p:sldId id="375" r:id="rId376"/>
    <p:sldId id="376" r:id="rId377"/>
    <p:sldId id="377" r:id="rId378"/>
    <p:sldId id="378" r:id="rId379"/>
    <p:sldId id="379" r:id="rId380"/>
    <p:sldId id="380" r:id="rId381"/>
    <p:sldId id="381" r:id="rId382"/>
    <p:sldId id="383" r:id="rId383"/>
    <p:sldId id="384" r:id="rId384"/>
    <p:sldId id="424" r:id="rId385"/>
    <p:sldId id="428" r:id="rId386"/>
    <p:sldId id="386" r:id="rId387"/>
    <p:sldId id="897" r:id="rId388"/>
    <p:sldId id="900" r:id="rId389"/>
    <p:sldId id="898" r:id="rId390"/>
    <p:sldId id="899" r:id="rId391"/>
    <p:sldId id="387" r:id="rId392"/>
    <p:sldId id="903" r:id="rId393"/>
    <p:sldId id="904" r:id="rId394"/>
    <p:sldId id="901" r:id="rId395"/>
    <p:sldId id="902" r:id="rId396"/>
    <p:sldId id="905" r:id="rId397"/>
    <p:sldId id="906" r:id="rId398"/>
    <p:sldId id="907" r:id="rId399"/>
    <p:sldId id="908" r:id="rId400"/>
    <p:sldId id="909" r:id="rId401"/>
    <p:sldId id="910" r:id="rId402"/>
    <p:sldId id="911" r:id="rId403"/>
    <p:sldId id="390" r:id="rId404"/>
    <p:sldId id="912" r:id="rId405"/>
    <p:sldId id="913" r:id="rId406"/>
    <p:sldId id="914" r:id="rId407"/>
    <p:sldId id="915" r:id="rId408"/>
    <p:sldId id="916" r:id="rId409"/>
    <p:sldId id="917" r:id="rId410"/>
    <p:sldId id="918" r:id="rId411"/>
    <p:sldId id="919" r:id="rId412"/>
    <p:sldId id="920" r:id="rId413"/>
    <p:sldId id="393" r:id="rId414"/>
    <p:sldId id="921" r:id="rId415"/>
    <p:sldId id="922" r:id="rId416"/>
    <p:sldId id="923" r:id="rId417"/>
    <p:sldId id="924" r:id="rId418"/>
    <p:sldId id="925" r:id="rId419"/>
    <p:sldId id="926" r:id="rId420"/>
    <p:sldId id="927" r:id="rId421"/>
    <p:sldId id="928" r:id="rId422"/>
    <p:sldId id="929" r:id="rId423"/>
    <p:sldId id="930" r:id="rId424"/>
    <p:sldId id="931" r:id="rId425"/>
    <p:sldId id="932" r:id="rId426"/>
    <p:sldId id="933" r:id="rId427"/>
    <p:sldId id="934" r:id="rId428"/>
    <p:sldId id="935" r:id="rId429"/>
    <p:sldId id="394" r:id="rId430"/>
    <p:sldId id="395" r:id="rId431"/>
    <p:sldId id="396" r:id="rId432"/>
    <p:sldId id="397" r:id="rId433"/>
    <p:sldId id="936" r:id="rId434"/>
    <p:sldId id="938" r:id="rId435"/>
    <p:sldId id="939" r:id="rId436"/>
    <p:sldId id="399" r:id="rId437"/>
    <p:sldId id="940" r:id="rId438"/>
    <p:sldId id="941" r:id="rId439"/>
    <p:sldId id="942" r:id="rId440"/>
    <p:sldId id="943" r:id="rId441"/>
    <p:sldId id="944" r:id="rId442"/>
    <p:sldId id="945" r:id="rId443"/>
    <p:sldId id="947" r:id="rId444"/>
    <p:sldId id="948" r:id="rId445"/>
    <p:sldId id="406" r:id="rId446"/>
    <p:sldId id="949" r:id="rId447"/>
    <p:sldId id="950" r:id="rId448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nUOlE8+gSkSUbedjK/BESg==" hashData="+TqBs3rdMxyPS9rzfvgJZmNLAsQ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00" autoAdjust="0"/>
    <p:restoredTop sz="90929" autoAdjust="0"/>
  </p:normalViewPr>
  <p:slideViewPr>
    <p:cSldViewPr>
      <p:cViewPr>
        <p:scale>
          <a:sx n="80" d="100"/>
          <a:sy n="80" d="100"/>
        </p:scale>
        <p:origin x="-7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44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31" d="100"/>
          <a:sy n="31" d="100"/>
        </p:scale>
        <p:origin x="-1578" y="-90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433" Type="http://schemas.openxmlformats.org/officeDocument/2006/relationships/slide" Target="slides/slide432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44" Type="http://schemas.openxmlformats.org/officeDocument/2006/relationships/slide" Target="slides/slide443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388" Type="http://schemas.openxmlformats.org/officeDocument/2006/relationships/slide" Target="slides/slide387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399" Type="http://schemas.openxmlformats.org/officeDocument/2006/relationships/slide" Target="slides/slide398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424" Type="http://schemas.openxmlformats.org/officeDocument/2006/relationships/slide" Target="slides/slide423.xml"/><Relationship Id="rId445" Type="http://schemas.openxmlformats.org/officeDocument/2006/relationships/slide" Target="slides/slide444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26" Type="http://schemas.openxmlformats.org/officeDocument/2006/relationships/slide" Target="slides/slide325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368" Type="http://schemas.openxmlformats.org/officeDocument/2006/relationships/slide" Target="slides/slide367.xml"/><Relationship Id="rId389" Type="http://schemas.openxmlformats.org/officeDocument/2006/relationships/slide" Target="slides/slide388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435" Type="http://schemas.openxmlformats.org/officeDocument/2006/relationships/slide" Target="slides/slide434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16" Type="http://schemas.openxmlformats.org/officeDocument/2006/relationships/slide" Target="slides/slide315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358" Type="http://schemas.openxmlformats.org/officeDocument/2006/relationships/slide" Target="slides/slide357.xml"/><Relationship Id="rId379" Type="http://schemas.openxmlformats.org/officeDocument/2006/relationships/slide" Target="slides/slide378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425" Type="http://schemas.openxmlformats.org/officeDocument/2006/relationships/slide" Target="slides/slide424.xml"/><Relationship Id="rId446" Type="http://schemas.openxmlformats.org/officeDocument/2006/relationships/slide" Target="slides/slide445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48" Type="http://schemas.openxmlformats.org/officeDocument/2006/relationships/slide" Target="slides/slide347.xml"/><Relationship Id="rId369" Type="http://schemas.openxmlformats.org/officeDocument/2006/relationships/slide" Target="slides/slide368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415" Type="http://schemas.openxmlformats.org/officeDocument/2006/relationships/slide" Target="slides/slide414.xml"/><Relationship Id="rId436" Type="http://schemas.openxmlformats.org/officeDocument/2006/relationships/slide" Target="slides/slide435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slide" Target="slides/slide316.xml"/><Relationship Id="rId338" Type="http://schemas.openxmlformats.org/officeDocument/2006/relationships/slide" Target="slides/slide337.xml"/><Relationship Id="rId359" Type="http://schemas.openxmlformats.org/officeDocument/2006/relationships/slide" Target="slides/slide358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426" Type="http://schemas.openxmlformats.org/officeDocument/2006/relationships/slide" Target="slides/slide425.xml"/><Relationship Id="rId447" Type="http://schemas.openxmlformats.org/officeDocument/2006/relationships/slide" Target="slides/slide446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28" Type="http://schemas.openxmlformats.org/officeDocument/2006/relationships/slide" Target="slides/slide327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381" Type="http://schemas.openxmlformats.org/officeDocument/2006/relationships/slide" Target="slides/slide380.xml"/><Relationship Id="rId416" Type="http://schemas.openxmlformats.org/officeDocument/2006/relationships/slide" Target="slides/slide415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437" Type="http://schemas.openxmlformats.org/officeDocument/2006/relationships/slide" Target="slides/slide436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8" Type="http://schemas.openxmlformats.org/officeDocument/2006/relationships/slide" Target="slides/slide317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371" Type="http://schemas.openxmlformats.org/officeDocument/2006/relationships/slide" Target="slides/slide370.xml"/><Relationship Id="rId406" Type="http://schemas.openxmlformats.org/officeDocument/2006/relationships/slide" Target="slides/slide405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427" Type="http://schemas.openxmlformats.org/officeDocument/2006/relationships/slide" Target="slides/slide426.xml"/><Relationship Id="rId448" Type="http://schemas.openxmlformats.org/officeDocument/2006/relationships/slide" Target="slides/slide447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417" Type="http://schemas.openxmlformats.org/officeDocument/2006/relationships/slide" Target="slides/slide416.xml"/><Relationship Id="rId438" Type="http://schemas.openxmlformats.org/officeDocument/2006/relationships/slide" Target="slides/slide437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72" Type="http://schemas.openxmlformats.org/officeDocument/2006/relationships/slide" Target="slides/slide371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428" Type="http://schemas.openxmlformats.org/officeDocument/2006/relationships/slide" Target="slides/slide427.xml"/><Relationship Id="rId449" Type="http://schemas.openxmlformats.org/officeDocument/2006/relationships/notesMaster" Target="notesMasters/notesMaster1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slide" Target="slides/slide361.xml"/><Relationship Id="rId383" Type="http://schemas.openxmlformats.org/officeDocument/2006/relationships/slide" Target="slides/slide382.xml"/><Relationship Id="rId418" Type="http://schemas.openxmlformats.org/officeDocument/2006/relationships/slide" Target="slides/slide417.xml"/><Relationship Id="rId439" Type="http://schemas.openxmlformats.org/officeDocument/2006/relationships/slide" Target="slides/slide438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450" Type="http://schemas.openxmlformats.org/officeDocument/2006/relationships/handoutMaster" Target="handoutMasters/handoutMaster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slide" Target="slides/slide372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429" Type="http://schemas.openxmlformats.org/officeDocument/2006/relationships/slide" Target="slides/slide428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440" Type="http://schemas.openxmlformats.org/officeDocument/2006/relationships/slide" Target="slides/slide439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384" Type="http://schemas.openxmlformats.org/officeDocument/2006/relationships/slide" Target="slides/slide383.xml"/><Relationship Id="rId419" Type="http://schemas.openxmlformats.org/officeDocument/2006/relationships/slide" Target="slides/slide418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430" Type="http://schemas.openxmlformats.org/officeDocument/2006/relationships/slide" Target="slides/slide429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451" Type="http://schemas.openxmlformats.org/officeDocument/2006/relationships/presProps" Target="presProps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420" Type="http://schemas.openxmlformats.org/officeDocument/2006/relationships/slide" Target="slides/slide419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41" Type="http://schemas.openxmlformats.org/officeDocument/2006/relationships/slide" Target="slides/slide440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31" Type="http://schemas.openxmlformats.org/officeDocument/2006/relationships/slide" Target="slides/slide430.xml"/><Relationship Id="rId452" Type="http://schemas.openxmlformats.org/officeDocument/2006/relationships/viewProps" Target="viewProps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96" Type="http://schemas.openxmlformats.org/officeDocument/2006/relationships/slide" Target="slides/slide395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400" Type="http://schemas.openxmlformats.org/officeDocument/2006/relationships/slide" Target="slides/slide399.xml"/><Relationship Id="rId421" Type="http://schemas.openxmlformats.org/officeDocument/2006/relationships/slide" Target="slides/slide420.xml"/><Relationship Id="rId442" Type="http://schemas.openxmlformats.org/officeDocument/2006/relationships/slide" Target="slides/slide441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432" Type="http://schemas.openxmlformats.org/officeDocument/2006/relationships/slide" Target="slides/slide431.xml"/><Relationship Id="rId453" Type="http://schemas.openxmlformats.org/officeDocument/2006/relationships/theme" Target="theme/theme1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397" Type="http://schemas.openxmlformats.org/officeDocument/2006/relationships/slide" Target="slides/slide396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422" Type="http://schemas.openxmlformats.org/officeDocument/2006/relationships/slide" Target="slides/slide421.xml"/><Relationship Id="rId443" Type="http://schemas.openxmlformats.org/officeDocument/2006/relationships/slide" Target="slides/slide442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454" Type="http://schemas.openxmlformats.org/officeDocument/2006/relationships/tableStyles" Target="tableStyles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434" Type="http://schemas.openxmlformats.org/officeDocument/2006/relationships/slide" Target="slides/slide433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403" Type="http://schemas.openxmlformats.org/officeDocument/2006/relationships/slide" Target="slides/slide40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28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07F1F8-592F-4392-B72F-755DCF640851}" type="doc">
      <dgm:prSet loTypeId="urn:microsoft.com/office/officeart/2005/8/layout/radial4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9B33EF2D-0F68-4333-8277-B28D54FDF481}">
      <dgm:prSet phldrT="[Texto]" phldr="1"/>
      <dgm:spPr/>
      <dgm:t>
        <a:bodyPr/>
        <a:lstStyle/>
        <a:p>
          <a:endParaRPr lang="pt-PT" dirty="0"/>
        </a:p>
      </dgm:t>
    </dgm:pt>
    <dgm:pt modelId="{0CAD14E8-94E0-47D9-A9AB-25BA6DB46CE8}" type="parTrans" cxnId="{3B44AFB5-8F7D-4F94-BF66-A45D8FE282FB}">
      <dgm:prSet/>
      <dgm:spPr/>
      <dgm:t>
        <a:bodyPr/>
        <a:lstStyle/>
        <a:p>
          <a:endParaRPr lang="pt-PT"/>
        </a:p>
      </dgm:t>
    </dgm:pt>
    <dgm:pt modelId="{4B25B93D-9033-461B-9F43-E5B528DBD0EB}" type="sibTrans" cxnId="{3B44AFB5-8F7D-4F94-BF66-A45D8FE282FB}">
      <dgm:prSet/>
      <dgm:spPr/>
      <dgm:t>
        <a:bodyPr/>
        <a:lstStyle/>
        <a:p>
          <a:endParaRPr lang="pt-PT"/>
        </a:p>
      </dgm:t>
    </dgm:pt>
    <dgm:pt modelId="{29A6E5DD-0FFB-477C-BE20-39110FCC93B2}">
      <dgm:prSet phldrT="[Texto]" custT="1"/>
      <dgm:spPr/>
      <dgm:t>
        <a:bodyPr/>
        <a:lstStyle/>
        <a:p>
          <a:r>
            <a:rPr lang="pt-PT" sz="2400" dirty="0" smtClean="0"/>
            <a:t>Individuais</a:t>
          </a:r>
          <a:endParaRPr lang="pt-PT" sz="2400" dirty="0"/>
        </a:p>
      </dgm:t>
    </dgm:pt>
    <dgm:pt modelId="{24836828-00BA-493C-AD9B-4541D2197DA3}" type="parTrans" cxnId="{534A5AD6-806C-467E-8E85-B0A18C98D618}">
      <dgm:prSet/>
      <dgm:spPr/>
      <dgm:t>
        <a:bodyPr/>
        <a:lstStyle/>
        <a:p>
          <a:endParaRPr lang="pt-PT"/>
        </a:p>
      </dgm:t>
    </dgm:pt>
    <dgm:pt modelId="{B4CDE63C-90AA-4457-9FC3-CF3A326DA78C}" type="sibTrans" cxnId="{534A5AD6-806C-467E-8E85-B0A18C98D618}">
      <dgm:prSet/>
      <dgm:spPr/>
      <dgm:t>
        <a:bodyPr/>
        <a:lstStyle/>
        <a:p>
          <a:endParaRPr lang="pt-PT"/>
        </a:p>
      </dgm:t>
    </dgm:pt>
    <dgm:pt modelId="{625FE806-9C88-4361-9D16-F5BA4B334B79}">
      <dgm:prSet phldrT="[Texto]" custT="1"/>
      <dgm:spPr/>
      <dgm:t>
        <a:bodyPr/>
        <a:lstStyle/>
        <a:p>
          <a:r>
            <a:rPr lang="pt-PT" sz="2400" dirty="0" smtClean="0"/>
            <a:t>Colectivas</a:t>
          </a:r>
          <a:endParaRPr lang="pt-PT" sz="2400" dirty="0"/>
        </a:p>
      </dgm:t>
    </dgm:pt>
    <dgm:pt modelId="{931272DF-28D9-47FC-A91A-D56EFC72C039}" type="parTrans" cxnId="{CE33EA96-8B29-4668-894A-06CF14F13CEE}">
      <dgm:prSet/>
      <dgm:spPr/>
      <dgm:t>
        <a:bodyPr/>
        <a:lstStyle/>
        <a:p>
          <a:endParaRPr lang="pt-PT"/>
        </a:p>
      </dgm:t>
    </dgm:pt>
    <dgm:pt modelId="{EEC71B16-C7D9-4362-A294-B8A3A5CA5243}" type="sibTrans" cxnId="{CE33EA96-8B29-4668-894A-06CF14F13CEE}">
      <dgm:prSet/>
      <dgm:spPr/>
      <dgm:t>
        <a:bodyPr/>
        <a:lstStyle/>
        <a:p>
          <a:endParaRPr lang="pt-PT"/>
        </a:p>
      </dgm:t>
    </dgm:pt>
    <dgm:pt modelId="{31D3579D-6F08-43DB-928F-CCD461A12201}" type="pres">
      <dgm:prSet presAssocID="{DB07F1F8-592F-4392-B72F-755DCF64085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3D0323D8-912F-4E35-9D52-9E9E0A7943F4}" type="pres">
      <dgm:prSet presAssocID="{9B33EF2D-0F68-4333-8277-B28D54FDF481}" presName="centerShape" presStyleLbl="node0" presStyleIdx="0" presStyleCnt="1" custScaleX="84717" custScaleY="43159" custLinFactNeighborX="-839" custLinFactNeighborY="-44929"/>
      <dgm:spPr>
        <a:prstGeom prst="flowChartProcess">
          <a:avLst/>
        </a:prstGeom>
      </dgm:spPr>
      <dgm:t>
        <a:bodyPr/>
        <a:lstStyle/>
        <a:p>
          <a:endParaRPr lang="pt-PT"/>
        </a:p>
      </dgm:t>
    </dgm:pt>
    <dgm:pt modelId="{46FF1CD5-FA17-47C0-BB8A-9538D40B0F4D}" type="pres">
      <dgm:prSet presAssocID="{24836828-00BA-493C-AD9B-4541D2197DA3}" presName="parTrans" presStyleLbl="bgSibTrans2D1" presStyleIdx="0" presStyleCnt="2"/>
      <dgm:spPr/>
      <dgm:t>
        <a:bodyPr/>
        <a:lstStyle/>
        <a:p>
          <a:endParaRPr lang="pt-PT"/>
        </a:p>
      </dgm:t>
    </dgm:pt>
    <dgm:pt modelId="{84A5098E-8C02-4DCC-A7F7-224B0F55A700}" type="pres">
      <dgm:prSet presAssocID="{29A6E5DD-0FFB-477C-BE20-39110FCC93B2}" presName="node" presStyleLbl="node1" presStyleIdx="0" presStyleCnt="2" custScaleX="144839" custScaleY="57520" custRadScaleRad="170472" custRadScaleInc="-4411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DDE8DB5-DE18-4561-B5EC-C74531B4ACBE}" type="pres">
      <dgm:prSet presAssocID="{931272DF-28D9-47FC-A91A-D56EFC72C039}" presName="parTrans" presStyleLbl="bgSibTrans2D1" presStyleIdx="1" presStyleCnt="2"/>
      <dgm:spPr/>
      <dgm:t>
        <a:bodyPr/>
        <a:lstStyle/>
        <a:p>
          <a:endParaRPr lang="pt-PT"/>
        </a:p>
      </dgm:t>
    </dgm:pt>
    <dgm:pt modelId="{9D066181-00CD-4EEF-8D93-E0CC4DD5C336}" type="pres">
      <dgm:prSet presAssocID="{625FE806-9C88-4361-9D16-F5BA4B334B79}" presName="node" presStyleLbl="node1" presStyleIdx="1" presStyleCnt="2" custScaleX="147566" custScaleY="57520" custRadScaleRad="180925" custRadScaleInc="4381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69EDD29D-E7DD-469A-BA6E-54C64DF080A3}" type="presOf" srcId="{625FE806-9C88-4361-9D16-F5BA4B334B79}" destId="{9D066181-00CD-4EEF-8D93-E0CC4DD5C336}" srcOrd="0" destOrd="0" presId="urn:microsoft.com/office/officeart/2005/8/layout/radial4"/>
    <dgm:cxn modelId="{534A5AD6-806C-467E-8E85-B0A18C98D618}" srcId="{9B33EF2D-0F68-4333-8277-B28D54FDF481}" destId="{29A6E5DD-0FFB-477C-BE20-39110FCC93B2}" srcOrd="0" destOrd="0" parTransId="{24836828-00BA-493C-AD9B-4541D2197DA3}" sibTransId="{B4CDE63C-90AA-4457-9FC3-CF3A326DA78C}"/>
    <dgm:cxn modelId="{319DD864-EAC8-489C-A41B-296ADC945100}" type="presOf" srcId="{9B33EF2D-0F68-4333-8277-B28D54FDF481}" destId="{3D0323D8-912F-4E35-9D52-9E9E0A7943F4}" srcOrd="0" destOrd="0" presId="urn:microsoft.com/office/officeart/2005/8/layout/radial4"/>
    <dgm:cxn modelId="{E7CFFEA7-C173-43B7-994C-CFDFC70E3067}" type="presOf" srcId="{24836828-00BA-493C-AD9B-4541D2197DA3}" destId="{46FF1CD5-FA17-47C0-BB8A-9538D40B0F4D}" srcOrd="0" destOrd="0" presId="urn:microsoft.com/office/officeart/2005/8/layout/radial4"/>
    <dgm:cxn modelId="{3B44AFB5-8F7D-4F94-BF66-A45D8FE282FB}" srcId="{DB07F1F8-592F-4392-B72F-755DCF640851}" destId="{9B33EF2D-0F68-4333-8277-B28D54FDF481}" srcOrd="0" destOrd="0" parTransId="{0CAD14E8-94E0-47D9-A9AB-25BA6DB46CE8}" sibTransId="{4B25B93D-9033-461B-9F43-E5B528DBD0EB}"/>
    <dgm:cxn modelId="{06322297-789A-4989-8107-C186109D7480}" type="presOf" srcId="{931272DF-28D9-47FC-A91A-D56EFC72C039}" destId="{2DDE8DB5-DE18-4561-B5EC-C74531B4ACBE}" srcOrd="0" destOrd="0" presId="urn:microsoft.com/office/officeart/2005/8/layout/radial4"/>
    <dgm:cxn modelId="{9F50DB60-B11C-4BE9-A784-6666B00EFB7C}" type="presOf" srcId="{29A6E5DD-0FFB-477C-BE20-39110FCC93B2}" destId="{84A5098E-8C02-4DCC-A7F7-224B0F55A700}" srcOrd="0" destOrd="0" presId="urn:microsoft.com/office/officeart/2005/8/layout/radial4"/>
    <dgm:cxn modelId="{CE33EA96-8B29-4668-894A-06CF14F13CEE}" srcId="{9B33EF2D-0F68-4333-8277-B28D54FDF481}" destId="{625FE806-9C88-4361-9D16-F5BA4B334B79}" srcOrd="1" destOrd="0" parTransId="{931272DF-28D9-47FC-A91A-D56EFC72C039}" sibTransId="{EEC71B16-C7D9-4362-A294-B8A3A5CA5243}"/>
    <dgm:cxn modelId="{0DCE23D8-450F-4C0B-A41D-93B7E061E0D5}" type="presOf" srcId="{DB07F1F8-592F-4392-B72F-755DCF640851}" destId="{31D3579D-6F08-43DB-928F-CCD461A12201}" srcOrd="0" destOrd="0" presId="urn:microsoft.com/office/officeart/2005/8/layout/radial4"/>
    <dgm:cxn modelId="{71BDF16F-44D7-42AC-BDAC-509EE54F7D56}" type="presParOf" srcId="{31D3579D-6F08-43DB-928F-CCD461A12201}" destId="{3D0323D8-912F-4E35-9D52-9E9E0A7943F4}" srcOrd="0" destOrd="0" presId="urn:microsoft.com/office/officeart/2005/8/layout/radial4"/>
    <dgm:cxn modelId="{5B6A5D55-D8B9-45D5-A3C9-C335B1F8A5C6}" type="presParOf" srcId="{31D3579D-6F08-43DB-928F-CCD461A12201}" destId="{46FF1CD5-FA17-47C0-BB8A-9538D40B0F4D}" srcOrd="1" destOrd="0" presId="urn:microsoft.com/office/officeart/2005/8/layout/radial4"/>
    <dgm:cxn modelId="{8A35F2F1-C567-40F5-9E52-8686728BD37D}" type="presParOf" srcId="{31D3579D-6F08-43DB-928F-CCD461A12201}" destId="{84A5098E-8C02-4DCC-A7F7-224B0F55A700}" srcOrd="2" destOrd="0" presId="urn:microsoft.com/office/officeart/2005/8/layout/radial4"/>
    <dgm:cxn modelId="{34FFA109-2A81-41C7-9542-5CC8E15B1DFD}" type="presParOf" srcId="{31D3579D-6F08-43DB-928F-CCD461A12201}" destId="{2DDE8DB5-DE18-4561-B5EC-C74531B4ACBE}" srcOrd="3" destOrd="0" presId="urn:microsoft.com/office/officeart/2005/8/layout/radial4"/>
    <dgm:cxn modelId="{0AD0E5A7-C108-4573-B921-E0442059BA65}" type="presParOf" srcId="{31D3579D-6F08-43DB-928F-CCD461A12201}" destId="{9D066181-00CD-4EEF-8D93-E0CC4DD5C336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325455-2E00-4CC9-9635-54345EBCD74B}" type="doc">
      <dgm:prSet loTypeId="urn:microsoft.com/office/officeart/2005/8/layout/cycle7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5BF8F20A-4866-4857-B4C3-A8C36140F0E4}">
      <dgm:prSet phldrT="[Texto]"/>
      <dgm:spPr/>
      <dgm:t>
        <a:bodyPr/>
        <a:lstStyle/>
        <a:p>
          <a:r>
            <a:rPr lang="pt-PT" dirty="0" smtClean="0"/>
            <a:t>Objectivos</a:t>
          </a:r>
          <a:endParaRPr lang="pt-PT" dirty="0"/>
        </a:p>
      </dgm:t>
    </dgm:pt>
    <dgm:pt modelId="{75D1FAAE-91E7-41CA-A641-132225908849}" type="parTrans" cxnId="{18EEE638-F3DC-4CE3-B8FC-D3D5B4014359}">
      <dgm:prSet/>
      <dgm:spPr/>
      <dgm:t>
        <a:bodyPr/>
        <a:lstStyle/>
        <a:p>
          <a:endParaRPr lang="pt-PT"/>
        </a:p>
      </dgm:t>
    </dgm:pt>
    <dgm:pt modelId="{96A744B0-6C20-4CBE-88FA-4AD98B79DC8E}" type="sibTrans" cxnId="{18EEE638-F3DC-4CE3-B8FC-D3D5B4014359}">
      <dgm:prSet/>
      <dgm:spPr/>
      <dgm:t>
        <a:bodyPr/>
        <a:lstStyle/>
        <a:p>
          <a:endParaRPr lang="pt-PT"/>
        </a:p>
      </dgm:t>
    </dgm:pt>
    <dgm:pt modelId="{18B95945-0F98-44BF-A6E6-52C312A40852}">
      <dgm:prSet phldrT="[Texto]"/>
      <dgm:spPr/>
      <dgm:t>
        <a:bodyPr/>
        <a:lstStyle/>
        <a:p>
          <a:r>
            <a:rPr lang="pt-PT" dirty="0" smtClean="0"/>
            <a:t>Princípios</a:t>
          </a:r>
          <a:endParaRPr lang="pt-PT" dirty="0"/>
        </a:p>
      </dgm:t>
    </dgm:pt>
    <dgm:pt modelId="{77FDEE32-F3E9-4172-9C71-5CE05B1AD749}" type="parTrans" cxnId="{83310102-0F2C-4356-AC88-9A33EFEBFE8C}">
      <dgm:prSet/>
      <dgm:spPr/>
      <dgm:t>
        <a:bodyPr/>
        <a:lstStyle/>
        <a:p>
          <a:endParaRPr lang="pt-PT"/>
        </a:p>
      </dgm:t>
    </dgm:pt>
    <dgm:pt modelId="{38CF0F07-9974-4045-B79A-0461F094D42E}" type="sibTrans" cxnId="{83310102-0F2C-4356-AC88-9A33EFEBFE8C}">
      <dgm:prSet/>
      <dgm:spPr/>
      <dgm:t>
        <a:bodyPr/>
        <a:lstStyle/>
        <a:p>
          <a:endParaRPr lang="pt-PT"/>
        </a:p>
      </dgm:t>
    </dgm:pt>
    <dgm:pt modelId="{DB831D5A-A006-436E-89E6-49D09AF669AB}">
      <dgm:prSet phldrT="[Texto]" custT="1"/>
      <dgm:spPr/>
      <dgm:t>
        <a:bodyPr/>
        <a:lstStyle/>
        <a:p>
          <a:r>
            <a:rPr lang="pt-PT" sz="2000" b="0" dirty="0" smtClean="0"/>
            <a:t>Fases</a:t>
          </a:r>
        </a:p>
        <a:p>
          <a:r>
            <a:rPr lang="pt-PT" sz="2000" b="0" dirty="0" smtClean="0"/>
            <a:t>Momentos?</a:t>
          </a:r>
          <a:endParaRPr lang="pt-PT" sz="2000" b="0" dirty="0"/>
        </a:p>
      </dgm:t>
    </dgm:pt>
    <dgm:pt modelId="{2CA098D3-AC92-4B10-995D-AF9D81CB2671}" type="parTrans" cxnId="{15D2166C-B308-48A0-93DC-84B27D3571D2}">
      <dgm:prSet/>
      <dgm:spPr/>
      <dgm:t>
        <a:bodyPr/>
        <a:lstStyle/>
        <a:p>
          <a:endParaRPr lang="pt-PT"/>
        </a:p>
      </dgm:t>
    </dgm:pt>
    <dgm:pt modelId="{BF92F4F0-812C-42F8-9893-55E97BE38A2B}" type="sibTrans" cxnId="{15D2166C-B308-48A0-93DC-84B27D3571D2}">
      <dgm:prSet/>
      <dgm:spPr/>
      <dgm:t>
        <a:bodyPr/>
        <a:lstStyle/>
        <a:p>
          <a:endParaRPr lang="pt-PT"/>
        </a:p>
      </dgm:t>
    </dgm:pt>
    <dgm:pt modelId="{E15D9339-EA17-4517-AA0C-A4E5CB8A17DC}">
      <dgm:prSet/>
      <dgm:spPr/>
      <dgm:t>
        <a:bodyPr/>
        <a:lstStyle/>
        <a:p>
          <a:r>
            <a:rPr lang="pt-PT" dirty="0" smtClean="0"/>
            <a:t>Acções</a:t>
          </a:r>
          <a:endParaRPr lang="pt-PT" dirty="0"/>
        </a:p>
      </dgm:t>
    </dgm:pt>
    <dgm:pt modelId="{56984A3D-7C98-4265-9EED-C10D5E2B7A16}" type="parTrans" cxnId="{231FBBE1-C846-40BB-BEEE-AD58FF3C5D52}">
      <dgm:prSet/>
      <dgm:spPr/>
      <dgm:t>
        <a:bodyPr/>
        <a:lstStyle/>
        <a:p>
          <a:endParaRPr lang="pt-PT"/>
        </a:p>
      </dgm:t>
    </dgm:pt>
    <dgm:pt modelId="{B282719B-0F65-4986-AF4D-31F033CB34C5}" type="sibTrans" cxnId="{231FBBE1-C846-40BB-BEEE-AD58FF3C5D52}">
      <dgm:prSet/>
      <dgm:spPr/>
      <dgm:t>
        <a:bodyPr/>
        <a:lstStyle/>
        <a:p>
          <a:endParaRPr lang="pt-PT"/>
        </a:p>
      </dgm:t>
    </dgm:pt>
    <dgm:pt modelId="{5DDAA927-EE5F-4F9C-B674-E727401494F6}" type="pres">
      <dgm:prSet presAssocID="{48325455-2E00-4CC9-9635-54345EBCD74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1B4254F1-BDB8-4BA6-8DBA-1F34806F2C27}" type="pres">
      <dgm:prSet presAssocID="{5BF8F20A-4866-4857-B4C3-A8C36140F0E4}" presName="node" presStyleLbl="node1" presStyleIdx="0" presStyleCnt="4" custScaleX="17143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3367B4B-5F0A-4E2B-B551-105B3FF0AB17}" type="pres">
      <dgm:prSet presAssocID="{96A744B0-6C20-4CBE-88FA-4AD98B79DC8E}" presName="sibTrans" presStyleLbl="sibTrans2D1" presStyleIdx="0" presStyleCnt="4"/>
      <dgm:spPr/>
      <dgm:t>
        <a:bodyPr/>
        <a:lstStyle/>
        <a:p>
          <a:endParaRPr lang="pt-PT"/>
        </a:p>
      </dgm:t>
    </dgm:pt>
    <dgm:pt modelId="{67611B30-66C4-4A88-BB28-9553EEF27CBF}" type="pres">
      <dgm:prSet presAssocID="{96A744B0-6C20-4CBE-88FA-4AD98B79DC8E}" presName="connectorText" presStyleLbl="sibTrans2D1" presStyleIdx="0" presStyleCnt="4"/>
      <dgm:spPr/>
      <dgm:t>
        <a:bodyPr/>
        <a:lstStyle/>
        <a:p>
          <a:endParaRPr lang="pt-PT"/>
        </a:p>
      </dgm:t>
    </dgm:pt>
    <dgm:pt modelId="{160846F9-B7B9-4DB4-A69E-BC0FF98A3556}" type="pres">
      <dgm:prSet presAssocID="{18B95945-0F98-44BF-A6E6-52C312A40852}" presName="node" presStyleLbl="node1" presStyleIdx="1" presStyleCnt="4" custScaleX="165102" custRadScaleRad="248460" custRadScaleInc="272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0A45D3F-4F4C-44C0-814A-25AB052A3FC2}" type="pres">
      <dgm:prSet presAssocID="{38CF0F07-9974-4045-B79A-0461F094D42E}" presName="sibTrans" presStyleLbl="sibTrans2D1" presStyleIdx="1" presStyleCnt="4"/>
      <dgm:spPr/>
      <dgm:t>
        <a:bodyPr/>
        <a:lstStyle/>
        <a:p>
          <a:endParaRPr lang="pt-PT"/>
        </a:p>
      </dgm:t>
    </dgm:pt>
    <dgm:pt modelId="{51C6BDE8-ADD3-4C87-9F84-A54C028A0C11}" type="pres">
      <dgm:prSet presAssocID="{38CF0F07-9974-4045-B79A-0461F094D42E}" presName="connectorText" presStyleLbl="sibTrans2D1" presStyleIdx="1" presStyleCnt="4"/>
      <dgm:spPr/>
      <dgm:t>
        <a:bodyPr/>
        <a:lstStyle/>
        <a:p>
          <a:endParaRPr lang="pt-PT"/>
        </a:p>
      </dgm:t>
    </dgm:pt>
    <dgm:pt modelId="{86C38D1E-AA2B-4686-B78B-423EB0C533AF}" type="pres">
      <dgm:prSet presAssocID="{E15D9339-EA17-4517-AA0C-A4E5CB8A17DC}" presName="node" presStyleLbl="node1" presStyleIdx="2" presStyleCnt="4" custScaleX="16058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D4F0C5E-4752-48B4-9B57-3FDE74B20BAE}" type="pres">
      <dgm:prSet presAssocID="{B282719B-0F65-4986-AF4D-31F033CB34C5}" presName="sibTrans" presStyleLbl="sibTrans2D1" presStyleIdx="2" presStyleCnt="4"/>
      <dgm:spPr/>
      <dgm:t>
        <a:bodyPr/>
        <a:lstStyle/>
        <a:p>
          <a:endParaRPr lang="pt-PT"/>
        </a:p>
      </dgm:t>
    </dgm:pt>
    <dgm:pt modelId="{B066267A-1220-41D6-90E9-B0959A80A12E}" type="pres">
      <dgm:prSet presAssocID="{B282719B-0F65-4986-AF4D-31F033CB34C5}" presName="connectorText" presStyleLbl="sibTrans2D1" presStyleIdx="2" presStyleCnt="4"/>
      <dgm:spPr/>
      <dgm:t>
        <a:bodyPr/>
        <a:lstStyle/>
        <a:p>
          <a:endParaRPr lang="pt-PT"/>
        </a:p>
      </dgm:t>
    </dgm:pt>
    <dgm:pt modelId="{23FBE5AB-C9B2-4094-A5FD-52B0CA0CEC5A}" type="pres">
      <dgm:prSet presAssocID="{DB831D5A-A006-436E-89E6-49D09AF669AB}" presName="node" presStyleLbl="node1" presStyleIdx="3" presStyleCnt="4" custScaleX="171261" custRadScaleRad="221789" custRadScaleInc="19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461913C-9676-4D07-969A-2B1DD35B039D}" type="pres">
      <dgm:prSet presAssocID="{BF92F4F0-812C-42F8-9893-55E97BE38A2B}" presName="sibTrans" presStyleLbl="sibTrans2D1" presStyleIdx="3" presStyleCnt="4"/>
      <dgm:spPr/>
      <dgm:t>
        <a:bodyPr/>
        <a:lstStyle/>
        <a:p>
          <a:endParaRPr lang="pt-PT"/>
        </a:p>
      </dgm:t>
    </dgm:pt>
    <dgm:pt modelId="{0A8B0EB4-A830-4E67-A2CE-E6400F0EC9D5}" type="pres">
      <dgm:prSet presAssocID="{BF92F4F0-812C-42F8-9893-55E97BE38A2B}" presName="connectorText" presStyleLbl="sibTrans2D1" presStyleIdx="3" presStyleCnt="4"/>
      <dgm:spPr/>
      <dgm:t>
        <a:bodyPr/>
        <a:lstStyle/>
        <a:p>
          <a:endParaRPr lang="pt-PT"/>
        </a:p>
      </dgm:t>
    </dgm:pt>
  </dgm:ptLst>
  <dgm:cxnLst>
    <dgm:cxn modelId="{07C2308B-8DC8-4BBC-BC68-B6355A13601D}" type="presOf" srcId="{DB831D5A-A006-436E-89E6-49D09AF669AB}" destId="{23FBE5AB-C9B2-4094-A5FD-52B0CA0CEC5A}" srcOrd="0" destOrd="0" presId="urn:microsoft.com/office/officeart/2005/8/layout/cycle7"/>
    <dgm:cxn modelId="{75E65BFF-E43D-430F-BB9D-434E2246B4AF}" type="presOf" srcId="{38CF0F07-9974-4045-B79A-0461F094D42E}" destId="{51C6BDE8-ADD3-4C87-9F84-A54C028A0C11}" srcOrd="1" destOrd="0" presId="urn:microsoft.com/office/officeart/2005/8/layout/cycle7"/>
    <dgm:cxn modelId="{68A1F80E-E305-4D7E-B934-16A81B1157CC}" type="presOf" srcId="{B282719B-0F65-4986-AF4D-31F033CB34C5}" destId="{FD4F0C5E-4752-48B4-9B57-3FDE74B20BAE}" srcOrd="0" destOrd="0" presId="urn:microsoft.com/office/officeart/2005/8/layout/cycle7"/>
    <dgm:cxn modelId="{18EEE638-F3DC-4CE3-B8FC-D3D5B4014359}" srcId="{48325455-2E00-4CC9-9635-54345EBCD74B}" destId="{5BF8F20A-4866-4857-B4C3-A8C36140F0E4}" srcOrd="0" destOrd="0" parTransId="{75D1FAAE-91E7-41CA-A641-132225908849}" sibTransId="{96A744B0-6C20-4CBE-88FA-4AD98B79DC8E}"/>
    <dgm:cxn modelId="{231FBBE1-C846-40BB-BEEE-AD58FF3C5D52}" srcId="{48325455-2E00-4CC9-9635-54345EBCD74B}" destId="{E15D9339-EA17-4517-AA0C-A4E5CB8A17DC}" srcOrd="2" destOrd="0" parTransId="{56984A3D-7C98-4265-9EED-C10D5E2B7A16}" sibTransId="{B282719B-0F65-4986-AF4D-31F033CB34C5}"/>
    <dgm:cxn modelId="{15D2166C-B308-48A0-93DC-84B27D3571D2}" srcId="{48325455-2E00-4CC9-9635-54345EBCD74B}" destId="{DB831D5A-A006-436E-89E6-49D09AF669AB}" srcOrd="3" destOrd="0" parTransId="{2CA098D3-AC92-4B10-995D-AF9D81CB2671}" sibTransId="{BF92F4F0-812C-42F8-9893-55E97BE38A2B}"/>
    <dgm:cxn modelId="{E69244D0-A692-474F-B14F-41DC93A3E9FC}" type="presOf" srcId="{5BF8F20A-4866-4857-B4C3-A8C36140F0E4}" destId="{1B4254F1-BDB8-4BA6-8DBA-1F34806F2C27}" srcOrd="0" destOrd="0" presId="urn:microsoft.com/office/officeart/2005/8/layout/cycle7"/>
    <dgm:cxn modelId="{9F2A3AF3-D44E-4063-8696-B6A3A8FFDD4E}" type="presOf" srcId="{18B95945-0F98-44BF-A6E6-52C312A40852}" destId="{160846F9-B7B9-4DB4-A69E-BC0FF98A3556}" srcOrd="0" destOrd="0" presId="urn:microsoft.com/office/officeart/2005/8/layout/cycle7"/>
    <dgm:cxn modelId="{0E02EDE3-E075-4C08-BD2A-899BC1783805}" type="presOf" srcId="{B282719B-0F65-4986-AF4D-31F033CB34C5}" destId="{B066267A-1220-41D6-90E9-B0959A80A12E}" srcOrd="1" destOrd="0" presId="urn:microsoft.com/office/officeart/2005/8/layout/cycle7"/>
    <dgm:cxn modelId="{48D905D1-70BA-4457-8A75-0AB3A81374A7}" type="presOf" srcId="{E15D9339-EA17-4517-AA0C-A4E5CB8A17DC}" destId="{86C38D1E-AA2B-4686-B78B-423EB0C533AF}" srcOrd="0" destOrd="0" presId="urn:microsoft.com/office/officeart/2005/8/layout/cycle7"/>
    <dgm:cxn modelId="{8A3EA846-89EA-405A-8B67-F2790FCFA940}" type="presOf" srcId="{96A744B0-6C20-4CBE-88FA-4AD98B79DC8E}" destId="{D3367B4B-5F0A-4E2B-B551-105B3FF0AB17}" srcOrd="0" destOrd="0" presId="urn:microsoft.com/office/officeart/2005/8/layout/cycle7"/>
    <dgm:cxn modelId="{5C4D0C06-81CC-4C71-AAC1-08E8C19C6223}" type="presOf" srcId="{BF92F4F0-812C-42F8-9893-55E97BE38A2B}" destId="{1461913C-9676-4D07-969A-2B1DD35B039D}" srcOrd="0" destOrd="0" presId="urn:microsoft.com/office/officeart/2005/8/layout/cycle7"/>
    <dgm:cxn modelId="{DC7A8B66-63F2-4865-930A-D696EB378E5F}" type="presOf" srcId="{48325455-2E00-4CC9-9635-54345EBCD74B}" destId="{5DDAA927-EE5F-4F9C-B674-E727401494F6}" srcOrd="0" destOrd="0" presId="urn:microsoft.com/office/officeart/2005/8/layout/cycle7"/>
    <dgm:cxn modelId="{DCF3628B-9943-4E37-AA7B-1BA418DC70B1}" type="presOf" srcId="{96A744B0-6C20-4CBE-88FA-4AD98B79DC8E}" destId="{67611B30-66C4-4A88-BB28-9553EEF27CBF}" srcOrd="1" destOrd="0" presId="urn:microsoft.com/office/officeart/2005/8/layout/cycle7"/>
    <dgm:cxn modelId="{1C29AB32-C6FD-425C-A3B8-3D7144DBF7FC}" type="presOf" srcId="{BF92F4F0-812C-42F8-9893-55E97BE38A2B}" destId="{0A8B0EB4-A830-4E67-A2CE-E6400F0EC9D5}" srcOrd="1" destOrd="0" presId="urn:microsoft.com/office/officeart/2005/8/layout/cycle7"/>
    <dgm:cxn modelId="{83310102-0F2C-4356-AC88-9A33EFEBFE8C}" srcId="{48325455-2E00-4CC9-9635-54345EBCD74B}" destId="{18B95945-0F98-44BF-A6E6-52C312A40852}" srcOrd="1" destOrd="0" parTransId="{77FDEE32-F3E9-4172-9C71-5CE05B1AD749}" sibTransId="{38CF0F07-9974-4045-B79A-0461F094D42E}"/>
    <dgm:cxn modelId="{A0BE55B4-4503-4BF7-8D34-D944699324EB}" type="presOf" srcId="{38CF0F07-9974-4045-B79A-0461F094D42E}" destId="{70A45D3F-4F4C-44C0-814A-25AB052A3FC2}" srcOrd="0" destOrd="0" presId="urn:microsoft.com/office/officeart/2005/8/layout/cycle7"/>
    <dgm:cxn modelId="{5CEF570D-33DD-4CF4-AF77-61F0E1D4257A}" type="presParOf" srcId="{5DDAA927-EE5F-4F9C-B674-E727401494F6}" destId="{1B4254F1-BDB8-4BA6-8DBA-1F34806F2C27}" srcOrd="0" destOrd="0" presId="urn:microsoft.com/office/officeart/2005/8/layout/cycle7"/>
    <dgm:cxn modelId="{9C66AF73-2BC9-4048-960E-03D73D7865ED}" type="presParOf" srcId="{5DDAA927-EE5F-4F9C-B674-E727401494F6}" destId="{D3367B4B-5F0A-4E2B-B551-105B3FF0AB17}" srcOrd="1" destOrd="0" presId="urn:microsoft.com/office/officeart/2005/8/layout/cycle7"/>
    <dgm:cxn modelId="{7C499A96-96AB-41C7-A478-8B2DC5074BC8}" type="presParOf" srcId="{D3367B4B-5F0A-4E2B-B551-105B3FF0AB17}" destId="{67611B30-66C4-4A88-BB28-9553EEF27CBF}" srcOrd="0" destOrd="0" presId="urn:microsoft.com/office/officeart/2005/8/layout/cycle7"/>
    <dgm:cxn modelId="{4E59F12F-033C-423A-838F-F83311345931}" type="presParOf" srcId="{5DDAA927-EE5F-4F9C-B674-E727401494F6}" destId="{160846F9-B7B9-4DB4-A69E-BC0FF98A3556}" srcOrd="2" destOrd="0" presId="urn:microsoft.com/office/officeart/2005/8/layout/cycle7"/>
    <dgm:cxn modelId="{169782B9-FF1A-407F-A1C2-ED63EE0775B0}" type="presParOf" srcId="{5DDAA927-EE5F-4F9C-B674-E727401494F6}" destId="{70A45D3F-4F4C-44C0-814A-25AB052A3FC2}" srcOrd="3" destOrd="0" presId="urn:microsoft.com/office/officeart/2005/8/layout/cycle7"/>
    <dgm:cxn modelId="{71416B26-D217-418C-9045-1DD516C0347E}" type="presParOf" srcId="{70A45D3F-4F4C-44C0-814A-25AB052A3FC2}" destId="{51C6BDE8-ADD3-4C87-9F84-A54C028A0C11}" srcOrd="0" destOrd="0" presId="urn:microsoft.com/office/officeart/2005/8/layout/cycle7"/>
    <dgm:cxn modelId="{8E61A341-A591-4D32-874A-2277EABAD822}" type="presParOf" srcId="{5DDAA927-EE5F-4F9C-B674-E727401494F6}" destId="{86C38D1E-AA2B-4686-B78B-423EB0C533AF}" srcOrd="4" destOrd="0" presId="urn:microsoft.com/office/officeart/2005/8/layout/cycle7"/>
    <dgm:cxn modelId="{4F4E7235-0955-4536-B883-8FD858021DD4}" type="presParOf" srcId="{5DDAA927-EE5F-4F9C-B674-E727401494F6}" destId="{FD4F0C5E-4752-48B4-9B57-3FDE74B20BAE}" srcOrd="5" destOrd="0" presId="urn:microsoft.com/office/officeart/2005/8/layout/cycle7"/>
    <dgm:cxn modelId="{21E6B3EC-4080-413B-831D-7EE893EE071D}" type="presParOf" srcId="{FD4F0C5E-4752-48B4-9B57-3FDE74B20BAE}" destId="{B066267A-1220-41D6-90E9-B0959A80A12E}" srcOrd="0" destOrd="0" presId="urn:microsoft.com/office/officeart/2005/8/layout/cycle7"/>
    <dgm:cxn modelId="{26678442-BF34-4BFE-9EF7-F4714A24D3F6}" type="presParOf" srcId="{5DDAA927-EE5F-4F9C-B674-E727401494F6}" destId="{23FBE5AB-C9B2-4094-A5FD-52B0CA0CEC5A}" srcOrd="6" destOrd="0" presId="urn:microsoft.com/office/officeart/2005/8/layout/cycle7"/>
    <dgm:cxn modelId="{3D278BC1-06FC-409C-8B03-42424D634F6F}" type="presParOf" srcId="{5DDAA927-EE5F-4F9C-B674-E727401494F6}" destId="{1461913C-9676-4D07-969A-2B1DD35B039D}" srcOrd="7" destOrd="0" presId="urn:microsoft.com/office/officeart/2005/8/layout/cycle7"/>
    <dgm:cxn modelId="{99EE4488-7630-4C48-8FD4-E0F9E25D4D4C}" type="presParOf" srcId="{1461913C-9676-4D07-969A-2B1DD35B039D}" destId="{0A8B0EB4-A830-4E67-A2CE-E6400F0EC9D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3F909D-6378-4529-9AE6-32116C34459C}" type="doc">
      <dgm:prSet loTypeId="urn:microsoft.com/office/officeart/2005/8/layout/radial3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pt-PT"/>
        </a:p>
      </dgm:t>
    </dgm:pt>
    <dgm:pt modelId="{739D6EDC-D1B3-4FCD-9E25-3280B1626367}">
      <dgm:prSet phldrT="[Texto]"/>
      <dgm:spPr/>
      <dgm:t>
        <a:bodyPr/>
        <a:lstStyle/>
        <a:p>
          <a:r>
            <a:rPr lang="pt-PT" dirty="0" smtClean="0"/>
            <a:t>Ofensivo</a:t>
          </a:r>
          <a:endParaRPr lang="pt-PT" dirty="0"/>
        </a:p>
      </dgm:t>
    </dgm:pt>
    <dgm:pt modelId="{F1E2B5A2-DF92-4D8E-AD9A-A697871AFCE3}" type="parTrans" cxnId="{3B6EF05E-A82B-47F5-A445-C5999C09C152}">
      <dgm:prSet/>
      <dgm:spPr/>
      <dgm:t>
        <a:bodyPr/>
        <a:lstStyle/>
        <a:p>
          <a:endParaRPr lang="pt-PT"/>
        </a:p>
      </dgm:t>
    </dgm:pt>
    <dgm:pt modelId="{EC45B7A2-FF24-4FF1-B588-F37E88AB2231}" type="sibTrans" cxnId="{3B6EF05E-A82B-47F5-A445-C5999C09C152}">
      <dgm:prSet/>
      <dgm:spPr/>
      <dgm:t>
        <a:bodyPr/>
        <a:lstStyle/>
        <a:p>
          <a:endParaRPr lang="pt-PT"/>
        </a:p>
      </dgm:t>
    </dgm:pt>
    <dgm:pt modelId="{32F38262-DF8F-4401-9008-FEFD9F0705F5}" type="pres">
      <dgm:prSet presAssocID="{743F909D-6378-4529-9AE6-32116C3445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9BE8A106-8B29-4718-91A7-D64D792BCBB0}" type="pres">
      <dgm:prSet presAssocID="{743F909D-6378-4529-9AE6-32116C34459C}" presName="radial" presStyleCnt="0">
        <dgm:presLayoutVars>
          <dgm:animLvl val="ctr"/>
        </dgm:presLayoutVars>
      </dgm:prSet>
      <dgm:spPr/>
    </dgm:pt>
    <dgm:pt modelId="{1E2AE7D7-F85E-4A56-85AB-78800EA4EE81}" type="pres">
      <dgm:prSet presAssocID="{739D6EDC-D1B3-4FCD-9E25-3280B1626367}" presName="centerShape" presStyleLbl="vennNode1" presStyleIdx="0" presStyleCnt="1"/>
      <dgm:spPr/>
      <dgm:t>
        <a:bodyPr/>
        <a:lstStyle/>
        <a:p>
          <a:endParaRPr lang="pt-PT"/>
        </a:p>
      </dgm:t>
    </dgm:pt>
  </dgm:ptLst>
  <dgm:cxnLst>
    <dgm:cxn modelId="{BA2F5CEC-6816-42E2-805E-D970E6CF9BA7}" type="presOf" srcId="{739D6EDC-D1B3-4FCD-9E25-3280B1626367}" destId="{1E2AE7D7-F85E-4A56-85AB-78800EA4EE81}" srcOrd="0" destOrd="0" presId="urn:microsoft.com/office/officeart/2005/8/layout/radial3"/>
    <dgm:cxn modelId="{C77E4876-184C-40FF-9B23-E1BC50DDD715}" type="presOf" srcId="{743F909D-6378-4529-9AE6-32116C34459C}" destId="{32F38262-DF8F-4401-9008-FEFD9F0705F5}" srcOrd="0" destOrd="0" presId="urn:microsoft.com/office/officeart/2005/8/layout/radial3"/>
    <dgm:cxn modelId="{3B6EF05E-A82B-47F5-A445-C5999C09C152}" srcId="{743F909D-6378-4529-9AE6-32116C34459C}" destId="{739D6EDC-D1B3-4FCD-9E25-3280B1626367}" srcOrd="0" destOrd="0" parTransId="{F1E2B5A2-DF92-4D8E-AD9A-A697871AFCE3}" sibTransId="{EC45B7A2-FF24-4FF1-B588-F37E88AB2231}"/>
    <dgm:cxn modelId="{B614C0AB-B8C7-44BF-9040-E000619726C0}" type="presParOf" srcId="{32F38262-DF8F-4401-9008-FEFD9F0705F5}" destId="{9BE8A106-8B29-4718-91A7-D64D792BCBB0}" srcOrd="0" destOrd="0" presId="urn:microsoft.com/office/officeart/2005/8/layout/radial3"/>
    <dgm:cxn modelId="{4631DCDD-1FB8-4CE5-A729-FB202636545E}" type="presParOf" srcId="{9BE8A106-8B29-4718-91A7-D64D792BCBB0}" destId="{1E2AE7D7-F85E-4A56-85AB-78800EA4EE81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3F909D-6378-4529-9AE6-32116C34459C}" type="doc">
      <dgm:prSet loTypeId="urn:microsoft.com/office/officeart/2005/8/layout/radial3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pt-PT"/>
        </a:p>
      </dgm:t>
    </dgm:pt>
    <dgm:pt modelId="{739D6EDC-D1B3-4FCD-9E25-3280B1626367}">
      <dgm:prSet phldrT="[Texto]" custT="1"/>
      <dgm:spPr/>
      <dgm:t>
        <a:bodyPr/>
        <a:lstStyle/>
        <a:p>
          <a:r>
            <a:rPr lang="pt-PT" sz="1400" dirty="0" smtClean="0"/>
            <a:t>Defensivo</a:t>
          </a:r>
          <a:endParaRPr lang="pt-PT" sz="1400" dirty="0"/>
        </a:p>
      </dgm:t>
    </dgm:pt>
    <dgm:pt modelId="{F1E2B5A2-DF92-4D8E-AD9A-A697871AFCE3}" type="parTrans" cxnId="{3B6EF05E-A82B-47F5-A445-C5999C09C152}">
      <dgm:prSet/>
      <dgm:spPr/>
      <dgm:t>
        <a:bodyPr/>
        <a:lstStyle/>
        <a:p>
          <a:endParaRPr lang="pt-PT" sz="1800"/>
        </a:p>
      </dgm:t>
    </dgm:pt>
    <dgm:pt modelId="{EC45B7A2-FF24-4FF1-B588-F37E88AB2231}" type="sibTrans" cxnId="{3B6EF05E-A82B-47F5-A445-C5999C09C152}">
      <dgm:prSet/>
      <dgm:spPr/>
      <dgm:t>
        <a:bodyPr/>
        <a:lstStyle/>
        <a:p>
          <a:endParaRPr lang="pt-PT" sz="1800"/>
        </a:p>
      </dgm:t>
    </dgm:pt>
    <dgm:pt modelId="{32F38262-DF8F-4401-9008-FEFD9F0705F5}" type="pres">
      <dgm:prSet presAssocID="{743F909D-6378-4529-9AE6-32116C3445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9BE8A106-8B29-4718-91A7-D64D792BCBB0}" type="pres">
      <dgm:prSet presAssocID="{743F909D-6378-4529-9AE6-32116C34459C}" presName="radial" presStyleCnt="0">
        <dgm:presLayoutVars>
          <dgm:animLvl val="ctr"/>
        </dgm:presLayoutVars>
      </dgm:prSet>
      <dgm:spPr/>
    </dgm:pt>
    <dgm:pt modelId="{1E2AE7D7-F85E-4A56-85AB-78800EA4EE81}" type="pres">
      <dgm:prSet presAssocID="{739D6EDC-D1B3-4FCD-9E25-3280B1626367}" presName="centerShape" presStyleLbl="vennNode1" presStyleIdx="0" presStyleCnt="1"/>
      <dgm:spPr/>
      <dgm:t>
        <a:bodyPr/>
        <a:lstStyle/>
        <a:p>
          <a:endParaRPr lang="pt-PT"/>
        </a:p>
      </dgm:t>
    </dgm:pt>
  </dgm:ptLst>
  <dgm:cxnLst>
    <dgm:cxn modelId="{32EAAF1C-CC69-4E52-9BF9-3E449EA99A7F}" type="presOf" srcId="{743F909D-6378-4529-9AE6-32116C34459C}" destId="{32F38262-DF8F-4401-9008-FEFD9F0705F5}" srcOrd="0" destOrd="0" presId="urn:microsoft.com/office/officeart/2005/8/layout/radial3"/>
    <dgm:cxn modelId="{3B6EF05E-A82B-47F5-A445-C5999C09C152}" srcId="{743F909D-6378-4529-9AE6-32116C34459C}" destId="{739D6EDC-D1B3-4FCD-9E25-3280B1626367}" srcOrd="0" destOrd="0" parTransId="{F1E2B5A2-DF92-4D8E-AD9A-A697871AFCE3}" sibTransId="{EC45B7A2-FF24-4FF1-B588-F37E88AB2231}"/>
    <dgm:cxn modelId="{A17FB4D7-CA9B-4BC8-84A2-C0178B34ED9A}" type="presOf" srcId="{739D6EDC-D1B3-4FCD-9E25-3280B1626367}" destId="{1E2AE7D7-F85E-4A56-85AB-78800EA4EE81}" srcOrd="0" destOrd="0" presId="urn:microsoft.com/office/officeart/2005/8/layout/radial3"/>
    <dgm:cxn modelId="{CBC6F9F2-8018-4BE7-ABE9-E8AA6B35DA40}" type="presParOf" srcId="{32F38262-DF8F-4401-9008-FEFD9F0705F5}" destId="{9BE8A106-8B29-4718-91A7-D64D792BCBB0}" srcOrd="0" destOrd="0" presId="urn:microsoft.com/office/officeart/2005/8/layout/radial3"/>
    <dgm:cxn modelId="{0EF33656-1E1F-4C2C-86BF-7E1A053D8827}" type="presParOf" srcId="{9BE8A106-8B29-4718-91A7-D64D792BCBB0}" destId="{1E2AE7D7-F85E-4A56-85AB-78800EA4EE81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493D48-AC76-4786-8480-1DF47FA103DD}" type="doc">
      <dgm:prSet loTypeId="urn:microsoft.com/office/officeart/2005/8/layout/vList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51C4A409-0775-4653-A1C8-46AD7E4A2667}">
      <dgm:prSet phldrT="[Texto]"/>
      <dgm:spPr/>
      <dgm:t>
        <a:bodyPr/>
        <a:lstStyle/>
        <a:p>
          <a:pPr algn="ctr"/>
          <a:r>
            <a:rPr lang="pt-PT" dirty="0" smtClean="0"/>
            <a:t>Individual</a:t>
          </a:r>
          <a:endParaRPr lang="pt-PT" dirty="0"/>
        </a:p>
      </dgm:t>
    </dgm:pt>
    <dgm:pt modelId="{F60845A0-6E85-42B1-80F7-6B8CB882AF7C}" type="parTrans" cxnId="{5C281F24-8719-4893-9E47-D601C27F9DCE}">
      <dgm:prSet/>
      <dgm:spPr/>
      <dgm:t>
        <a:bodyPr/>
        <a:lstStyle/>
        <a:p>
          <a:endParaRPr lang="pt-PT"/>
        </a:p>
      </dgm:t>
    </dgm:pt>
    <dgm:pt modelId="{A0361195-1DF8-40DE-853E-054D0BA64028}" type="sibTrans" cxnId="{5C281F24-8719-4893-9E47-D601C27F9DCE}">
      <dgm:prSet/>
      <dgm:spPr/>
      <dgm:t>
        <a:bodyPr/>
        <a:lstStyle/>
        <a:p>
          <a:endParaRPr lang="pt-PT"/>
        </a:p>
      </dgm:t>
    </dgm:pt>
    <dgm:pt modelId="{AC1F8E90-B375-4A81-968D-019E45D073A2}">
      <dgm:prSet phldrT="[Texto]"/>
      <dgm:spPr/>
      <dgm:t>
        <a:bodyPr/>
        <a:lstStyle/>
        <a:p>
          <a:pPr algn="ctr"/>
          <a:r>
            <a:rPr lang="pt-PT" dirty="0" smtClean="0"/>
            <a:t>Zona</a:t>
          </a:r>
          <a:endParaRPr lang="pt-PT" dirty="0"/>
        </a:p>
      </dgm:t>
    </dgm:pt>
    <dgm:pt modelId="{135C120D-032E-4695-A018-8A3F6B76A28E}" type="parTrans" cxnId="{D5AA6414-382A-4140-B9F6-DA5D47B7FFFC}">
      <dgm:prSet/>
      <dgm:spPr/>
      <dgm:t>
        <a:bodyPr/>
        <a:lstStyle/>
        <a:p>
          <a:endParaRPr lang="pt-PT"/>
        </a:p>
      </dgm:t>
    </dgm:pt>
    <dgm:pt modelId="{464FF6B4-16A4-4CA0-BA8A-080715ED97ED}" type="sibTrans" cxnId="{D5AA6414-382A-4140-B9F6-DA5D47B7FFFC}">
      <dgm:prSet/>
      <dgm:spPr/>
      <dgm:t>
        <a:bodyPr/>
        <a:lstStyle/>
        <a:p>
          <a:endParaRPr lang="pt-PT"/>
        </a:p>
      </dgm:t>
    </dgm:pt>
    <dgm:pt modelId="{AF0FC929-ACAC-46FD-BEF2-DB84F9B3E91B}">
      <dgm:prSet/>
      <dgm:spPr/>
      <dgm:t>
        <a:bodyPr/>
        <a:lstStyle/>
        <a:p>
          <a:pPr algn="ctr"/>
          <a:r>
            <a:rPr lang="pt-PT" dirty="0" smtClean="0"/>
            <a:t>Misto</a:t>
          </a:r>
          <a:endParaRPr lang="pt-PT" dirty="0"/>
        </a:p>
      </dgm:t>
    </dgm:pt>
    <dgm:pt modelId="{79266836-F8CF-48E7-9B06-86B8C3B9333A}" type="parTrans" cxnId="{BF872F16-CE32-4E64-ABAC-F00B05727B53}">
      <dgm:prSet/>
      <dgm:spPr/>
      <dgm:t>
        <a:bodyPr/>
        <a:lstStyle/>
        <a:p>
          <a:endParaRPr lang="pt-PT"/>
        </a:p>
      </dgm:t>
    </dgm:pt>
    <dgm:pt modelId="{BC9F2A34-F26D-4BBD-B8FD-47BE271395D2}" type="sibTrans" cxnId="{BF872F16-CE32-4E64-ABAC-F00B05727B53}">
      <dgm:prSet/>
      <dgm:spPr/>
      <dgm:t>
        <a:bodyPr/>
        <a:lstStyle/>
        <a:p>
          <a:endParaRPr lang="pt-PT"/>
        </a:p>
      </dgm:t>
    </dgm:pt>
    <dgm:pt modelId="{4D6C5D0D-84F7-43C8-98DC-D6E1A0023053}">
      <dgm:prSet/>
      <dgm:spPr/>
      <dgm:t>
        <a:bodyPr/>
        <a:lstStyle/>
        <a:p>
          <a:pPr algn="ctr"/>
          <a:r>
            <a:rPr lang="pt-PT" dirty="0" smtClean="0"/>
            <a:t>Outros?</a:t>
          </a:r>
          <a:endParaRPr lang="pt-PT" dirty="0"/>
        </a:p>
      </dgm:t>
    </dgm:pt>
    <dgm:pt modelId="{346343E3-AE44-471D-89A6-DFF6EE8B0950}" type="parTrans" cxnId="{6BEEBE3F-A491-40DF-B0DE-F927E139BFDE}">
      <dgm:prSet/>
      <dgm:spPr/>
      <dgm:t>
        <a:bodyPr/>
        <a:lstStyle/>
        <a:p>
          <a:endParaRPr lang="pt-PT"/>
        </a:p>
      </dgm:t>
    </dgm:pt>
    <dgm:pt modelId="{F80E3BD6-DDE5-40A1-BCAA-0C6D91F87B4E}" type="sibTrans" cxnId="{6BEEBE3F-A491-40DF-B0DE-F927E139BFDE}">
      <dgm:prSet/>
      <dgm:spPr/>
      <dgm:t>
        <a:bodyPr/>
        <a:lstStyle/>
        <a:p>
          <a:endParaRPr lang="pt-PT"/>
        </a:p>
      </dgm:t>
    </dgm:pt>
    <dgm:pt modelId="{707C5251-771A-4EAF-B8B8-9F7C0A80F245}" type="pres">
      <dgm:prSet presAssocID="{E7493D48-AC76-4786-8480-1DF47FA103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EFA3DFA4-B278-4EAC-8AC3-5DD55FAF5278}" type="pres">
      <dgm:prSet presAssocID="{51C4A409-0775-4653-A1C8-46AD7E4A266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BB088F8-9E26-46E6-AF22-BE0A621DA740}" type="pres">
      <dgm:prSet presAssocID="{A0361195-1DF8-40DE-853E-054D0BA64028}" presName="spacer" presStyleCnt="0"/>
      <dgm:spPr/>
    </dgm:pt>
    <dgm:pt modelId="{04A84347-CBE3-4C01-81ED-020C6A24C793}" type="pres">
      <dgm:prSet presAssocID="{AF0FC929-ACAC-46FD-BEF2-DB84F9B3E91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CB5D8DB-16DF-47BA-B2C7-951B0EA49309}" type="pres">
      <dgm:prSet presAssocID="{BC9F2A34-F26D-4BBD-B8FD-47BE271395D2}" presName="spacer" presStyleCnt="0"/>
      <dgm:spPr/>
    </dgm:pt>
    <dgm:pt modelId="{7CF5E561-7278-4F83-8C3C-D6324119BEAD}" type="pres">
      <dgm:prSet presAssocID="{AC1F8E90-B375-4A81-968D-019E45D073A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D49BA50-6B2B-4F2C-B412-784BAC14D535}" type="pres">
      <dgm:prSet presAssocID="{464FF6B4-16A4-4CA0-BA8A-080715ED97ED}" presName="spacer" presStyleCnt="0"/>
      <dgm:spPr/>
    </dgm:pt>
    <dgm:pt modelId="{6F1E24AA-33E0-4A0B-8482-698446708585}" type="pres">
      <dgm:prSet presAssocID="{4D6C5D0D-84F7-43C8-98DC-D6E1A002305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CB74EC98-7D3C-4E09-B5B8-13F62346FF21}" type="presOf" srcId="{AF0FC929-ACAC-46FD-BEF2-DB84F9B3E91B}" destId="{04A84347-CBE3-4C01-81ED-020C6A24C793}" srcOrd="0" destOrd="0" presId="urn:microsoft.com/office/officeart/2005/8/layout/vList2"/>
    <dgm:cxn modelId="{309E6C9E-2542-4B24-8747-E2927AF4F45B}" type="presOf" srcId="{51C4A409-0775-4653-A1C8-46AD7E4A2667}" destId="{EFA3DFA4-B278-4EAC-8AC3-5DD55FAF5278}" srcOrd="0" destOrd="0" presId="urn:microsoft.com/office/officeart/2005/8/layout/vList2"/>
    <dgm:cxn modelId="{BF872F16-CE32-4E64-ABAC-F00B05727B53}" srcId="{E7493D48-AC76-4786-8480-1DF47FA103DD}" destId="{AF0FC929-ACAC-46FD-BEF2-DB84F9B3E91B}" srcOrd="1" destOrd="0" parTransId="{79266836-F8CF-48E7-9B06-86B8C3B9333A}" sibTransId="{BC9F2A34-F26D-4BBD-B8FD-47BE271395D2}"/>
    <dgm:cxn modelId="{5C281F24-8719-4893-9E47-D601C27F9DCE}" srcId="{E7493D48-AC76-4786-8480-1DF47FA103DD}" destId="{51C4A409-0775-4653-A1C8-46AD7E4A2667}" srcOrd="0" destOrd="0" parTransId="{F60845A0-6E85-42B1-80F7-6B8CB882AF7C}" sibTransId="{A0361195-1DF8-40DE-853E-054D0BA64028}"/>
    <dgm:cxn modelId="{6BEEBE3F-A491-40DF-B0DE-F927E139BFDE}" srcId="{E7493D48-AC76-4786-8480-1DF47FA103DD}" destId="{4D6C5D0D-84F7-43C8-98DC-D6E1A0023053}" srcOrd="3" destOrd="0" parTransId="{346343E3-AE44-471D-89A6-DFF6EE8B0950}" sibTransId="{F80E3BD6-DDE5-40A1-BCAA-0C6D91F87B4E}"/>
    <dgm:cxn modelId="{5A4AA4D6-D5FD-4A94-A45A-4AB8C565FC20}" type="presOf" srcId="{4D6C5D0D-84F7-43C8-98DC-D6E1A0023053}" destId="{6F1E24AA-33E0-4A0B-8482-698446708585}" srcOrd="0" destOrd="0" presId="urn:microsoft.com/office/officeart/2005/8/layout/vList2"/>
    <dgm:cxn modelId="{D5AA6414-382A-4140-B9F6-DA5D47B7FFFC}" srcId="{E7493D48-AC76-4786-8480-1DF47FA103DD}" destId="{AC1F8E90-B375-4A81-968D-019E45D073A2}" srcOrd="2" destOrd="0" parTransId="{135C120D-032E-4695-A018-8A3F6B76A28E}" sibTransId="{464FF6B4-16A4-4CA0-BA8A-080715ED97ED}"/>
    <dgm:cxn modelId="{C2402968-594C-4DC0-9306-1779CC4EAE50}" type="presOf" srcId="{E7493D48-AC76-4786-8480-1DF47FA103DD}" destId="{707C5251-771A-4EAF-B8B8-9F7C0A80F245}" srcOrd="0" destOrd="0" presId="urn:microsoft.com/office/officeart/2005/8/layout/vList2"/>
    <dgm:cxn modelId="{F2A087AD-0EEA-4818-BA17-AF2F5B50F1AF}" type="presOf" srcId="{AC1F8E90-B375-4A81-968D-019E45D073A2}" destId="{7CF5E561-7278-4F83-8C3C-D6324119BEAD}" srcOrd="0" destOrd="0" presId="urn:microsoft.com/office/officeart/2005/8/layout/vList2"/>
    <dgm:cxn modelId="{307B4EFD-1F73-4E70-AF30-94047DADB31B}" type="presParOf" srcId="{707C5251-771A-4EAF-B8B8-9F7C0A80F245}" destId="{EFA3DFA4-B278-4EAC-8AC3-5DD55FAF5278}" srcOrd="0" destOrd="0" presId="urn:microsoft.com/office/officeart/2005/8/layout/vList2"/>
    <dgm:cxn modelId="{8B1CAA1F-C1AE-400B-9B27-0393AC1675BA}" type="presParOf" srcId="{707C5251-771A-4EAF-B8B8-9F7C0A80F245}" destId="{5BB088F8-9E26-46E6-AF22-BE0A621DA740}" srcOrd="1" destOrd="0" presId="urn:microsoft.com/office/officeart/2005/8/layout/vList2"/>
    <dgm:cxn modelId="{2815F940-1D9A-438A-98F6-7B135E373B72}" type="presParOf" srcId="{707C5251-771A-4EAF-B8B8-9F7C0A80F245}" destId="{04A84347-CBE3-4C01-81ED-020C6A24C793}" srcOrd="2" destOrd="0" presId="urn:microsoft.com/office/officeart/2005/8/layout/vList2"/>
    <dgm:cxn modelId="{E6A796F9-3FB5-4BE5-B395-88A2B558F9B0}" type="presParOf" srcId="{707C5251-771A-4EAF-B8B8-9F7C0A80F245}" destId="{4CB5D8DB-16DF-47BA-B2C7-951B0EA49309}" srcOrd="3" destOrd="0" presId="urn:microsoft.com/office/officeart/2005/8/layout/vList2"/>
    <dgm:cxn modelId="{ED6A7CE6-0D9E-49E6-8BFF-D28D72AEEF5A}" type="presParOf" srcId="{707C5251-771A-4EAF-B8B8-9F7C0A80F245}" destId="{7CF5E561-7278-4F83-8C3C-D6324119BEAD}" srcOrd="4" destOrd="0" presId="urn:microsoft.com/office/officeart/2005/8/layout/vList2"/>
    <dgm:cxn modelId="{328A2E3E-8119-402A-BD16-3BC2ED55CC0C}" type="presParOf" srcId="{707C5251-771A-4EAF-B8B8-9F7C0A80F245}" destId="{8D49BA50-6B2B-4F2C-B412-784BAC14D535}" srcOrd="5" destOrd="0" presId="urn:microsoft.com/office/officeart/2005/8/layout/vList2"/>
    <dgm:cxn modelId="{4EF255C0-9DE2-441B-B3A7-4CD06EE765D2}" type="presParOf" srcId="{707C5251-771A-4EAF-B8B8-9F7C0A80F245}" destId="{6F1E24AA-33E0-4A0B-8482-69844670858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0323D8-912F-4E35-9D52-9E9E0A7943F4}">
      <dsp:nvSpPr>
        <dsp:cNvPr id="0" name=""/>
        <dsp:cNvSpPr/>
      </dsp:nvSpPr>
      <dsp:spPr>
        <a:xfrm>
          <a:off x="3708930" y="0"/>
          <a:ext cx="1148857" cy="585284"/>
        </a:xfrm>
        <a:prstGeom prst="flowChartProcess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40000"/>
              </a:schemeClr>
              <a:schemeClr val="accent2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100" kern="1200" dirty="0"/>
        </a:p>
      </dsp:txBody>
      <dsp:txXfrm>
        <a:off x="3708930" y="0"/>
        <a:ext cx="1148857" cy="585284"/>
      </dsp:txXfrm>
    </dsp:sp>
    <dsp:sp modelId="{46FF1CD5-FA17-47C0-BB8A-9538D40B0F4D}">
      <dsp:nvSpPr>
        <dsp:cNvPr id="0" name=""/>
        <dsp:cNvSpPr/>
      </dsp:nvSpPr>
      <dsp:spPr>
        <a:xfrm rot="9134449">
          <a:off x="1130792" y="1029775"/>
          <a:ext cx="2769788" cy="38649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A5098E-8C02-4DCC-A7F7-224B0F55A700}">
      <dsp:nvSpPr>
        <dsp:cNvPr id="0" name=""/>
        <dsp:cNvSpPr/>
      </dsp:nvSpPr>
      <dsp:spPr>
        <a:xfrm>
          <a:off x="357190" y="1571631"/>
          <a:ext cx="1865969" cy="5928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Individuais</a:t>
          </a:r>
          <a:endParaRPr lang="pt-PT" sz="2400" kern="1200" dirty="0"/>
        </a:p>
      </dsp:txBody>
      <dsp:txXfrm>
        <a:off x="357190" y="1571631"/>
        <a:ext cx="1865969" cy="592826"/>
      </dsp:txXfrm>
    </dsp:sp>
    <dsp:sp modelId="{2DDE8DB5-DE18-4561-B5EC-C74531B4ACBE}">
      <dsp:nvSpPr>
        <dsp:cNvPr id="0" name=""/>
        <dsp:cNvSpPr/>
      </dsp:nvSpPr>
      <dsp:spPr>
        <a:xfrm rot="1556073">
          <a:off x="4704760" y="1025908"/>
          <a:ext cx="2967500" cy="38649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066181-00CD-4EEF-8D93-E0CC4DD5C336}">
      <dsp:nvSpPr>
        <dsp:cNvPr id="0" name=""/>
        <dsp:cNvSpPr/>
      </dsp:nvSpPr>
      <dsp:spPr>
        <a:xfrm>
          <a:off x="6572287" y="1571650"/>
          <a:ext cx="1901101" cy="5928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17595341"/>
                <a:satOff val="-40088"/>
                <a:lumOff val="16080"/>
                <a:alphaOff val="0"/>
                <a:shade val="40000"/>
              </a:schemeClr>
              <a:schemeClr val="accent3">
                <a:hueOff val="17595341"/>
                <a:satOff val="-40088"/>
                <a:lumOff val="1608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Colectivas</a:t>
          </a:r>
          <a:endParaRPr lang="pt-PT" sz="2400" kern="1200" dirty="0"/>
        </a:p>
      </dsp:txBody>
      <dsp:txXfrm>
        <a:off x="6572287" y="1571650"/>
        <a:ext cx="1901101" cy="59282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4254F1-BDB8-4BA6-8DBA-1F34806F2C27}">
      <dsp:nvSpPr>
        <dsp:cNvPr id="0" name=""/>
        <dsp:cNvSpPr/>
      </dsp:nvSpPr>
      <dsp:spPr>
        <a:xfrm>
          <a:off x="3092111" y="400"/>
          <a:ext cx="2257406" cy="6583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000" kern="1200" dirty="0" smtClean="0"/>
            <a:t>Objectivos</a:t>
          </a:r>
          <a:endParaRPr lang="pt-PT" sz="3000" kern="1200" dirty="0"/>
        </a:p>
      </dsp:txBody>
      <dsp:txXfrm>
        <a:off x="3092111" y="400"/>
        <a:ext cx="2257406" cy="658385"/>
      </dsp:txXfrm>
    </dsp:sp>
    <dsp:sp modelId="{D3367B4B-5F0A-4E2B-B551-105B3FF0AB17}">
      <dsp:nvSpPr>
        <dsp:cNvPr id="0" name=""/>
        <dsp:cNvSpPr/>
      </dsp:nvSpPr>
      <dsp:spPr>
        <a:xfrm rot="1398881">
          <a:off x="5178739" y="880929"/>
          <a:ext cx="1177407" cy="23043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000" kern="1200"/>
        </a:p>
      </dsp:txBody>
      <dsp:txXfrm rot="1398881">
        <a:off x="5178739" y="880929"/>
        <a:ext cx="1177407" cy="230434"/>
      </dsp:txXfrm>
    </dsp:sp>
    <dsp:sp modelId="{160846F9-B7B9-4DB4-A69E-BC0FF98A3556}">
      <dsp:nvSpPr>
        <dsp:cNvPr id="0" name=""/>
        <dsp:cNvSpPr/>
      </dsp:nvSpPr>
      <dsp:spPr>
        <a:xfrm>
          <a:off x="6227065" y="1333507"/>
          <a:ext cx="2174014" cy="6583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5865114"/>
                <a:satOff val="-13363"/>
                <a:lumOff val="5360"/>
                <a:alphaOff val="0"/>
                <a:shade val="40000"/>
              </a:schemeClr>
              <a:schemeClr val="accent3">
                <a:hueOff val="5865114"/>
                <a:satOff val="-13363"/>
                <a:lumOff val="536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000" kern="1200" dirty="0" smtClean="0"/>
            <a:t>Princípios</a:t>
          </a:r>
          <a:endParaRPr lang="pt-PT" sz="3000" kern="1200" dirty="0"/>
        </a:p>
      </dsp:txBody>
      <dsp:txXfrm>
        <a:off x="6227065" y="1333507"/>
        <a:ext cx="2174014" cy="658385"/>
      </dsp:txXfrm>
    </dsp:sp>
    <dsp:sp modelId="{70A45D3F-4F4C-44C0-814A-25AB052A3FC2}">
      <dsp:nvSpPr>
        <dsp:cNvPr id="0" name=""/>
        <dsp:cNvSpPr/>
      </dsp:nvSpPr>
      <dsp:spPr>
        <a:xfrm rot="9529164">
          <a:off x="5178739" y="2146777"/>
          <a:ext cx="1177407" cy="23043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5865114"/>
            <a:satOff val="-13363"/>
            <a:lumOff val="536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000" kern="1200"/>
        </a:p>
      </dsp:txBody>
      <dsp:txXfrm rot="9529164">
        <a:off x="5178739" y="2146777"/>
        <a:ext cx="1177407" cy="230434"/>
      </dsp:txXfrm>
    </dsp:sp>
    <dsp:sp modelId="{86C38D1E-AA2B-4686-B78B-423EB0C533AF}">
      <dsp:nvSpPr>
        <dsp:cNvPr id="0" name=""/>
        <dsp:cNvSpPr/>
      </dsp:nvSpPr>
      <dsp:spPr>
        <a:xfrm>
          <a:off x="3163546" y="2532098"/>
          <a:ext cx="2114536" cy="6583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11730227"/>
                <a:satOff val="-26725"/>
                <a:lumOff val="10720"/>
                <a:alphaOff val="0"/>
                <a:shade val="40000"/>
              </a:schemeClr>
              <a:schemeClr val="accent3">
                <a:hueOff val="11730227"/>
                <a:satOff val="-26725"/>
                <a:lumOff val="1072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000" kern="1200" dirty="0" smtClean="0"/>
            <a:t>Acções</a:t>
          </a:r>
          <a:endParaRPr lang="pt-PT" sz="3000" kern="1200" dirty="0"/>
        </a:p>
      </dsp:txBody>
      <dsp:txXfrm>
        <a:off x="3163546" y="2532098"/>
        <a:ext cx="2114536" cy="658385"/>
      </dsp:txXfrm>
    </dsp:sp>
    <dsp:sp modelId="{FD4F0C5E-4752-48B4-9B57-3FDE74B20BAE}">
      <dsp:nvSpPr>
        <dsp:cNvPr id="0" name=""/>
        <dsp:cNvSpPr/>
      </dsp:nvSpPr>
      <dsp:spPr>
        <a:xfrm rot="12260439">
          <a:off x="2228356" y="2111054"/>
          <a:ext cx="1177407" cy="23043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11730227"/>
            <a:satOff val="-26725"/>
            <a:lumOff val="1072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000" kern="1200"/>
        </a:p>
      </dsp:txBody>
      <dsp:txXfrm rot="12260439">
        <a:off x="2228356" y="2111054"/>
        <a:ext cx="1177407" cy="230434"/>
      </dsp:txXfrm>
    </dsp:sp>
    <dsp:sp modelId="{23FBE5AB-C9B2-4094-A5FD-52B0CA0CEC5A}">
      <dsp:nvSpPr>
        <dsp:cNvPr id="0" name=""/>
        <dsp:cNvSpPr/>
      </dsp:nvSpPr>
      <dsp:spPr>
        <a:xfrm>
          <a:off x="285747" y="1262059"/>
          <a:ext cx="2255114" cy="6583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17595341"/>
                <a:satOff val="-40088"/>
                <a:lumOff val="16080"/>
                <a:alphaOff val="0"/>
                <a:shade val="40000"/>
              </a:schemeClr>
              <a:schemeClr val="accent3">
                <a:hueOff val="17595341"/>
                <a:satOff val="-40088"/>
                <a:lumOff val="1608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0" kern="1200" dirty="0" smtClean="0"/>
            <a:t>Fases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0" kern="1200" dirty="0" smtClean="0"/>
            <a:t>Momentos?</a:t>
          </a:r>
          <a:endParaRPr lang="pt-PT" sz="2000" b="0" kern="1200" dirty="0"/>
        </a:p>
      </dsp:txBody>
      <dsp:txXfrm>
        <a:off x="285747" y="1262059"/>
        <a:ext cx="2255114" cy="658385"/>
      </dsp:txXfrm>
    </dsp:sp>
    <dsp:sp modelId="{1461913C-9676-4D07-969A-2B1DD35B039D}">
      <dsp:nvSpPr>
        <dsp:cNvPr id="0" name=""/>
        <dsp:cNvSpPr/>
      </dsp:nvSpPr>
      <dsp:spPr>
        <a:xfrm rot="20148087">
          <a:off x="2228356" y="845205"/>
          <a:ext cx="1177407" cy="23043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000" kern="1200"/>
        </a:p>
      </dsp:txBody>
      <dsp:txXfrm rot="20148087">
        <a:off x="2228356" y="845205"/>
        <a:ext cx="1177407" cy="23043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2AE7D7-F85E-4A56-85AB-78800EA4EE81}">
      <dsp:nvSpPr>
        <dsp:cNvPr id="0" name=""/>
        <dsp:cNvSpPr/>
      </dsp:nvSpPr>
      <dsp:spPr>
        <a:xfrm>
          <a:off x="127008" y="0"/>
          <a:ext cx="1103306" cy="1103306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Ofensivo</a:t>
          </a:r>
          <a:endParaRPr lang="pt-PT" sz="1600" kern="1200" dirty="0"/>
        </a:p>
      </dsp:txBody>
      <dsp:txXfrm>
        <a:off x="127008" y="0"/>
        <a:ext cx="1103306" cy="110330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2AE7D7-F85E-4A56-85AB-78800EA4EE81}">
      <dsp:nvSpPr>
        <dsp:cNvPr id="0" name=""/>
        <dsp:cNvSpPr/>
      </dsp:nvSpPr>
      <dsp:spPr>
        <a:xfrm>
          <a:off x="127008" y="0"/>
          <a:ext cx="1103306" cy="1103306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Defensivo</a:t>
          </a:r>
          <a:endParaRPr lang="pt-PT" sz="1400" kern="1200" dirty="0"/>
        </a:p>
      </dsp:txBody>
      <dsp:txXfrm>
        <a:off x="127008" y="0"/>
        <a:ext cx="1103306" cy="110330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085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700" tIns="49350" rIns="98700" bIns="49350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pt-PT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215" y="0"/>
            <a:ext cx="3077085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700" tIns="49350" rIns="98700" bIns="49350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pt-PT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2534"/>
            <a:ext cx="3077085" cy="5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700" tIns="49350" rIns="98700" bIns="49350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pt-PT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215" y="9722534"/>
            <a:ext cx="3077085" cy="5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700" tIns="49350" rIns="98700" bIns="49350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6027239-77C0-4A66-B36F-73DD672F1820}" type="slidenum">
              <a:rPr lang="pt-PT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085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700" tIns="49350" rIns="98700" bIns="49350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pt-PT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215" y="0"/>
            <a:ext cx="3077085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700" tIns="49350" rIns="98700" bIns="49350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pt-PT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6512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796" y="4862141"/>
            <a:ext cx="5205709" cy="460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700" tIns="49350" rIns="98700" bIns="493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Faça 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534"/>
            <a:ext cx="3077085" cy="5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700" tIns="49350" rIns="98700" bIns="49350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pt-PT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215" y="9722534"/>
            <a:ext cx="3077085" cy="5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700" tIns="49350" rIns="98700" bIns="49350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0A2F978-DE47-4240-9704-51B74D4B04AC}" type="slidenum">
              <a:rPr lang="pt-PT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C56C-04D4-4967-8F5C-B2D9B94AAC4D}" type="slidenum">
              <a:rPr lang="pt-PT"/>
              <a:pPr/>
              <a:t>68</a:t>
            </a:fld>
            <a:endParaRPr lang="pt-PT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 dirty="0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 dirty="0"/>
          </a:p>
        </p:txBody>
      </p:sp>
      <p:cxnSp>
        <p:nvCxnSpPr>
          <p:cNvPr id="8" name="Conexão rect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Marcador de Posição d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pt-PT"/>
          </a:p>
        </p:txBody>
      </p:sp>
      <p:sp>
        <p:nvSpPr>
          <p:cNvPr id="16" name="Marcador de Posição do Número do Diapositivo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F924BA-308D-4DF4-B195-BAB8C6BC11A8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A1F2-2F87-4269-A5A5-F881BB56FAC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40F9-45CB-4283-AF79-C961549DAC7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Clip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C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7C0F9BC-F528-4E0E-BD43-2742828E85B9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, tex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Clip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AD3346F-1E17-4198-9D96-CA6F1D4046A7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5EAA786-1F48-456B-A864-B81DB4B8D475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e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 dirty="0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14"/>
          </p:nvPr>
        </p:nvSpPr>
        <p:spPr>
          <a:xfrm>
            <a:off x="5791200" y="6331100"/>
            <a:ext cx="2590800" cy="384048"/>
          </a:xfrm>
        </p:spPr>
        <p:txBody>
          <a:bodyPr/>
          <a:lstStyle>
            <a:lvl1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endParaRPr lang="pt-PT"/>
          </a:p>
        </p:txBody>
      </p:sp>
      <p:sp>
        <p:nvSpPr>
          <p:cNvPr id="15" name="Marcador de Posição do Número do Diapositivo 14"/>
          <p:cNvSpPr>
            <a:spLocks noGrp="1"/>
          </p:cNvSpPr>
          <p:nvPr>
            <p:ph type="sldNum" sz="quarter" idx="15"/>
          </p:nvPr>
        </p:nvSpPr>
        <p:spPr>
          <a:xfrm>
            <a:off x="8410575" y="6332400"/>
            <a:ext cx="609600" cy="457200"/>
          </a:xfrm>
        </p:spPr>
        <p:txBody>
          <a:bodyPr anchor="ctr"/>
          <a:lstStyle>
            <a:lvl1pPr algn="ctr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fld id="{138B346A-31A1-4D4B-A751-C93499837F7E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6" name="Marcador de Posição do Rodapé 15"/>
          <p:cNvSpPr>
            <a:spLocks noGrp="1"/>
          </p:cNvSpPr>
          <p:nvPr>
            <p:ph type="ftr" sz="quarter" idx="16"/>
          </p:nvPr>
        </p:nvSpPr>
        <p:spPr>
          <a:xfrm>
            <a:off x="428596" y="6331100"/>
            <a:ext cx="5286404" cy="384048"/>
          </a:xfrm>
        </p:spPr>
        <p:txBody>
          <a:bodyPr/>
          <a:lstStyle>
            <a:lvl1pPr algn="l">
              <a:defRPr sz="14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>
            <a:lvl1pPr>
              <a:defRPr>
                <a:latin typeface="Cooper Black" pitchFamily="18" charset="0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2FF1B-20E4-4A1A-8544-9D4CF645AFA2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1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cxnSp>
        <p:nvCxnSpPr>
          <p:cNvPr id="7" name="Conexão rect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428596" y="6332400"/>
            <a:ext cx="5286404" cy="384048"/>
          </a:xfrm>
        </p:spPr>
        <p:txBody>
          <a:bodyPr/>
          <a:lstStyle>
            <a:lvl1pPr algn="l"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DDA5-D540-4418-BFBE-B9A9BD8F6511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 dirty="0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0F3F-A7FB-432D-BF54-FB569C95880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32" name="Marcador de Posição de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34" name="Marcador de Posição de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2" name="Marcador de Posição do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cxnSp>
        <p:nvCxnSpPr>
          <p:cNvPr id="10" name="Conexão rect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ct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CEB9-0C21-4CE4-B413-F4D6B6CE2731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9233B-CAE4-4476-AFB5-4913813BCBE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arcador de Posição de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8" name="Marcador de Posição d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DB400A-6FEC-4E21-BC47-9761F8196160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 dirty="0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8" name="Marcador de Posição d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88610-ED4B-4FC1-B400-39AA14A458F1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o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dirty="0" smtClean="0"/>
              <a:t>Clique para editar os estilos</a:t>
            </a:r>
          </a:p>
          <a:p>
            <a:pPr lvl="1" eaLnBrk="1" latinLnBrk="0" hangingPunct="1"/>
            <a:r>
              <a:rPr kumimoji="0" lang="pt-PT" dirty="0" smtClean="0"/>
              <a:t>Segundo nível</a:t>
            </a:r>
          </a:p>
          <a:p>
            <a:pPr lvl="2" eaLnBrk="1" latinLnBrk="0" hangingPunct="1"/>
            <a:r>
              <a:rPr kumimoji="0" lang="pt-PT" dirty="0" smtClean="0"/>
              <a:t>Terceiro nível</a:t>
            </a:r>
          </a:p>
          <a:p>
            <a:pPr lvl="3" eaLnBrk="1" latinLnBrk="0" hangingPunct="1"/>
            <a:r>
              <a:rPr kumimoji="0" lang="pt-PT" dirty="0" smtClean="0"/>
              <a:t>Quarto nível</a:t>
            </a:r>
          </a:p>
          <a:p>
            <a:pPr lvl="4" eaLnBrk="1" latinLnBrk="0" hangingPunct="1"/>
            <a:r>
              <a:rPr kumimoji="0" lang="pt-PT" dirty="0" smtClean="0"/>
              <a:t>Quinto nível</a:t>
            </a:r>
            <a:endParaRPr kumimoji="0" lang="en-US" dirty="0"/>
          </a:p>
        </p:txBody>
      </p:sp>
      <p:sp>
        <p:nvSpPr>
          <p:cNvPr id="24" name="Marcador de Posição da Data 23"/>
          <p:cNvSpPr>
            <a:spLocks noGrp="1"/>
          </p:cNvSpPr>
          <p:nvPr>
            <p:ph type="dt" sz="half" idx="2"/>
          </p:nvPr>
        </p:nvSpPr>
        <p:spPr>
          <a:xfrm>
            <a:off x="5791200" y="6332400"/>
            <a:ext cx="2590800" cy="384048"/>
          </a:xfrm>
          <a:prstGeom prst="rect">
            <a:avLst/>
          </a:prstGeom>
        </p:spPr>
        <p:txBody>
          <a:bodyPr vert="horz" anchor="b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3"/>
          </p:nvPr>
        </p:nvSpPr>
        <p:spPr>
          <a:xfrm>
            <a:off x="428596" y="6332400"/>
            <a:ext cx="5286404" cy="384048"/>
          </a:xfrm>
          <a:prstGeom prst="rect">
            <a:avLst/>
          </a:prstGeom>
        </p:spPr>
        <p:txBody>
          <a:bodyPr vert="horz" anchor="b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4"/>
          </p:nvPr>
        </p:nvSpPr>
        <p:spPr>
          <a:xfrm>
            <a:off x="8410575" y="6332400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="1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fld id="{D99E6BCF-FA6E-48E5-A014-3A3D5B7A14AE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5" name="Marcador de Posição do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PT" dirty="0" smtClean="0"/>
              <a:t>Clique para editar o estilo</a:t>
            </a:r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Cooper Black" pitchFamily="18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21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21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21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21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21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21.png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21.png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21.png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21.png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21.png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21.png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21.png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21.png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21.png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21.png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21.png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21.png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21.png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21.png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21.png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21.png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wmf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wmf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wmf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wmf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wmf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wmf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wmf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wmf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wmf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wmf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wmf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wmf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gif"/><Relationship Id="rId4" Type="http://schemas.openxmlformats.org/officeDocument/2006/relationships/image" Target="../media/image20.wmf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20.wmf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57.png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20.wmf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20.wmf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20.wmf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20.wmf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7.png"/><Relationship Id="rId4" Type="http://schemas.openxmlformats.org/officeDocument/2006/relationships/image" Target="../media/image20.wmf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7.png"/><Relationship Id="rId4" Type="http://schemas.openxmlformats.org/officeDocument/2006/relationships/image" Target="../media/image20.wmf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7.png"/><Relationship Id="rId4" Type="http://schemas.openxmlformats.org/officeDocument/2006/relationships/image" Target="../media/image20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7.png"/><Relationship Id="rId4" Type="http://schemas.openxmlformats.org/officeDocument/2006/relationships/image" Target="../media/image20.wmf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7.png"/><Relationship Id="rId4" Type="http://schemas.openxmlformats.org/officeDocument/2006/relationships/image" Target="../media/image20.wmf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7.png"/><Relationship Id="rId4" Type="http://schemas.openxmlformats.org/officeDocument/2006/relationships/image" Target="../media/image20.wmf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7.png"/><Relationship Id="rId4" Type="http://schemas.openxmlformats.org/officeDocument/2006/relationships/image" Target="../media/image20.wmf"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7.png"/><Relationship Id="rId4" Type="http://schemas.openxmlformats.org/officeDocument/2006/relationships/image" Target="../media/image20.wmf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7.png"/><Relationship Id="rId4" Type="http://schemas.openxmlformats.org/officeDocument/2006/relationships/image" Target="../media/image20.wmf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7.png"/><Relationship Id="rId4" Type="http://schemas.openxmlformats.org/officeDocument/2006/relationships/image" Target="../media/image20.wmf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7.png"/><Relationship Id="rId4" Type="http://schemas.openxmlformats.org/officeDocument/2006/relationships/image" Target="../media/image20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7.png"/><Relationship Id="rId4" Type="http://schemas.openxmlformats.org/officeDocument/2006/relationships/image" Target="../media/image20.wmf"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7.png"/><Relationship Id="rId4" Type="http://schemas.openxmlformats.org/officeDocument/2006/relationships/image" Target="../media/image20.wmf"/></Relationships>
</file>

<file path=ppt/slides/_rels/slide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7.png"/><Relationship Id="rId4" Type="http://schemas.openxmlformats.org/officeDocument/2006/relationships/image" Target="../media/image20.wmf"/></Relationships>
</file>

<file path=ppt/slides/_rels/slide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7.png"/><Relationship Id="rId4" Type="http://schemas.openxmlformats.org/officeDocument/2006/relationships/image" Target="../media/image20.wmf"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7.png"/><Relationship Id="rId4" Type="http://schemas.openxmlformats.org/officeDocument/2006/relationships/image" Target="../media/image20.wmf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7.png"/><Relationship Id="rId4" Type="http://schemas.openxmlformats.org/officeDocument/2006/relationships/image" Target="../media/image20.wmf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gif"/><Relationship Id="rId5" Type="http://schemas.openxmlformats.org/officeDocument/2006/relationships/image" Target="../media/image55.wmf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gif"/><Relationship Id="rId5" Type="http://schemas.openxmlformats.org/officeDocument/2006/relationships/image" Target="../media/image55.wmf"/><Relationship Id="rId4" Type="http://schemas.openxmlformats.org/officeDocument/2006/relationships/image" Target="../media/image57.png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gif"/><Relationship Id="rId5" Type="http://schemas.openxmlformats.org/officeDocument/2006/relationships/image" Target="../media/image55.wmf"/><Relationship Id="rId4" Type="http://schemas.openxmlformats.org/officeDocument/2006/relationships/image" Target="../media/image57.png"/></Relationships>
</file>

<file path=ppt/slides/_rels/slide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gif"/><Relationship Id="rId5" Type="http://schemas.openxmlformats.org/officeDocument/2006/relationships/image" Target="../media/image55.wmf"/><Relationship Id="rId4" Type="http://schemas.openxmlformats.org/officeDocument/2006/relationships/image" Target="../media/image57.png"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gif"/><Relationship Id="rId5" Type="http://schemas.openxmlformats.org/officeDocument/2006/relationships/image" Target="../media/image55.wmf"/><Relationship Id="rId4" Type="http://schemas.openxmlformats.org/officeDocument/2006/relationships/image" Target="../media/image57.png"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58.gif"/><Relationship Id="rId4" Type="http://schemas.openxmlformats.org/officeDocument/2006/relationships/image" Target="../media/image55.wmf"/></Relationships>
</file>

<file path=ppt/slides/_rels/slide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8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wmf"/><Relationship Id="rId4" Type="http://schemas.openxmlformats.org/officeDocument/2006/relationships/image" Target="../media/image55.wmf"/></Relationships>
</file>

<file path=ppt/slides/_rels/slide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58.gif"/><Relationship Id="rId4" Type="http://schemas.openxmlformats.org/officeDocument/2006/relationships/image" Target="../media/image55.wmf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58.gif"/><Relationship Id="rId4" Type="http://schemas.openxmlformats.org/officeDocument/2006/relationships/image" Target="../media/image55.wmf"/></Relationships>
</file>

<file path=ppt/slides/_rels/slide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8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wmf"/><Relationship Id="rId4" Type="http://schemas.openxmlformats.org/officeDocument/2006/relationships/image" Target="../media/image55.wmf"/></Relationships>
</file>

<file path=ppt/slides/_rels/slide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8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wmf"/><Relationship Id="rId4" Type="http://schemas.openxmlformats.org/officeDocument/2006/relationships/image" Target="../media/image55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8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wmf"/><Relationship Id="rId4" Type="http://schemas.openxmlformats.org/officeDocument/2006/relationships/image" Target="../media/image55.wmf"/></Relationships>
</file>

<file path=ppt/slides/_rels/slide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8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wmf"/><Relationship Id="rId4" Type="http://schemas.openxmlformats.org/officeDocument/2006/relationships/image" Target="../media/image55.wmf"/></Relationships>
</file>

<file path=ppt/slides/_rels/slide2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gif"/></Relationships>
</file>

<file path=ppt/slides/_rels/slide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gif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gif"/></Relationships>
</file>

<file path=ppt/slides/_rels/slide3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4.gif"/><Relationship Id="rId5" Type="http://schemas.openxmlformats.org/officeDocument/2006/relationships/image" Target="../media/image20.wmf"/><Relationship Id="rId4" Type="http://schemas.openxmlformats.org/officeDocument/2006/relationships/oleObject" Target="../embeddings/Documento_do_Microsoft_Office_Word_97_-_20031.doc"/></Relationships>
</file>

<file path=ppt/slides/_rels/slide3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4.gif"/><Relationship Id="rId5" Type="http://schemas.openxmlformats.org/officeDocument/2006/relationships/image" Target="../media/image20.wmf"/><Relationship Id="rId4" Type="http://schemas.openxmlformats.org/officeDocument/2006/relationships/oleObject" Target="../embeddings/Documento_do_Microsoft_Office_Word_97_-_20032.doc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image" Target="../media/image54.gif"/><Relationship Id="rId4" Type="http://schemas.openxmlformats.org/officeDocument/2006/relationships/oleObject" Target="../embeddings/Documento_do_Microsoft_Office_Word_97_-_20033.doc"/></Relationships>
</file>

<file path=ppt/slides/_rels/slide3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gif"/></Relationships>
</file>

<file path=ppt/slides/_rels/slide3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gif"/></Relationships>
</file>

<file path=ppt/slides/_rels/slide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3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3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3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gif"/></Relationships>
</file>

<file path=ppt/slides/_rels/slide3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3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3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gif"/></Relationships>
</file>

<file path=ppt/slides/_rels/slide3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gif"/></Relationships>
</file>

<file path=ppt/slides/_rels/slide3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gif"/></Relationships>
</file>

<file path=ppt/slides/_rels/slide3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gif"/></Relationships>
</file>

<file path=ppt/slides/_rels/slide3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gif"/></Relationships>
</file>

<file path=ppt/slides/_rels/slide3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3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3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3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3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3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3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3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3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4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4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4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4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4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4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4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4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4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4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4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4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4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4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4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4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4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4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4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4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4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4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4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21.png"/><Relationship Id="rId4" Type="http://schemas.openxmlformats.org/officeDocument/2006/relationships/image" Target="../media/image54.gif"/></Relationships>
</file>

<file path=ppt/slides/_rels/slide4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gif"/><Relationship Id="rId5" Type="http://schemas.openxmlformats.org/officeDocument/2006/relationships/image" Target="../media/image57.png"/><Relationship Id="rId4" Type="http://schemas.openxmlformats.org/officeDocument/2006/relationships/image" Target="../media/image21.png"/></Relationships>
</file>

<file path=ppt/slides/_rels/slide4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4.gif"/></Relationships>
</file>

<file path=ppt/slides/_rels/slide4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4.gif"/></Relationships>
</file>

<file path=ppt/slides/_rels/slide4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4.gif"/><Relationship Id="rId4" Type="http://schemas.openxmlformats.org/officeDocument/2006/relationships/image" Target="../media/image57.png"/></Relationships>
</file>

<file path=ppt/slides/_rels/slide4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4.gif"/><Relationship Id="rId4" Type="http://schemas.openxmlformats.org/officeDocument/2006/relationships/image" Target="../media/image57.png"/></Relationships>
</file>

<file path=ppt/slides/_rels/slide4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4.gif"/><Relationship Id="rId4" Type="http://schemas.openxmlformats.org/officeDocument/2006/relationships/image" Target="../media/image57.png"/></Relationships>
</file>

<file path=ppt/slides/_rels/slide4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4.gif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4.gif"/><Relationship Id="rId4" Type="http://schemas.openxmlformats.org/officeDocument/2006/relationships/image" Target="../media/image57.png"/></Relationships>
</file>

<file path=ppt/slides/_rels/slide4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54.gif"/></Relationships>
</file>

<file path=ppt/slides/_rels/slide4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55.wmf"/><Relationship Id="rId4" Type="http://schemas.openxmlformats.org/officeDocument/2006/relationships/image" Target="../media/image20.wmf"/></Relationships>
</file>

<file path=ppt/slides/_rels/slide4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4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4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2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2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w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21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wm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21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21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2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21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21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21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21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sz="2400" dirty="0" smtClean="0">
                <a:latin typeface="Cooper Black" pitchFamily="18" charset="0"/>
              </a:rPr>
              <a:t>Análise Sistemática do Jogo</a:t>
            </a:r>
            <a:endParaRPr lang="pt-PT" sz="2400" dirty="0">
              <a:latin typeface="Cooper Black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sz="3200" dirty="0" smtClean="0">
                <a:latin typeface="Arial Black" pitchFamily="34" charset="0"/>
              </a:rPr>
              <a:t>Curso de Treinadores de Futsal Nível I</a:t>
            </a:r>
            <a:br>
              <a:rPr lang="pt-PT" sz="3200" dirty="0" smtClean="0">
                <a:latin typeface="Arial Black" pitchFamily="34" charset="0"/>
              </a:rPr>
            </a:br>
            <a:r>
              <a:rPr lang="pt-PT" sz="3200" dirty="0" smtClean="0">
                <a:latin typeface="Arial Black" pitchFamily="34" charset="0"/>
              </a:rPr>
              <a:t>AF Coimbra 2010</a:t>
            </a:r>
            <a:endParaRPr lang="pt-PT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/>
              <a:t>Desvantagens:</a:t>
            </a:r>
            <a:endParaRPr lang="pt-PT" dirty="0"/>
          </a:p>
          <a:p>
            <a:pPr lvl="1" algn="just"/>
            <a:r>
              <a:rPr lang="pt-PT" dirty="0"/>
              <a:t>Dificuldades apresentadas pela </a:t>
            </a:r>
            <a:r>
              <a:rPr lang="pt-PT" b="1" dirty="0">
                <a:solidFill>
                  <a:srgbClr val="FFFF00"/>
                </a:solidFill>
              </a:rPr>
              <a:t>execução das acções técnico-tácticas específicas com bola</a:t>
            </a:r>
            <a:r>
              <a:rPr lang="pt-PT" dirty="0"/>
              <a:t> sugerem necessidade da sua protecção e conservação, contra as acções agressivas dos adversários.</a:t>
            </a:r>
          </a:p>
          <a:p>
            <a:pPr algn="just"/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10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Processo Ofensivo</a:t>
            </a:r>
            <a:endParaRPr lang="pt-PT" dirty="0"/>
          </a:p>
        </p:txBody>
      </p:sp>
      <p:pic>
        <p:nvPicPr>
          <p:cNvPr id="8" name="Imagem 7" descr="pfWZvj991574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3786190"/>
            <a:ext cx="2777829" cy="2490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4221163"/>
            <a:ext cx="215900" cy="198437"/>
          </a:xfrm>
          <a:prstGeom prst="rect">
            <a:avLst/>
          </a:prstGeom>
          <a:noFill/>
        </p:spPr>
      </p:pic>
      <p:pic>
        <p:nvPicPr>
          <p:cNvPr id="18437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708400" y="5734050"/>
            <a:ext cx="558800" cy="828675"/>
          </a:xfrm>
          <a:prstGeom prst="rect">
            <a:avLst/>
          </a:prstGeom>
          <a:noFill/>
        </p:spPr>
      </p:pic>
      <p:pic>
        <p:nvPicPr>
          <p:cNvPr id="18438" name="Picture 6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924300" y="2492375"/>
            <a:ext cx="558800" cy="828675"/>
          </a:xfrm>
          <a:prstGeom prst="rect">
            <a:avLst/>
          </a:prstGeom>
          <a:noFill/>
        </p:spPr>
      </p:pic>
      <p:pic>
        <p:nvPicPr>
          <p:cNvPr id="18440" name="Picture 8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132138" y="4652963"/>
            <a:ext cx="558800" cy="828675"/>
          </a:xfrm>
          <a:prstGeom prst="rect">
            <a:avLst/>
          </a:prstGeom>
          <a:noFill/>
        </p:spPr>
      </p:pic>
      <p:pic>
        <p:nvPicPr>
          <p:cNvPr id="18441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348038" y="3500438"/>
            <a:ext cx="558800" cy="828675"/>
          </a:xfrm>
          <a:prstGeom prst="rect">
            <a:avLst/>
          </a:prstGeom>
          <a:noFill/>
        </p:spPr>
      </p:pic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000" dirty="0" smtClean="0"/>
              <a:t>Princípios de Jogo </a:t>
            </a:r>
            <a:r>
              <a:rPr lang="pt-PT" sz="4000" dirty="0" smtClean="0">
                <a:solidFill>
                  <a:srgbClr val="FFFF00"/>
                </a:solidFill>
              </a:rPr>
              <a:t>Ofensivo</a:t>
            </a:r>
            <a:r>
              <a:rPr lang="pt-PT" sz="4000" dirty="0" smtClean="0"/>
              <a:t/>
            </a:r>
            <a:br>
              <a:rPr lang="pt-PT" sz="4000" dirty="0" smtClean="0"/>
            </a:br>
            <a:r>
              <a:rPr lang="pt-PT" sz="4000" dirty="0" smtClean="0"/>
              <a:t>Espaço</a:t>
            </a:r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100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24699E-6 L -0.00781 0.1258 " pathEditMode="relative" ptsTypes="AA">
                                      <p:cBhvr>
                                        <p:cTn id="6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0.02358 L 0.07969 0.117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69 0.11794 L 0.40261 -0.14432 " pathEditMode="relative" ptsTypes="AA">
                                      <p:cBhvr>
                                        <p:cTn id="11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1258 L 0.38594 -0.17831 " pathEditMode="relative" ptsTypes="AA">
                                      <p:cBhvr>
                                        <p:cTn id="14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556 -0.1716 L 0.54722 0.0379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Posição de Conteúdo 1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PT" dirty="0" smtClean="0"/>
              <a:t>Consiste nas normas de base de orientação que determinam a </a:t>
            </a:r>
            <a:r>
              <a:rPr lang="pt-PT" b="1" dirty="0" smtClean="0">
                <a:solidFill>
                  <a:srgbClr val="FFFF00"/>
                </a:solidFill>
              </a:rPr>
              <a:t>atitude de todos os jogadores</a:t>
            </a:r>
            <a:r>
              <a:rPr lang="pt-PT" dirty="0" smtClean="0"/>
              <a:t> de uma mesma equipa, </a:t>
            </a:r>
            <a:r>
              <a:rPr lang="pt-PT" b="1" dirty="0" smtClean="0">
                <a:solidFill>
                  <a:srgbClr val="FFFF00"/>
                </a:solidFill>
              </a:rPr>
              <a:t>sem posse de bola</a:t>
            </a:r>
            <a:r>
              <a:rPr lang="pt-PT" dirty="0" smtClean="0"/>
              <a:t>, no sentido de assegurar uma determinada </a:t>
            </a:r>
            <a:r>
              <a:rPr lang="pt-PT" b="1" dirty="0" smtClean="0">
                <a:solidFill>
                  <a:srgbClr val="FFFF00"/>
                </a:solidFill>
              </a:rPr>
              <a:t>organização </a:t>
            </a:r>
            <a:r>
              <a:rPr lang="pt-PT" b="1" dirty="0" err="1" smtClean="0">
                <a:solidFill>
                  <a:srgbClr val="FFFF00"/>
                </a:solidFill>
              </a:rPr>
              <a:t>espaço-temporal</a:t>
            </a:r>
            <a:r>
              <a:rPr lang="pt-PT" dirty="0" smtClean="0"/>
              <a:t> facilitadora do desenvolvimento do processo defensivo da equipa</a:t>
            </a:r>
          </a:p>
          <a:p>
            <a:pPr algn="just"/>
            <a:endParaRPr lang="pt-PT" sz="1500" dirty="0" smtClean="0"/>
          </a:p>
          <a:p>
            <a:pPr algn="just"/>
            <a:r>
              <a:rPr lang="pt-PT" sz="2400" b="1" dirty="0" smtClean="0">
                <a:solidFill>
                  <a:schemeClr val="tx2"/>
                </a:solidFill>
              </a:rPr>
              <a:t>Objectivo</a:t>
            </a:r>
          </a:p>
          <a:p>
            <a:pPr lvl="1" algn="just"/>
            <a:r>
              <a:rPr lang="pt-PT" sz="2000" dirty="0" smtClean="0"/>
              <a:t>Assegurar uma </a:t>
            </a:r>
            <a:r>
              <a:rPr lang="pt-PT" sz="2000" b="1" dirty="0" smtClean="0">
                <a:solidFill>
                  <a:srgbClr val="FFFF00"/>
                </a:solidFill>
              </a:rPr>
              <a:t>articulação defensiva</a:t>
            </a:r>
            <a:r>
              <a:rPr lang="pt-PT" sz="2000" dirty="0" smtClean="0"/>
              <a:t> em profundidade e largura</a:t>
            </a:r>
          </a:p>
          <a:p>
            <a:pPr lvl="1" algn="just"/>
            <a:r>
              <a:rPr lang="pt-PT" sz="2000" b="1" dirty="0" smtClean="0">
                <a:solidFill>
                  <a:srgbClr val="FFFF00"/>
                </a:solidFill>
              </a:rPr>
              <a:t>Reduzir e anular o espaço</a:t>
            </a:r>
            <a:r>
              <a:rPr lang="pt-PT" sz="2000" dirty="0" smtClean="0"/>
              <a:t> à equipa adversária para melhor e mais rapidamente recuperar a posse de bola</a:t>
            </a:r>
          </a:p>
          <a:p>
            <a:pPr lvl="1" algn="just"/>
            <a:r>
              <a:rPr lang="pt-PT" sz="2000" b="1" dirty="0" smtClean="0">
                <a:solidFill>
                  <a:srgbClr val="FFFF00"/>
                </a:solidFill>
              </a:rPr>
              <a:t>Estruturação e racionalização</a:t>
            </a:r>
            <a:r>
              <a:rPr lang="pt-PT" sz="2000" dirty="0" smtClean="0"/>
              <a:t> das acções colectivas defensivas no sentido de dar maior amplitude à defesa</a:t>
            </a:r>
          </a:p>
        </p:txBody>
      </p:sp>
      <p:sp>
        <p:nvSpPr>
          <p:cNvPr id="21" name="Título 3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C000"/>
                </a:solidFill>
              </a:rPr>
              <a:t>Defensivo</a:t>
            </a:r>
            <a:br>
              <a:rPr lang="pt-PT" sz="3600" dirty="0" smtClean="0">
                <a:solidFill>
                  <a:srgbClr val="FFC000"/>
                </a:solidFill>
              </a:rPr>
            </a:br>
            <a:r>
              <a:rPr lang="pt-PT" sz="3600" dirty="0" smtClean="0"/>
              <a:t>Concentração</a:t>
            </a:r>
            <a:endParaRPr lang="pt-PT" sz="3600" dirty="0">
              <a:solidFill>
                <a:srgbClr val="FFFF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101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Posição de Conteúdo 1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Comportamentos táctico-técnicos:</a:t>
            </a: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Congregar os jogadores</a:t>
            </a:r>
            <a:r>
              <a:rPr lang="pt-PT" dirty="0" smtClean="0"/>
              <a:t> no centro do jogo através do </a:t>
            </a:r>
            <a:r>
              <a:rPr lang="pt-PT" b="1" dirty="0" smtClean="0">
                <a:solidFill>
                  <a:srgbClr val="FFFF00"/>
                </a:solidFill>
              </a:rPr>
              <a:t>balanceamento coordenado</a:t>
            </a:r>
            <a:r>
              <a:rPr lang="pt-PT" dirty="0" smtClean="0"/>
              <a:t> dos vectores </a:t>
            </a:r>
            <a:r>
              <a:rPr lang="pt-PT" b="1" dirty="0" smtClean="0">
                <a:solidFill>
                  <a:srgbClr val="FFFF00"/>
                </a:solidFill>
              </a:rPr>
              <a:t>largura e profundidade</a:t>
            </a:r>
          </a:p>
          <a:p>
            <a:pPr lvl="1" algn="just"/>
            <a:endParaRPr lang="pt-PT" sz="1000" b="1" dirty="0" smtClean="0">
              <a:solidFill>
                <a:srgbClr val="FFFF00"/>
              </a:solidFill>
            </a:endParaRPr>
          </a:p>
          <a:p>
            <a:pPr lvl="1" algn="just"/>
            <a:r>
              <a:rPr lang="pt-PT" dirty="0" smtClean="0"/>
              <a:t>Assumir um compromisso entre a concentração dos jogadores e esses vectores</a:t>
            </a:r>
          </a:p>
          <a:p>
            <a:pPr lvl="1" algn="just"/>
            <a:endParaRPr lang="pt-PT" sz="1000" dirty="0" smtClean="0"/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Aproximar as linhas defensivas</a:t>
            </a:r>
          </a:p>
          <a:p>
            <a:pPr lvl="1" algn="just"/>
            <a:endParaRPr lang="pt-PT" sz="1000" b="1" dirty="0" smtClean="0">
              <a:solidFill>
                <a:srgbClr val="FFFF00"/>
              </a:solidFill>
            </a:endParaRPr>
          </a:p>
          <a:p>
            <a:pPr lvl="1" algn="just"/>
            <a:r>
              <a:rPr lang="pt-PT" dirty="0" smtClean="0"/>
              <a:t>Utilizar em </a:t>
            </a:r>
            <a:r>
              <a:rPr lang="pt-PT" b="1" dirty="0" smtClean="0">
                <a:solidFill>
                  <a:srgbClr val="FFFF00"/>
                </a:solidFill>
              </a:rPr>
              <a:t>simultâneo os referenciais da bola, baliza e adversários</a:t>
            </a:r>
            <a:r>
              <a:rPr lang="pt-PT" dirty="0" smtClean="0"/>
              <a:t> para a correcta colocação dos defensores</a:t>
            </a:r>
          </a:p>
        </p:txBody>
      </p:sp>
      <p:sp>
        <p:nvSpPr>
          <p:cNvPr id="21" name="Título 3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C000"/>
                </a:solidFill>
              </a:rPr>
              <a:t>Defensivo</a:t>
            </a:r>
            <a:br>
              <a:rPr lang="pt-PT" sz="3600" dirty="0" smtClean="0">
                <a:solidFill>
                  <a:srgbClr val="FFC000"/>
                </a:solidFill>
              </a:rPr>
            </a:br>
            <a:r>
              <a:rPr lang="pt-PT" sz="3600" dirty="0" smtClean="0"/>
              <a:t>Concentração</a:t>
            </a:r>
            <a:endParaRPr lang="pt-PT" sz="3600" dirty="0">
              <a:solidFill>
                <a:srgbClr val="FFFF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102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Posição de Conteúdo 17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191016"/>
          </a:xfrm>
        </p:spPr>
        <p:txBody>
          <a:bodyPr>
            <a:normAutofit/>
          </a:bodyPr>
          <a:lstStyle/>
          <a:p>
            <a:pPr algn="just"/>
            <a:r>
              <a:rPr lang="pt-PT" dirty="0" smtClean="0"/>
              <a:t>Acções táctico-técnicas mais relevantes:</a:t>
            </a:r>
          </a:p>
          <a:p>
            <a:pPr lvl="1" algn="just"/>
            <a:endParaRPr lang="pt-PT" sz="1100" b="1" dirty="0" smtClean="0">
              <a:solidFill>
                <a:srgbClr val="FFFF00"/>
              </a:solidFill>
            </a:endParaRPr>
          </a:p>
          <a:p>
            <a:pPr lvl="1"/>
            <a:r>
              <a:rPr lang="pt-PT" dirty="0" smtClean="0"/>
              <a:t>Dobras</a:t>
            </a:r>
          </a:p>
          <a:p>
            <a:pPr lvl="1"/>
            <a:endParaRPr lang="pt-PT" dirty="0" smtClean="0"/>
          </a:p>
          <a:p>
            <a:pPr lvl="1"/>
            <a:r>
              <a:rPr lang="pt-PT" dirty="0" smtClean="0"/>
              <a:t>Compensações</a:t>
            </a:r>
          </a:p>
          <a:p>
            <a:pPr lvl="1"/>
            <a:endParaRPr lang="pt-PT" dirty="0" smtClean="0"/>
          </a:p>
          <a:p>
            <a:pPr lvl="1"/>
            <a:r>
              <a:rPr lang="pt-PT" dirty="0" smtClean="0"/>
              <a:t>Métodos de jogo defensivo</a:t>
            </a:r>
          </a:p>
          <a:p>
            <a:pPr lvl="1"/>
            <a:endParaRPr lang="pt-PT" dirty="0" smtClean="0"/>
          </a:p>
          <a:p>
            <a:pPr lvl="1"/>
            <a:r>
              <a:rPr lang="pt-PT" dirty="0" smtClean="0"/>
              <a:t>“Basculação Defensiva”</a:t>
            </a:r>
            <a:endParaRPr lang="pt-PT" dirty="0"/>
          </a:p>
        </p:txBody>
      </p:sp>
      <p:sp>
        <p:nvSpPr>
          <p:cNvPr id="21" name="Título 3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C000"/>
                </a:solidFill>
              </a:rPr>
              <a:t>Defensivo</a:t>
            </a:r>
            <a:br>
              <a:rPr lang="pt-PT" sz="3600" dirty="0" smtClean="0">
                <a:solidFill>
                  <a:srgbClr val="FFC000"/>
                </a:solidFill>
              </a:rPr>
            </a:br>
            <a:r>
              <a:rPr lang="pt-PT" sz="3600" dirty="0" smtClean="0"/>
              <a:t>Concentração</a:t>
            </a:r>
            <a:endParaRPr lang="pt-PT" sz="3600" dirty="0">
              <a:solidFill>
                <a:srgbClr val="FFFF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103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pic>
        <p:nvPicPr>
          <p:cNvPr id="600066" name="Picture 2" descr="[coimbrafinal248tj[1].jpg]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76889" y="2443171"/>
            <a:ext cx="3124201" cy="2343151"/>
          </a:xfrm>
          <a:prstGeom prst="rect">
            <a:avLst/>
          </a:prstGeom>
          <a:noFill/>
        </p:spPr>
      </p:pic>
      <p:pic>
        <p:nvPicPr>
          <p:cNvPr id="7" name="Imagem 6" descr="20080911173731.jpeg"/>
          <p:cNvPicPr>
            <a:picLocks noChangeAspect="1"/>
          </p:cNvPicPr>
          <p:nvPr/>
        </p:nvPicPr>
        <p:blipFill>
          <a:blip r:embed="rId3" cstate="print"/>
          <a:srcRect t="5555" b="3703"/>
          <a:stretch>
            <a:fillRect/>
          </a:stretch>
        </p:blipFill>
        <p:spPr>
          <a:xfrm>
            <a:off x="5072066" y="2428868"/>
            <a:ext cx="3680732" cy="2500330"/>
          </a:xfrm>
          <a:prstGeom prst="rect">
            <a:avLst/>
          </a:prstGeom>
        </p:spPr>
      </p:pic>
      <p:sp>
        <p:nvSpPr>
          <p:cNvPr id="8" name="Rectângulo 7"/>
          <p:cNvSpPr/>
          <p:nvPr/>
        </p:nvSpPr>
        <p:spPr>
          <a:xfrm>
            <a:off x="857224" y="5539103"/>
            <a:ext cx="75749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PT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 Black" pitchFamily="34" charset="0"/>
              </a:rPr>
              <a:t>Não Confundir com a concentração no jogo!</a:t>
            </a:r>
            <a:endParaRPr lang="pt-PT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0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8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5157788"/>
            <a:ext cx="215900" cy="198437"/>
          </a:xfrm>
          <a:prstGeom prst="rect">
            <a:avLst/>
          </a:prstGeom>
          <a:noFill/>
        </p:spPr>
      </p:pic>
      <p:pic>
        <p:nvPicPr>
          <p:cNvPr id="10244" name="Picture 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5229225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4652963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276600" y="3644900"/>
            <a:ext cx="558800" cy="828675"/>
          </a:xfrm>
          <a:prstGeom prst="rect">
            <a:avLst/>
          </a:prstGeom>
          <a:noFill/>
        </p:spPr>
      </p:pic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3851275" y="5445125"/>
            <a:ext cx="504825" cy="936625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10249" name="Picture 9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635375" y="5734050"/>
            <a:ext cx="558800" cy="828675"/>
          </a:xfrm>
          <a:prstGeom prst="rect">
            <a:avLst/>
          </a:prstGeom>
          <a:noFill/>
        </p:spPr>
      </p:pic>
      <p:pic>
        <p:nvPicPr>
          <p:cNvPr id="10250" name="Picture 10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924300" y="2492375"/>
            <a:ext cx="558800" cy="828675"/>
          </a:xfrm>
          <a:prstGeom prst="rect">
            <a:avLst/>
          </a:prstGeom>
          <a:noFill/>
        </p:spPr>
      </p:pic>
      <p:pic>
        <p:nvPicPr>
          <p:cNvPr id="10251" name="Picture 11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3716338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2997200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5651500" y="4292600"/>
            <a:ext cx="288925" cy="360363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4787900" y="5013325"/>
            <a:ext cx="576263" cy="360363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H="1">
            <a:off x="4643438" y="5803900"/>
            <a:ext cx="865187" cy="57785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10261" name="Picture 21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276600" y="4508500"/>
            <a:ext cx="558800" cy="828675"/>
          </a:xfrm>
          <a:prstGeom prst="rect">
            <a:avLst/>
          </a:prstGeom>
          <a:noFill/>
        </p:spPr>
      </p:pic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6804025" y="3644900"/>
            <a:ext cx="288925" cy="360363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20" name="Título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C000"/>
                </a:solidFill>
              </a:rPr>
              <a:t>Defensivo</a:t>
            </a:r>
            <a:br>
              <a:rPr lang="pt-PT" sz="3600" dirty="0" smtClean="0">
                <a:solidFill>
                  <a:srgbClr val="FFC000"/>
                </a:solidFill>
              </a:rPr>
            </a:br>
            <a:r>
              <a:rPr lang="pt-PT" sz="3600" dirty="0" smtClean="0"/>
              <a:t>Concentração</a:t>
            </a:r>
            <a:endParaRPr lang="pt-PT" sz="3600" dirty="0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104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6357958"/>
            <a:ext cx="215900" cy="198437"/>
          </a:xfrm>
          <a:prstGeom prst="rect">
            <a:avLst/>
          </a:prstGeom>
          <a:noFill/>
        </p:spPr>
      </p:pic>
      <p:pic>
        <p:nvPicPr>
          <p:cNvPr id="10244" name="Picture 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5857892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5000636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276600" y="3644900"/>
            <a:ext cx="558800" cy="828675"/>
          </a:xfrm>
          <a:prstGeom prst="rect">
            <a:avLst/>
          </a:prstGeom>
          <a:noFill/>
        </p:spPr>
      </p:pic>
      <p:pic>
        <p:nvPicPr>
          <p:cNvPr id="10249" name="Picture 9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635375" y="5734050"/>
            <a:ext cx="558800" cy="828675"/>
          </a:xfrm>
          <a:prstGeom prst="rect">
            <a:avLst/>
          </a:prstGeom>
          <a:noFill/>
        </p:spPr>
      </p:pic>
      <p:pic>
        <p:nvPicPr>
          <p:cNvPr id="10250" name="Picture 10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924300" y="2492375"/>
            <a:ext cx="558800" cy="828675"/>
          </a:xfrm>
          <a:prstGeom prst="rect">
            <a:avLst/>
          </a:prstGeom>
          <a:noFill/>
        </p:spPr>
      </p:pic>
      <p:pic>
        <p:nvPicPr>
          <p:cNvPr id="10251" name="Picture 11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4143380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3571876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21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276600" y="4508500"/>
            <a:ext cx="558800" cy="828675"/>
          </a:xfrm>
          <a:prstGeom prst="rect">
            <a:avLst/>
          </a:prstGeom>
          <a:noFill/>
        </p:spPr>
      </p:pic>
      <p:sp>
        <p:nvSpPr>
          <p:cNvPr id="20" name="Título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C000"/>
                </a:solidFill>
              </a:rPr>
              <a:t>Defensivo</a:t>
            </a:r>
            <a:br>
              <a:rPr lang="pt-PT" sz="3600" dirty="0" smtClean="0">
                <a:solidFill>
                  <a:srgbClr val="FFC000"/>
                </a:solidFill>
              </a:rPr>
            </a:br>
            <a:r>
              <a:rPr lang="pt-PT" sz="3600" dirty="0" smtClean="0"/>
              <a:t>Concentração</a:t>
            </a:r>
            <a:endParaRPr lang="pt-PT" sz="3600" dirty="0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105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5157788"/>
            <a:ext cx="215900" cy="198437"/>
          </a:xfrm>
          <a:prstGeom prst="rect">
            <a:avLst/>
          </a:prstGeom>
          <a:noFill/>
        </p:spPr>
      </p:pic>
      <p:pic>
        <p:nvPicPr>
          <p:cNvPr id="11268" name="Picture 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5229225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4652963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276600" y="3644900"/>
            <a:ext cx="558800" cy="828675"/>
          </a:xfrm>
          <a:prstGeom prst="rect">
            <a:avLst/>
          </a:prstGeom>
          <a:noFill/>
        </p:spPr>
      </p:pic>
      <p:pic>
        <p:nvPicPr>
          <p:cNvPr id="11273" name="Picture 9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635375" y="5734050"/>
            <a:ext cx="558800" cy="828675"/>
          </a:xfrm>
          <a:prstGeom prst="rect">
            <a:avLst/>
          </a:prstGeom>
          <a:noFill/>
        </p:spPr>
      </p:pic>
      <p:pic>
        <p:nvPicPr>
          <p:cNvPr id="11274" name="Picture 10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924300" y="2492375"/>
            <a:ext cx="558800" cy="828675"/>
          </a:xfrm>
          <a:prstGeom prst="rect">
            <a:avLst/>
          </a:prstGeom>
          <a:noFill/>
        </p:spPr>
      </p:pic>
      <p:pic>
        <p:nvPicPr>
          <p:cNvPr id="11275" name="Picture 11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3716338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2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2997200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16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276600" y="4508500"/>
            <a:ext cx="558800" cy="828675"/>
          </a:xfrm>
          <a:prstGeom prst="rect">
            <a:avLst/>
          </a:prstGeom>
          <a:noFill/>
        </p:spPr>
      </p:pic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C000"/>
                </a:solidFill>
              </a:rPr>
              <a:t>Defensivo</a:t>
            </a:r>
            <a:br>
              <a:rPr lang="pt-PT" sz="3600" dirty="0" smtClean="0">
                <a:solidFill>
                  <a:srgbClr val="FFC000"/>
                </a:solidFill>
              </a:rPr>
            </a:br>
            <a:r>
              <a:rPr lang="pt-PT" sz="3600" dirty="0" smtClean="0"/>
              <a:t>Concentração</a:t>
            </a:r>
            <a:endParaRPr lang="pt-PT" sz="3600" dirty="0"/>
          </a:p>
        </p:txBody>
      </p:sp>
      <p:sp>
        <p:nvSpPr>
          <p:cNvPr id="13" name="Marcador de Posição do Número do Diapositivo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106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14" name="Marcador de Posição do Rodapé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2752 L 0.05903 0.163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17114E-6 L -0.11024 0.09435 " pathEditMode="relative" ptsTypes="AA">
                                      <p:cBhvr>
                                        <p:cTn id="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07 0.01457 L 0.10191 0.067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1 0.02521 L 0.0467 0.0777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0.00393 L 0.03906 0.0774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4714884"/>
            <a:ext cx="215900" cy="198437"/>
          </a:xfrm>
          <a:prstGeom prst="rect">
            <a:avLst/>
          </a:prstGeom>
          <a:noFill/>
        </p:spPr>
      </p:pic>
      <p:pic>
        <p:nvPicPr>
          <p:cNvPr id="10244" name="Picture 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5143512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929058" y="2428868"/>
            <a:ext cx="558800" cy="828675"/>
          </a:xfrm>
          <a:prstGeom prst="rect">
            <a:avLst/>
          </a:prstGeom>
          <a:noFill/>
        </p:spPr>
      </p:pic>
      <p:pic>
        <p:nvPicPr>
          <p:cNvPr id="10249" name="Picture 9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635375" y="5734050"/>
            <a:ext cx="558800" cy="828675"/>
          </a:xfrm>
          <a:prstGeom prst="rect">
            <a:avLst/>
          </a:prstGeom>
          <a:noFill/>
        </p:spPr>
      </p:pic>
      <p:pic>
        <p:nvPicPr>
          <p:cNvPr id="10250" name="Picture 10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215074" y="4071942"/>
            <a:ext cx="558800" cy="828675"/>
          </a:xfrm>
          <a:prstGeom prst="rect">
            <a:avLst/>
          </a:prstGeom>
          <a:noFill/>
        </p:spPr>
      </p:pic>
      <p:pic>
        <p:nvPicPr>
          <p:cNvPr id="10251" name="Picture 11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571876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214818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21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214678" y="4071942"/>
            <a:ext cx="558800" cy="828675"/>
          </a:xfrm>
          <a:prstGeom prst="rect">
            <a:avLst/>
          </a:prstGeom>
          <a:noFill/>
        </p:spPr>
      </p:pic>
      <p:sp>
        <p:nvSpPr>
          <p:cNvPr id="20" name="Título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C000"/>
                </a:solidFill>
              </a:rPr>
              <a:t>Defensivo</a:t>
            </a:r>
            <a:br>
              <a:rPr lang="pt-PT" sz="3600" dirty="0" smtClean="0">
                <a:solidFill>
                  <a:srgbClr val="FFC000"/>
                </a:solidFill>
              </a:rPr>
            </a:br>
            <a:r>
              <a:rPr lang="pt-PT" sz="3600" dirty="0" smtClean="0"/>
              <a:t>Concentração</a:t>
            </a:r>
            <a:endParaRPr lang="pt-PT" sz="3600" dirty="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3857620" y="4643447"/>
            <a:ext cx="2357454" cy="142876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10245" name="Picture 5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4500570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5500694" y="3929066"/>
            <a:ext cx="576263" cy="360363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V="1">
            <a:off x="5929323" y="5000637"/>
            <a:ext cx="357190" cy="500066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V="1">
            <a:off x="5000628" y="4786322"/>
            <a:ext cx="1071570" cy="142876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107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23" name="Marcador de Posição do Rodapé 2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4786322"/>
            <a:ext cx="215900" cy="198437"/>
          </a:xfrm>
          <a:prstGeom prst="rect">
            <a:avLst/>
          </a:prstGeom>
          <a:noFill/>
        </p:spPr>
      </p:pic>
      <p:pic>
        <p:nvPicPr>
          <p:cNvPr id="10244" name="Picture 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4857760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929058" y="2428868"/>
            <a:ext cx="558800" cy="828675"/>
          </a:xfrm>
          <a:prstGeom prst="rect">
            <a:avLst/>
          </a:prstGeom>
          <a:noFill/>
        </p:spPr>
      </p:pic>
      <p:pic>
        <p:nvPicPr>
          <p:cNvPr id="10249" name="Picture 9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635375" y="5734050"/>
            <a:ext cx="558800" cy="828675"/>
          </a:xfrm>
          <a:prstGeom prst="rect">
            <a:avLst/>
          </a:prstGeom>
          <a:noFill/>
        </p:spPr>
      </p:pic>
      <p:pic>
        <p:nvPicPr>
          <p:cNvPr id="10250" name="Picture 10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215074" y="4071942"/>
            <a:ext cx="558800" cy="828675"/>
          </a:xfrm>
          <a:prstGeom prst="rect">
            <a:avLst/>
          </a:prstGeom>
          <a:noFill/>
        </p:spPr>
      </p:pic>
      <p:pic>
        <p:nvPicPr>
          <p:cNvPr id="10251" name="Picture 11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3786190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214818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21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214678" y="4071942"/>
            <a:ext cx="558800" cy="828675"/>
          </a:xfrm>
          <a:prstGeom prst="rect">
            <a:avLst/>
          </a:prstGeom>
          <a:noFill/>
        </p:spPr>
      </p:pic>
      <p:sp>
        <p:nvSpPr>
          <p:cNvPr id="20" name="Título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C000"/>
                </a:solidFill>
              </a:rPr>
              <a:t>Defensivo</a:t>
            </a:r>
            <a:br>
              <a:rPr lang="pt-PT" sz="3600" dirty="0" smtClean="0">
                <a:solidFill>
                  <a:srgbClr val="FFC000"/>
                </a:solidFill>
              </a:rPr>
            </a:br>
            <a:r>
              <a:rPr lang="pt-PT" sz="3600" dirty="0" smtClean="0"/>
              <a:t>Concentração</a:t>
            </a:r>
            <a:endParaRPr lang="pt-PT" sz="3600" dirty="0"/>
          </a:p>
        </p:txBody>
      </p:sp>
      <p:pic>
        <p:nvPicPr>
          <p:cNvPr id="10245" name="Picture 5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4429132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Marcador de Posição do Número do Diapositivo 2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108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23" name="Marcador de Posição do Rodapé 2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4714884"/>
            <a:ext cx="215900" cy="198437"/>
          </a:xfrm>
          <a:prstGeom prst="rect">
            <a:avLst/>
          </a:prstGeom>
          <a:noFill/>
        </p:spPr>
      </p:pic>
      <p:pic>
        <p:nvPicPr>
          <p:cNvPr id="10244" name="Picture 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5143512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929058" y="2428868"/>
            <a:ext cx="558800" cy="828675"/>
          </a:xfrm>
          <a:prstGeom prst="rect">
            <a:avLst/>
          </a:prstGeom>
          <a:noFill/>
        </p:spPr>
      </p:pic>
      <p:pic>
        <p:nvPicPr>
          <p:cNvPr id="10249" name="Picture 9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635375" y="5734050"/>
            <a:ext cx="558800" cy="828675"/>
          </a:xfrm>
          <a:prstGeom prst="rect">
            <a:avLst/>
          </a:prstGeom>
          <a:noFill/>
        </p:spPr>
      </p:pic>
      <p:pic>
        <p:nvPicPr>
          <p:cNvPr id="10250" name="Picture 10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215074" y="4071942"/>
            <a:ext cx="558800" cy="828675"/>
          </a:xfrm>
          <a:prstGeom prst="rect">
            <a:avLst/>
          </a:prstGeom>
          <a:noFill/>
        </p:spPr>
      </p:pic>
      <p:pic>
        <p:nvPicPr>
          <p:cNvPr id="10251" name="Picture 11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571876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214818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21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214678" y="4071942"/>
            <a:ext cx="558800" cy="828675"/>
          </a:xfrm>
          <a:prstGeom prst="rect">
            <a:avLst/>
          </a:prstGeom>
          <a:noFill/>
        </p:spPr>
      </p:pic>
      <p:sp>
        <p:nvSpPr>
          <p:cNvPr id="20" name="Título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C000"/>
                </a:solidFill>
              </a:rPr>
              <a:t>Defensivo</a:t>
            </a:r>
            <a:br>
              <a:rPr lang="pt-PT" sz="3600" dirty="0" smtClean="0">
                <a:solidFill>
                  <a:srgbClr val="FFC000"/>
                </a:solidFill>
              </a:rPr>
            </a:br>
            <a:r>
              <a:rPr lang="pt-PT" sz="3600" dirty="0" smtClean="0"/>
              <a:t>Concentração</a:t>
            </a:r>
            <a:endParaRPr lang="pt-PT" sz="3600" dirty="0"/>
          </a:p>
        </p:txBody>
      </p:sp>
      <p:pic>
        <p:nvPicPr>
          <p:cNvPr id="10245" name="Picture 5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4500570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Marcador de Posição do Número do Diapositivo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109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14" name="Marcador de Posição do Rodapé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93 -0.00231 L 0.27084 -0.02336 " pathEditMode="relative" ptsTypes="AA">
                                      <p:cBhvr>
                                        <p:cTn id="6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5319E-6 L 0.11024 -0.03169 " pathEditMode="relative" ptsTypes="AA">
                                      <p:cBhvr>
                                        <p:cTn id="10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07308E-6 L 0.06319 -0.067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3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59852E-6 L 0.08646 0.046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/>
              <a:t>O processo </a:t>
            </a:r>
            <a:r>
              <a:rPr lang="pt-PT" dirty="0" smtClean="0"/>
              <a:t>ofensivo </a:t>
            </a:r>
            <a:r>
              <a:rPr lang="pt-PT" b="1" dirty="0" smtClean="0">
                <a:solidFill>
                  <a:srgbClr val="FFFF00"/>
                </a:solidFill>
              </a:rPr>
              <a:t>começa </a:t>
            </a:r>
            <a:r>
              <a:rPr lang="pt-PT" b="1" dirty="0">
                <a:solidFill>
                  <a:srgbClr val="FFFF00"/>
                </a:solidFill>
              </a:rPr>
              <a:t>antes da recuperação</a:t>
            </a:r>
            <a:r>
              <a:rPr lang="pt-PT" dirty="0"/>
              <a:t> da posse de bola. </a:t>
            </a:r>
            <a:endParaRPr lang="pt-PT" dirty="0" smtClean="0"/>
          </a:p>
          <a:p>
            <a:pPr algn="just"/>
            <a:endParaRPr lang="pt-PT" dirty="0" smtClean="0"/>
          </a:p>
          <a:p>
            <a:pPr algn="just"/>
            <a:r>
              <a:rPr lang="pt-PT" dirty="0" smtClean="0"/>
              <a:t>Os </a:t>
            </a:r>
            <a:r>
              <a:rPr lang="pt-PT" dirty="0"/>
              <a:t>jogadores devem </a:t>
            </a:r>
            <a:r>
              <a:rPr lang="pt-PT" b="1" dirty="0">
                <a:solidFill>
                  <a:srgbClr val="FFFF00"/>
                </a:solidFill>
              </a:rPr>
              <a:t>preparar mentalmente a acção ofensiva</a:t>
            </a:r>
            <a:r>
              <a:rPr lang="pt-PT" dirty="0"/>
              <a:t>, </a:t>
            </a:r>
            <a:r>
              <a:rPr lang="pt-PT" dirty="0" smtClean="0"/>
              <a:t>agindo </a:t>
            </a:r>
            <a:r>
              <a:rPr lang="pt-PT" dirty="0"/>
              <a:t>de </a:t>
            </a:r>
            <a:r>
              <a:rPr lang="pt-PT" dirty="0" smtClean="0"/>
              <a:t>imediato, </a:t>
            </a:r>
            <a:r>
              <a:rPr lang="pt-PT" dirty="0"/>
              <a:t>com objectividade criando e organizando acções individuais e colectivas com vista à progressão/finalização.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11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Etapas do </a:t>
            </a:r>
            <a:r>
              <a:rPr lang="pt-PT" dirty="0" smtClean="0"/>
              <a:t>Processo Ofensivo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uiExpand="1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800" y="4000504"/>
            <a:ext cx="7924800" cy="876296"/>
          </a:xfrm>
        </p:spPr>
        <p:txBody>
          <a:bodyPr/>
          <a:lstStyle/>
          <a:p>
            <a:r>
              <a:rPr lang="pt-PT" dirty="0" smtClean="0"/>
              <a:t>4. Análise Sistemática do Jogo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Acções Individuais</a:t>
            </a:r>
            <a:endParaRPr lang="pt-PT" dirty="0"/>
          </a:p>
        </p:txBody>
      </p:sp>
      <p:pic>
        <p:nvPicPr>
          <p:cNvPr id="6" name="Imagem 5" descr="320px-Tokyo_rooftop_footb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857232"/>
            <a:ext cx="5643602" cy="317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DDA5-D540-4418-BFBE-B9A9BD8F6511}" type="slidenum">
              <a:rPr lang="pt-PT" smtClean="0"/>
              <a:pPr/>
              <a:t>111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9" name="Marcador de Posição do Texto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PT" sz="3600" dirty="0" smtClean="0"/>
              <a:t>Ofensivas</a:t>
            </a:r>
            <a:endParaRPr lang="pt-PT" sz="3600" dirty="0"/>
          </a:p>
        </p:txBody>
      </p:sp>
      <p:sp>
        <p:nvSpPr>
          <p:cNvPr id="11878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lvl="1"/>
            <a:r>
              <a:rPr lang="pt-PT" sz="2600" dirty="0" smtClean="0"/>
              <a:t>Passe</a:t>
            </a:r>
          </a:p>
          <a:p>
            <a:pPr lvl="1"/>
            <a:r>
              <a:rPr lang="pt-PT" sz="2600" dirty="0" smtClean="0"/>
              <a:t>Recepção</a:t>
            </a:r>
          </a:p>
          <a:p>
            <a:pPr lvl="1"/>
            <a:r>
              <a:rPr lang="pt-PT" sz="2600" dirty="0" smtClean="0"/>
              <a:t>Condução</a:t>
            </a:r>
          </a:p>
          <a:p>
            <a:pPr lvl="1"/>
            <a:r>
              <a:rPr lang="pt-PT" sz="2600" dirty="0" smtClean="0"/>
              <a:t>Protecção de Bola</a:t>
            </a:r>
          </a:p>
          <a:p>
            <a:pPr lvl="1"/>
            <a:r>
              <a:rPr lang="pt-PT" sz="2600" dirty="0" smtClean="0"/>
              <a:t>Drible / Finta</a:t>
            </a:r>
          </a:p>
          <a:p>
            <a:pPr lvl="1"/>
            <a:r>
              <a:rPr lang="pt-PT" sz="2600" dirty="0" smtClean="0"/>
              <a:t>Remate</a:t>
            </a:r>
          </a:p>
          <a:p>
            <a:pPr lvl="1"/>
            <a:r>
              <a:rPr lang="pt-PT" sz="2600" dirty="0" smtClean="0"/>
              <a:t>Simulação</a:t>
            </a:r>
          </a:p>
          <a:p>
            <a:pPr lvl="1"/>
            <a:r>
              <a:rPr lang="pt-PT" sz="2600" dirty="0" smtClean="0"/>
              <a:t>Desmarcação</a:t>
            </a:r>
          </a:p>
          <a:p>
            <a:pPr lvl="1"/>
            <a:r>
              <a:rPr lang="pt-PT" sz="2600" dirty="0" smtClean="0"/>
              <a:t>Bloqueios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1"/>
            <a:r>
              <a:rPr lang="pt-PT" sz="2600" dirty="0" smtClean="0"/>
              <a:t>Desarme</a:t>
            </a:r>
          </a:p>
          <a:p>
            <a:pPr lvl="1"/>
            <a:r>
              <a:rPr lang="pt-PT" sz="2600" dirty="0" smtClean="0"/>
              <a:t>Intercepção</a:t>
            </a:r>
          </a:p>
          <a:p>
            <a:pPr lvl="1"/>
            <a:r>
              <a:rPr lang="pt-PT" sz="2600" dirty="0" smtClean="0"/>
              <a:t>Marcação</a:t>
            </a:r>
          </a:p>
        </p:txBody>
      </p:sp>
      <p:sp>
        <p:nvSpPr>
          <p:cNvPr id="10" name="Marcador de Posição do Texto 9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pt-PT" sz="3600" dirty="0" smtClean="0"/>
              <a:t>Defensivas</a:t>
            </a:r>
            <a:endParaRPr lang="pt-PT" sz="3600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oper Black" pitchFamily="18" charset="0"/>
                <a:ea typeface="+mj-ea"/>
                <a:cs typeface="+mj-cs"/>
              </a:rPr>
              <a:t>Acções Individuais</a:t>
            </a:r>
            <a:endParaRPr kumimoji="0" lang="en-GB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 uiExpand="1" build="p"/>
      <p:bldP spid="118787" grpId="0" uiExpand="1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F9BC-F528-4E0E-BD43-2742828E85B9}" type="slidenum">
              <a:rPr lang="pt-PT" smtClean="0"/>
              <a:pPr/>
              <a:t>112</a:t>
            </a:fld>
            <a:endParaRPr lang="pt-PT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r>
              <a:rPr lang="pt-PT" sz="3200" dirty="0" smtClean="0"/>
              <a:t>Acções Individuais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> com Bola</a:t>
            </a:r>
            <a:br>
              <a:rPr lang="pt-PT" sz="3200" dirty="0" smtClean="0"/>
            </a:br>
            <a:r>
              <a:rPr lang="pt-PT" sz="3200" dirty="0" smtClean="0"/>
              <a:t>Passe</a:t>
            </a:r>
            <a:endParaRPr lang="en-GB" sz="3200" dirty="0"/>
          </a:p>
        </p:txBody>
      </p:sp>
      <p:sp>
        <p:nvSpPr>
          <p:cNvPr id="9" name="Marcador de Posição de Conteúdo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10" name="Marcador de Posição de Conteúdo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PT" sz="2800" dirty="0" smtClean="0"/>
          </a:p>
          <a:p>
            <a:pPr algn="just"/>
            <a:r>
              <a:rPr lang="pt-PT" sz="2800" dirty="0" smtClean="0"/>
              <a:t>É a acção técnica que permite imprimir deslocamento à bola em direcção ao colega. É o </a:t>
            </a:r>
            <a:r>
              <a:rPr lang="pt-PT" sz="2800" b="1" dirty="0" smtClean="0">
                <a:solidFill>
                  <a:srgbClr val="FFFF00"/>
                </a:solidFill>
              </a:rPr>
              <a:t>meio de comunicação com o colega de equipa</a:t>
            </a:r>
            <a:r>
              <a:rPr lang="pt-PT" sz="2800" dirty="0" smtClean="0"/>
              <a:t>.</a:t>
            </a:r>
            <a:endParaRPr lang="pt-PT" sz="2800" dirty="0"/>
          </a:p>
        </p:txBody>
      </p:sp>
      <p:pic>
        <p:nvPicPr>
          <p:cNvPr id="12" name="Picture 10" descr="MVC-111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43438" y="2143116"/>
            <a:ext cx="4059238" cy="3044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C0F9BC-F528-4E0E-BD43-2742828E85B9}" type="slidenum">
              <a:rPr lang="pt-PT" smtClean="0"/>
              <a:pPr/>
              <a:t>113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r>
              <a:rPr lang="pt-PT" sz="3200" dirty="0" smtClean="0"/>
              <a:t>Acções Individuais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> com Bola</a:t>
            </a:r>
            <a:br>
              <a:rPr lang="pt-PT" sz="3200" dirty="0" smtClean="0"/>
            </a:br>
            <a:r>
              <a:rPr lang="pt-PT" sz="3200" dirty="0" smtClean="0"/>
              <a:t>Passe</a:t>
            </a:r>
            <a:endParaRPr lang="en-GB" sz="3200" dirty="0"/>
          </a:p>
        </p:txBody>
      </p:sp>
      <p:sp>
        <p:nvSpPr>
          <p:cNvPr id="10" name="Marcador de Posição de Conteúdo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O passe é classificado relativamente:</a:t>
            </a:r>
            <a:endParaRPr lang="pt-PT" dirty="0" smtClean="0"/>
          </a:p>
          <a:p>
            <a:pPr lvl="1" algn="just"/>
            <a:r>
              <a:rPr lang="pt-BR" b="1" dirty="0" smtClean="0"/>
              <a:t>Á distância:</a:t>
            </a:r>
            <a:endParaRPr lang="pt-PT" dirty="0" smtClean="0"/>
          </a:p>
          <a:p>
            <a:pPr lvl="2" algn="just"/>
            <a:r>
              <a:rPr lang="pt-BR" b="1" dirty="0" smtClean="0">
                <a:solidFill>
                  <a:srgbClr val="FFFF00"/>
                </a:solidFill>
              </a:rPr>
              <a:t>Curto</a:t>
            </a:r>
            <a:r>
              <a:rPr lang="pt-BR" dirty="0" smtClean="0"/>
              <a:t> (max. 4 metros)</a:t>
            </a:r>
            <a:endParaRPr lang="pt-PT" dirty="0" smtClean="0"/>
          </a:p>
          <a:p>
            <a:pPr lvl="2" algn="just"/>
            <a:r>
              <a:rPr lang="pt-BR" dirty="0" smtClean="0"/>
              <a:t>Médio (entre 4 e 10 metros)</a:t>
            </a:r>
            <a:endParaRPr lang="pt-PT" dirty="0" smtClean="0"/>
          </a:p>
          <a:p>
            <a:pPr lvl="2" algn="just"/>
            <a:r>
              <a:rPr lang="pt-BR" dirty="0" smtClean="0"/>
              <a:t>Longo (acima de 10 metros).</a:t>
            </a:r>
            <a:endParaRPr lang="pt-PT" dirty="0" smtClean="0"/>
          </a:p>
          <a:p>
            <a:pPr lvl="1" algn="just"/>
            <a:r>
              <a:rPr lang="pt-BR" b="1" dirty="0" smtClean="0"/>
              <a:t>Á trajectória da bola:</a:t>
            </a:r>
            <a:endParaRPr lang="pt-PT" dirty="0" smtClean="0"/>
          </a:p>
          <a:p>
            <a:pPr lvl="2" algn="just"/>
            <a:r>
              <a:rPr lang="pt-BR" dirty="0" smtClean="0"/>
              <a:t>Passe rasteiro, meia altura, parabólico</a:t>
            </a:r>
          </a:p>
          <a:p>
            <a:pPr lvl="1" algn="just"/>
            <a:r>
              <a:rPr lang="pt-BR" b="1" dirty="0" smtClean="0"/>
              <a:t>Á superficíe de contacto na execução do passe</a:t>
            </a:r>
            <a:r>
              <a:rPr lang="pt-BR" dirty="0" smtClean="0"/>
              <a:t>: </a:t>
            </a:r>
            <a:endParaRPr lang="pt-PT" sz="2200" dirty="0" smtClean="0"/>
          </a:p>
          <a:p>
            <a:pPr lvl="2" algn="just"/>
            <a:r>
              <a:rPr lang="pt-BR" dirty="0" smtClean="0"/>
              <a:t>Parte interna do pé, </a:t>
            </a:r>
            <a:r>
              <a:rPr lang="pt-PT" dirty="0" smtClean="0"/>
              <a:t>p</a:t>
            </a:r>
            <a:r>
              <a:rPr lang="pt-BR" dirty="0" smtClean="0"/>
              <a:t>arte externa do pé, </a:t>
            </a:r>
            <a:r>
              <a:rPr lang="pt-PT" dirty="0" smtClean="0"/>
              <a:t>p</a:t>
            </a:r>
            <a:r>
              <a:rPr lang="pt-BR" dirty="0" smtClean="0"/>
              <a:t>arte anterior do pé, sola do pé, </a:t>
            </a:r>
            <a:r>
              <a:rPr lang="pt-PT" dirty="0" smtClean="0"/>
              <a:t>peito</a:t>
            </a:r>
            <a:r>
              <a:rPr lang="pt-BR" dirty="0" smtClean="0"/>
              <a:t> do pé</a:t>
            </a:r>
          </a:p>
          <a:p>
            <a:pPr lvl="2" algn="just"/>
            <a:endParaRPr lang="pt-PT" dirty="0" smtClean="0"/>
          </a:p>
          <a:p>
            <a:pPr algn="just"/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C0F9BC-F528-4E0E-BD43-2742828E85B9}" type="slidenum">
              <a:rPr lang="pt-PT" smtClean="0"/>
              <a:pPr/>
              <a:t>114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r>
              <a:rPr lang="pt-PT" sz="3200" dirty="0" smtClean="0"/>
              <a:t>Acções Individuais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> com Bola</a:t>
            </a:r>
            <a:br>
              <a:rPr lang="pt-PT" sz="3200" dirty="0" smtClean="0"/>
            </a:br>
            <a:r>
              <a:rPr lang="pt-PT" sz="3200" dirty="0" smtClean="0"/>
              <a:t>Passe</a:t>
            </a:r>
            <a:endParaRPr lang="en-GB" sz="3200" dirty="0"/>
          </a:p>
        </p:txBody>
      </p:sp>
      <p:sp>
        <p:nvSpPr>
          <p:cNvPr id="10" name="Marcador de Posição de Conteúdo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O passe é classificado relativamente:</a:t>
            </a:r>
            <a:endParaRPr lang="pt-PT" dirty="0" smtClean="0"/>
          </a:p>
          <a:p>
            <a:pPr lvl="1" algn="just"/>
            <a:r>
              <a:rPr lang="pt-BR" b="1" dirty="0" smtClean="0"/>
              <a:t>Ao espaço de jogo:</a:t>
            </a:r>
            <a:endParaRPr lang="pt-PT" sz="2200" dirty="0" smtClean="0"/>
          </a:p>
          <a:p>
            <a:pPr lvl="2" algn="just"/>
            <a:r>
              <a:rPr lang="pt-BR" dirty="0" smtClean="0"/>
              <a:t>Passe lateral, diagonal ou paralelo</a:t>
            </a:r>
            <a:endParaRPr lang="pt-PT" dirty="0" smtClean="0"/>
          </a:p>
          <a:p>
            <a:pPr lvl="1" algn="just"/>
            <a:r>
              <a:rPr lang="pt-BR" b="1" dirty="0" smtClean="0"/>
              <a:t>Á habilidade:</a:t>
            </a:r>
            <a:endParaRPr lang="pt-PT" sz="2200" dirty="0" smtClean="0"/>
          </a:p>
          <a:p>
            <a:pPr lvl="2" algn="just"/>
            <a:r>
              <a:rPr lang="pt-BR" dirty="0" smtClean="0"/>
              <a:t>Passe com a coxa, peito, cabeça, calcanhar ou parabólico.</a:t>
            </a:r>
            <a:endParaRPr lang="pt-PT" dirty="0" smtClean="0"/>
          </a:p>
          <a:p>
            <a:pPr lvl="2" algn="just"/>
            <a:endParaRPr lang="pt-BR" dirty="0" smtClean="0"/>
          </a:p>
          <a:p>
            <a:pPr lvl="2" algn="just"/>
            <a:endParaRPr lang="pt-BR" dirty="0" smtClean="0"/>
          </a:p>
          <a:p>
            <a:pPr lvl="2" algn="just"/>
            <a:endParaRPr lang="pt-PT" dirty="0" smtClean="0"/>
          </a:p>
          <a:p>
            <a:pPr algn="just"/>
            <a:endParaRPr lang="pt-PT" dirty="0"/>
          </a:p>
        </p:txBody>
      </p:sp>
      <p:pic>
        <p:nvPicPr>
          <p:cNvPr id="6" name="Imagem 5" descr="marcelinho_49742_sq_medi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3643314"/>
            <a:ext cx="2500330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C0F9BC-F528-4E0E-BD43-2742828E85B9}" type="slidenum">
              <a:rPr lang="pt-PT" smtClean="0"/>
              <a:pPr/>
              <a:t>115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r>
              <a:rPr lang="pt-PT" sz="3200" dirty="0" smtClean="0"/>
              <a:t>Acções Individuais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> com Bola</a:t>
            </a:r>
            <a:br>
              <a:rPr lang="pt-PT" sz="3200" dirty="0" smtClean="0"/>
            </a:br>
            <a:r>
              <a:rPr lang="pt-PT" sz="3200" dirty="0" smtClean="0"/>
              <a:t>Passe</a:t>
            </a:r>
            <a:endParaRPr lang="en-GB" sz="3200" dirty="0"/>
          </a:p>
        </p:txBody>
      </p:sp>
      <p:sp>
        <p:nvSpPr>
          <p:cNvPr id="10" name="Marcador de Posição de Conteúdo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b="1" dirty="0" smtClean="0"/>
              <a:t>Aspectos a considerar na sua execução prática: </a:t>
            </a:r>
          </a:p>
          <a:p>
            <a:pPr lvl="1" algn="just"/>
            <a:endParaRPr lang="pt-PT" sz="600" b="1" dirty="0" smtClean="0">
              <a:solidFill>
                <a:srgbClr val="FFFF00"/>
              </a:solidFill>
            </a:endParaRP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Equilíbrio</a:t>
            </a:r>
            <a:r>
              <a:rPr lang="pt-PT" dirty="0" smtClean="0"/>
              <a:t> para a execução do movimento</a:t>
            </a:r>
          </a:p>
          <a:p>
            <a:pPr lvl="1" algn="just"/>
            <a:endParaRPr lang="pt-PT" sz="500" b="1" dirty="0" smtClean="0">
              <a:solidFill>
                <a:srgbClr val="FFFF00"/>
              </a:solidFill>
            </a:endParaRP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Cabeça erguida</a:t>
            </a:r>
            <a:r>
              <a:rPr lang="pt-PT" dirty="0" smtClean="0"/>
              <a:t> para melhor leitura de jogo</a:t>
            </a:r>
          </a:p>
          <a:p>
            <a:pPr lvl="1" algn="just"/>
            <a:endParaRPr lang="pt-PT" sz="500" dirty="0" smtClean="0"/>
          </a:p>
          <a:p>
            <a:pPr lvl="1" algn="just"/>
            <a:r>
              <a:rPr lang="pt-PT" dirty="0" smtClean="0"/>
              <a:t>Braços ligeiramente afastados</a:t>
            </a:r>
          </a:p>
          <a:p>
            <a:pPr lvl="1" algn="just"/>
            <a:endParaRPr lang="pt-PT" sz="500" dirty="0" smtClean="0"/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Pé de apoio</a:t>
            </a:r>
            <a:r>
              <a:rPr lang="pt-PT" dirty="0" smtClean="0"/>
              <a:t> próximo à bola</a:t>
            </a:r>
          </a:p>
          <a:p>
            <a:pPr lvl="1" algn="just"/>
            <a:endParaRPr lang="pt-PT" sz="500" b="1" dirty="0" smtClean="0">
              <a:solidFill>
                <a:srgbClr val="FFFF00"/>
              </a:solidFill>
            </a:endParaRP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Precisão</a:t>
            </a:r>
            <a:r>
              <a:rPr lang="pt-PT" dirty="0" smtClean="0"/>
              <a:t> no toque</a:t>
            </a:r>
          </a:p>
          <a:p>
            <a:pPr lvl="1" algn="just"/>
            <a:endParaRPr lang="pt-PT" sz="500" dirty="0" smtClean="0"/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Intenção e objectivo</a:t>
            </a:r>
            <a:r>
              <a:rPr lang="pt-PT" dirty="0" smtClean="0"/>
              <a:t> ao tocar na bola</a:t>
            </a:r>
          </a:p>
          <a:p>
            <a:pPr lvl="1" algn="just"/>
            <a:endParaRPr lang="pt-PT" sz="500" b="1" dirty="0" smtClean="0">
              <a:solidFill>
                <a:srgbClr val="FFFF00"/>
              </a:solidFill>
            </a:endParaRP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Força adequada</a:t>
            </a:r>
            <a:r>
              <a:rPr lang="pt-PT" dirty="0" smtClean="0"/>
              <a:t> à distancia a ser percorrida pela bola</a:t>
            </a:r>
          </a:p>
          <a:p>
            <a:pPr lvl="2" algn="just"/>
            <a:endParaRPr lang="pt-BR" dirty="0" smtClean="0"/>
          </a:p>
          <a:p>
            <a:pPr lvl="2" algn="just"/>
            <a:endParaRPr lang="pt-BR" dirty="0" smtClean="0"/>
          </a:p>
          <a:p>
            <a:pPr lvl="2" algn="just"/>
            <a:endParaRPr lang="pt-PT" dirty="0" smtClean="0"/>
          </a:p>
          <a:p>
            <a:pPr algn="just"/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F9BC-F528-4E0E-BD43-2742828E85B9}" type="slidenum">
              <a:rPr lang="pt-PT" smtClean="0"/>
              <a:pPr/>
              <a:t>116</a:t>
            </a:fld>
            <a:endParaRPr lang="pt-PT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r>
              <a:rPr lang="pt-PT" sz="3200" dirty="0" smtClean="0"/>
              <a:t>Acções Individuais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> com Bola</a:t>
            </a:r>
            <a:br>
              <a:rPr lang="pt-PT" sz="3200" dirty="0" smtClean="0"/>
            </a:br>
            <a:r>
              <a:rPr lang="pt-PT" sz="3200" dirty="0" smtClean="0"/>
              <a:t>Recepção</a:t>
            </a:r>
            <a:endParaRPr lang="en-GB" sz="3200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pt-PT" sz="2800" dirty="0" smtClean="0"/>
          </a:p>
          <a:p>
            <a:endParaRPr lang="pt-PT" sz="2800" dirty="0" smtClean="0"/>
          </a:p>
          <a:p>
            <a:pPr algn="just"/>
            <a:r>
              <a:rPr lang="pt-PT" sz="2800" dirty="0" smtClean="0"/>
              <a:t>Acção </a:t>
            </a:r>
            <a:r>
              <a:rPr lang="pt-PT" sz="2800" dirty="0"/>
              <a:t>que permite o domínio e controle da bola de forma a estar imediatamente jogável.</a:t>
            </a:r>
            <a:endParaRPr lang="en-GB" sz="2800" dirty="0"/>
          </a:p>
        </p:txBody>
      </p:sp>
      <p:pic>
        <p:nvPicPr>
          <p:cNvPr id="10" name="Picture 8" descr="MVC-125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7785"/>
            <a:ext cx="4059238" cy="3044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C0F9BC-F528-4E0E-BD43-2742828E85B9}" type="slidenum">
              <a:rPr lang="pt-PT" smtClean="0"/>
              <a:pPr/>
              <a:t>117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r>
              <a:rPr lang="pt-PT" sz="3200" dirty="0" smtClean="0"/>
              <a:t>Acções Individuais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> com Bola</a:t>
            </a:r>
            <a:br>
              <a:rPr lang="pt-PT" sz="3200" dirty="0" smtClean="0"/>
            </a:br>
            <a:r>
              <a:rPr lang="pt-PT" sz="3200" dirty="0" smtClean="0"/>
              <a:t>Recepção</a:t>
            </a:r>
            <a:endParaRPr lang="en-GB" sz="3200" dirty="0"/>
          </a:p>
        </p:txBody>
      </p:sp>
      <p:sp>
        <p:nvSpPr>
          <p:cNvPr id="10" name="Marcador de Posição de Conteúdo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b="1" dirty="0" smtClean="0"/>
              <a:t>Superfície de Contacto:</a:t>
            </a:r>
          </a:p>
          <a:p>
            <a:pPr lvl="1" algn="just"/>
            <a:r>
              <a:rPr lang="pt-BR" b="1" dirty="0" smtClean="0">
                <a:solidFill>
                  <a:srgbClr val="FFFF00"/>
                </a:solidFill>
              </a:rPr>
              <a:t>Sola do Pé</a:t>
            </a:r>
          </a:p>
          <a:p>
            <a:pPr lvl="1" algn="just"/>
            <a:r>
              <a:rPr lang="pt-PT" dirty="0" smtClean="0"/>
              <a:t>Parte interna</a:t>
            </a:r>
          </a:p>
          <a:p>
            <a:pPr lvl="1" algn="just"/>
            <a:r>
              <a:rPr lang="pt-PT" dirty="0" smtClean="0"/>
              <a:t>Parte externa</a:t>
            </a:r>
          </a:p>
          <a:p>
            <a:pPr lvl="1" algn="just"/>
            <a:r>
              <a:rPr lang="pt-PT" dirty="0" smtClean="0"/>
              <a:t>Coxa</a:t>
            </a:r>
          </a:p>
          <a:p>
            <a:pPr lvl="1" algn="just"/>
            <a:r>
              <a:rPr lang="pt-PT" dirty="0" smtClean="0"/>
              <a:t>Peito</a:t>
            </a:r>
          </a:p>
          <a:p>
            <a:pPr lvl="1" algn="just"/>
            <a:r>
              <a:rPr lang="pt-PT" dirty="0" smtClean="0"/>
              <a:t>Cabeça </a:t>
            </a:r>
          </a:p>
          <a:p>
            <a:pPr algn="just"/>
            <a:endParaRPr lang="pt-PT" dirty="0"/>
          </a:p>
        </p:txBody>
      </p:sp>
      <p:pic>
        <p:nvPicPr>
          <p:cNvPr id="6" name="Imagem 5" descr="falcao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2285992"/>
            <a:ext cx="3799481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C0F9BC-F528-4E0E-BD43-2742828E85B9}" type="slidenum">
              <a:rPr lang="pt-PT" smtClean="0"/>
              <a:pPr/>
              <a:t>118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r>
              <a:rPr lang="pt-PT" sz="3200" dirty="0" smtClean="0"/>
              <a:t>Acções Individuais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> com Bola</a:t>
            </a:r>
            <a:br>
              <a:rPr lang="pt-PT" sz="3200" dirty="0" smtClean="0"/>
            </a:br>
            <a:r>
              <a:rPr lang="pt-PT" sz="3200" dirty="0" smtClean="0"/>
              <a:t>Recepção</a:t>
            </a:r>
            <a:endParaRPr lang="en-GB" sz="3200" dirty="0"/>
          </a:p>
        </p:txBody>
      </p:sp>
      <p:sp>
        <p:nvSpPr>
          <p:cNvPr id="10" name="Marcador de Posição de Conteúdo 9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33958"/>
          </a:xfrm>
        </p:spPr>
        <p:txBody>
          <a:bodyPr>
            <a:normAutofit lnSpcReduction="10000"/>
          </a:bodyPr>
          <a:lstStyle/>
          <a:p>
            <a:pPr algn="just"/>
            <a:r>
              <a:rPr lang="pt-PT" b="1" dirty="0" smtClean="0"/>
              <a:t>Aspectos a considerar na sua execução prática:</a:t>
            </a:r>
          </a:p>
          <a:p>
            <a:pPr lvl="1" algn="just"/>
            <a:r>
              <a:rPr lang="pt-PT" dirty="0" smtClean="0"/>
              <a:t>O jogador que recebe a bola deve </a:t>
            </a:r>
            <a:r>
              <a:rPr lang="pt-PT" b="1" dirty="0" smtClean="0">
                <a:solidFill>
                  <a:srgbClr val="FFFF00"/>
                </a:solidFill>
              </a:rPr>
              <a:t>ir ao encontro</a:t>
            </a:r>
            <a:r>
              <a:rPr lang="pt-PT" dirty="0" smtClean="0"/>
              <a:t> desta</a:t>
            </a:r>
          </a:p>
          <a:p>
            <a:pPr lvl="2" algn="just"/>
            <a:r>
              <a:rPr lang="pt-PT" dirty="0" smtClean="0"/>
              <a:t>Para se posicionar correctamente para a acção</a:t>
            </a:r>
          </a:p>
          <a:p>
            <a:pPr lvl="2" algn="just"/>
            <a:endParaRPr lang="pt-PT" sz="500" dirty="0" smtClean="0"/>
          </a:p>
          <a:p>
            <a:pPr lvl="1" algn="just"/>
            <a:r>
              <a:rPr lang="pt-PT" dirty="0" smtClean="0"/>
              <a:t>Ao efectuar a recepção é importante estar sempre em condição de passar ou finalizar</a:t>
            </a:r>
          </a:p>
          <a:p>
            <a:pPr lvl="2" algn="just"/>
            <a:r>
              <a:rPr lang="pt-PT" dirty="0" smtClean="0"/>
              <a:t>Preferencialmente </a:t>
            </a:r>
            <a:r>
              <a:rPr lang="pt-PT" b="1" dirty="0" smtClean="0">
                <a:solidFill>
                  <a:srgbClr val="FFFF00"/>
                </a:solidFill>
              </a:rPr>
              <a:t>recepção orientada para a baliza adversária</a:t>
            </a:r>
          </a:p>
          <a:p>
            <a:pPr lvl="2" algn="just"/>
            <a:endParaRPr lang="pt-PT" sz="500" b="1" dirty="0" smtClean="0">
              <a:solidFill>
                <a:srgbClr val="FFFF00"/>
              </a:solidFill>
            </a:endParaRPr>
          </a:p>
          <a:p>
            <a:pPr lvl="1" algn="just"/>
            <a:r>
              <a:rPr lang="pt-PT" dirty="0" smtClean="0"/>
              <a:t>Adequar o corpo á trajectória da bola</a:t>
            </a:r>
          </a:p>
          <a:p>
            <a:pPr lvl="1" algn="just"/>
            <a:endParaRPr lang="pt-PT" sz="500" dirty="0" smtClean="0"/>
          </a:p>
          <a:p>
            <a:pPr lvl="1" algn="just"/>
            <a:r>
              <a:rPr lang="pt-PT" dirty="0" smtClean="0"/>
              <a:t>Manter a posse da bola após exercer a recepção para dar prosseguimento às acções de jogo</a:t>
            </a:r>
          </a:p>
          <a:p>
            <a:pPr lvl="2" algn="just"/>
            <a:r>
              <a:rPr lang="pt-PT" b="1" dirty="0" smtClean="0">
                <a:solidFill>
                  <a:srgbClr val="FFFF00"/>
                </a:solidFill>
              </a:rPr>
              <a:t>A bola deve permanecer dentro do espaço motor do jogador</a:t>
            </a:r>
          </a:p>
          <a:p>
            <a:pPr lvl="2" algn="just"/>
            <a:endParaRPr lang="pt-BR" dirty="0" smtClean="0"/>
          </a:p>
          <a:p>
            <a:pPr lvl="2" algn="just"/>
            <a:endParaRPr lang="pt-BR" dirty="0" smtClean="0"/>
          </a:p>
          <a:p>
            <a:pPr lvl="2" algn="just"/>
            <a:endParaRPr lang="pt-PT" dirty="0" smtClean="0"/>
          </a:p>
          <a:p>
            <a:pPr algn="just"/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F9BC-F528-4E0E-BD43-2742828E85B9}" type="slidenum">
              <a:rPr lang="pt-PT" smtClean="0"/>
              <a:pPr/>
              <a:t>119</a:t>
            </a:fld>
            <a:endParaRPr lang="pt-PT" dirty="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dirty="0" smtClean="0"/>
              <a:t>Acções Individuais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> com Bola</a:t>
            </a:r>
            <a:br>
              <a:rPr lang="pt-PT" sz="3200" dirty="0" smtClean="0"/>
            </a:br>
            <a:r>
              <a:rPr lang="pt-PT" sz="3200" dirty="0" smtClean="0"/>
              <a:t>Condução</a:t>
            </a:r>
            <a:endParaRPr lang="en-GB" sz="3200" dirty="0"/>
          </a:p>
        </p:txBody>
      </p:sp>
      <p:sp>
        <p:nvSpPr>
          <p:cNvPr id="80900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just"/>
            <a:endParaRPr lang="pt-PT" sz="2800" dirty="0" smtClean="0"/>
          </a:p>
          <a:p>
            <a:pPr algn="just"/>
            <a:endParaRPr lang="pt-PT" sz="2800" dirty="0" smtClean="0"/>
          </a:p>
          <a:p>
            <a:pPr algn="just"/>
            <a:r>
              <a:rPr lang="pt-PT" sz="2800" dirty="0" smtClean="0"/>
              <a:t>É </a:t>
            </a:r>
            <a:r>
              <a:rPr lang="pt-PT" sz="2800" dirty="0"/>
              <a:t>a acção técnica que permite progredir com a bola de forma controlada por um jogador.</a:t>
            </a:r>
            <a:endParaRPr lang="en-GB" sz="2800" dirty="0"/>
          </a:p>
        </p:txBody>
      </p:sp>
      <p:pic>
        <p:nvPicPr>
          <p:cNvPr id="10" name="Picture 5" descr="MVC-195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7785"/>
            <a:ext cx="4059238" cy="3044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/>
              <a:t>Conseguida a </a:t>
            </a:r>
            <a:r>
              <a:rPr lang="pt-PT" dirty="0"/>
              <a:t>recuperação da posse de bola, toda a equipa deverá passar por uma </a:t>
            </a:r>
            <a:r>
              <a:rPr lang="pt-PT" b="1" dirty="0">
                <a:solidFill>
                  <a:srgbClr val="FFFF00"/>
                </a:solidFill>
              </a:rPr>
              <a:t>mudança de atitude defensiva para ofensiva</a:t>
            </a:r>
            <a:r>
              <a:rPr lang="pt-PT" dirty="0"/>
              <a:t>, reajustando os seus comportamentos técnico-táctico individuais e colectivos.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12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Etapas do </a:t>
            </a:r>
            <a:r>
              <a:rPr lang="pt-PT" dirty="0" smtClean="0"/>
              <a:t>Processo Ofensivo</a:t>
            </a:r>
            <a:endParaRPr lang="pt-PT" dirty="0"/>
          </a:p>
        </p:txBody>
      </p:sp>
      <p:pic>
        <p:nvPicPr>
          <p:cNvPr id="9" name="Imagem 8" descr="Europeu-abre-com-Empate-0-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3571876"/>
            <a:ext cx="3900495" cy="2580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C0F9BC-F528-4E0E-BD43-2742828E85B9}" type="slidenum">
              <a:rPr lang="pt-PT" smtClean="0"/>
              <a:pPr/>
              <a:t>120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r>
              <a:rPr lang="pt-PT" sz="3200" dirty="0" smtClean="0"/>
              <a:t>Acções Individuais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> com Bola</a:t>
            </a:r>
            <a:br>
              <a:rPr lang="pt-PT" sz="3200" dirty="0" smtClean="0"/>
            </a:br>
            <a:r>
              <a:rPr lang="pt-PT" sz="3200" dirty="0" smtClean="0"/>
              <a:t>Condução</a:t>
            </a:r>
            <a:endParaRPr lang="en-GB" sz="3200" dirty="0"/>
          </a:p>
        </p:txBody>
      </p:sp>
      <p:sp>
        <p:nvSpPr>
          <p:cNvPr id="10" name="Marcador de Posição de Conteúdo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b="1" dirty="0" smtClean="0"/>
              <a:t>Superfície de Contacto:</a:t>
            </a:r>
          </a:p>
          <a:p>
            <a:pPr lvl="1" algn="just"/>
            <a:r>
              <a:rPr lang="pt-PT" dirty="0" smtClean="0"/>
              <a:t>Parte interna</a:t>
            </a:r>
          </a:p>
          <a:p>
            <a:pPr lvl="1" algn="just"/>
            <a:r>
              <a:rPr lang="pt-PT" dirty="0" smtClean="0"/>
              <a:t>Parte externa</a:t>
            </a:r>
          </a:p>
          <a:p>
            <a:pPr lvl="2" algn="just"/>
            <a:r>
              <a:rPr lang="pt-PT" dirty="0" smtClean="0"/>
              <a:t>Acções que exigem maior velocidade</a:t>
            </a:r>
          </a:p>
          <a:p>
            <a:pPr lvl="1" algn="just"/>
            <a:r>
              <a:rPr lang="pt-PT" dirty="0" smtClean="0"/>
              <a:t>Sola do pé</a:t>
            </a:r>
          </a:p>
          <a:p>
            <a:pPr lvl="2" algn="just"/>
            <a:r>
              <a:rPr lang="pt-PT" dirty="0" smtClean="0"/>
              <a:t>Distâncias curtas</a:t>
            </a:r>
          </a:p>
          <a:p>
            <a:pPr algn="just"/>
            <a:endParaRPr lang="pt-PT" dirty="0"/>
          </a:p>
        </p:txBody>
      </p:sp>
      <p:pic>
        <p:nvPicPr>
          <p:cNvPr id="9" name="Imagem 8" descr="20080911173713.jpeg"/>
          <p:cNvPicPr>
            <a:picLocks noChangeAspect="1"/>
          </p:cNvPicPr>
          <p:nvPr/>
        </p:nvPicPr>
        <p:blipFill>
          <a:blip r:embed="rId2" cstate="print"/>
          <a:srcRect l="4251" r="4251"/>
          <a:stretch>
            <a:fillRect/>
          </a:stretch>
        </p:blipFill>
        <p:spPr>
          <a:xfrm>
            <a:off x="4929190" y="3286124"/>
            <a:ext cx="3429023" cy="2805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C0F9BC-F528-4E0E-BD43-2742828E85B9}" type="slidenum">
              <a:rPr lang="pt-PT" smtClean="0"/>
              <a:pPr/>
              <a:t>121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r>
              <a:rPr lang="pt-PT" sz="3200" dirty="0" smtClean="0"/>
              <a:t>Acções Individuais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> com Bola</a:t>
            </a:r>
            <a:br>
              <a:rPr lang="pt-PT" sz="3200" dirty="0" smtClean="0"/>
            </a:br>
            <a:r>
              <a:rPr lang="pt-PT" sz="3200" dirty="0" smtClean="0"/>
              <a:t>Condução</a:t>
            </a:r>
            <a:endParaRPr lang="en-GB" sz="3200" dirty="0"/>
          </a:p>
        </p:txBody>
      </p:sp>
      <p:sp>
        <p:nvSpPr>
          <p:cNvPr id="10" name="Marcador de Posição de Conteúdo 9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62520"/>
          </a:xfrm>
        </p:spPr>
        <p:txBody>
          <a:bodyPr>
            <a:normAutofit/>
          </a:bodyPr>
          <a:lstStyle/>
          <a:p>
            <a:pPr algn="just"/>
            <a:r>
              <a:rPr lang="pt-PT" b="1" dirty="0" smtClean="0"/>
              <a:t>Aspectos a considerar na sua execução prática: </a:t>
            </a:r>
          </a:p>
          <a:p>
            <a:pPr lvl="1" algn="just"/>
            <a:r>
              <a:rPr lang="pt-PT" dirty="0" smtClean="0"/>
              <a:t>Ao conduzir a bola, deve-se </a:t>
            </a:r>
            <a:r>
              <a:rPr lang="pt-PT" b="1" dirty="0" smtClean="0">
                <a:solidFill>
                  <a:srgbClr val="FFFF00"/>
                </a:solidFill>
              </a:rPr>
              <a:t>estar sempre em condições</a:t>
            </a:r>
            <a:r>
              <a:rPr lang="pt-PT" dirty="0" smtClean="0"/>
              <a:t> de passar, finalizar, manter a posse da bola ou </a:t>
            </a:r>
            <a:r>
              <a:rPr lang="pt-PT" b="1" dirty="0" smtClean="0">
                <a:solidFill>
                  <a:srgbClr val="FFFF00"/>
                </a:solidFill>
              </a:rPr>
              <a:t>dar sequência às acções de jogo</a:t>
            </a:r>
            <a:endParaRPr lang="pt-PT" dirty="0" smtClean="0"/>
          </a:p>
          <a:p>
            <a:pPr lvl="1" algn="just"/>
            <a:endParaRPr lang="pt-PT" sz="500" dirty="0" smtClean="0"/>
          </a:p>
          <a:p>
            <a:pPr lvl="1" algn="just"/>
            <a:r>
              <a:rPr lang="pt-PT" dirty="0" smtClean="0"/>
              <a:t>Transportar a bola </a:t>
            </a:r>
            <a:r>
              <a:rPr lang="pt-PT" b="1" dirty="0" smtClean="0">
                <a:solidFill>
                  <a:srgbClr val="FFFF00"/>
                </a:solidFill>
              </a:rPr>
              <a:t>dentro do espaço motor</a:t>
            </a:r>
          </a:p>
          <a:p>
            <a:pPr lvl="1" algn="just"/>
            <a:endParaRPr lang="pt-PT" sz="500" dirty="0" smtClean="0"/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Cabeça levantada possibilitando a visão de jogo</a:t>
            </a:r>
          </a:p>
          <a:p>
            <a:pPr lvl="1" algn="just"/>
            <a:endParaRPr lang="pt-PT" sz="500" b="1" dirty="0" smtClean="0">
              <a:solidFill>
                <a:srgbClr val="FFFF00"/>
              </a:solidFill>
            </a:endParaRP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Coordenação</a:t>
            </a:r>
            <a:r>
              <a:rPr lang="pt-PT" dirty="0" smtClean="0"/>
              <a:t> do movimento principalmente em velocidade</a:t>
            </a:r>
          </a:p>
          <a:p>
            <a:pPr lvl="1" algn="just"/>
            <a:endParaRPr lang="pt-PT" sz="500" dirty="0" smtClean="0"/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Protecção da bola</a:t>
            </a:r>
          </a:p>
          <a:p>
            <a:pPr lvl="1" algn="just"/>
            <a:endParaRPr lang="pt-PT" sz="500" b="1" dirty="0" smtClean="0">
              <a:solidFill>
                <a:srgbClr val="FFFF00"/>
              </a:solidFill>
            </a:endParaRP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Noção de espaço do campo de jogo</a:t>
            </a:r>
          </a:p>
          <a:p>
            <a:pPr lvl="2" algn="just"/>
            <a:endParaRPr lang="pt-BR" dirty="0" smtClean="0"/>
          </a:p>
          <a:p>
            <a:pPr lvl="2" algn="just"/>
            <a:endParaRPr lang="pt-BR" dirty="0" smtClean="0"/>
          </a:p>
          <a:p>
            <a:pPr lvl="2" algn="just"/>
            <a:endParaRPr lang="pt-PT" dirty="0" smtClean="0"/>
          </a:p>
          <a:p>
            <a:pPr algn="just"/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F9BC-F528-4E0E-BD43-2742828E85B9}" type="slidenum">
              <a:rPr lang="pt-PT" smtClean="0"/>
              <a:pPr/>
              <a:t>122</a:t>
            </a:fld>
            <a:endParaRPr lang="pt-PT" dirty="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dirty="0" smtClean="0"/>
              <a:t>Acções Individuais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> com Bola</a:t>
            </a:r>
            <a:br>
              <a:rPr lang="pt-PT" sz="3200" dirty="0" smtClean="0"/>
            </a:br>
            <a:r>
              <a:rPr lang="pt-PT" sz="3200" dirty="0" smtClean="0"/>
              <a:t>Protecção de Bola</a:t>
            </a:r>
            <a:endParaRPr lang="en-GB" sz="3200" dirty="0"/>
          </a:p>
        </p:txBody>
      </p:sp>
      <p:sp>
        <p:nvSpPr>
          <p:cNvPr id="80900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/>
            <a:endParaRPr lang="pt-PT" sz="2000" dirty="0" smtClean="0"/>
          </a:p>
          <a:p>
            <a:pPr algn="just"/>
            <a:r>
              <a:rPr lang="pt-PT" sz="2800" dirty="0" smtClean="0"/>
              <a:t>É a acção que se operacionaliza nas atitudes manifestadas e desenvolvidas pelo jogador com a posse da bola, no sentido de a </a:t>
            </a:r>
            <a:r>
              <a:rPr lang="pt-PT" sz="2800" b="1" dirty="0" smtClean="0">
                <a:solidFill>
                  <a:srgbClr val="FFFF00"/>
                </a:solidFill>
              </a:rPr>
              <a:t>proteger de qualquer intervenção sobre ela por parte do adversário</a:t>
            </a:r>
            <a:endParaRPr lang="en-GB" sz="2800" b="1" dirty="0">
              <a:solidFill>
                <a:srgbClr val="FFFF00"/>
              </a:solidFill>
            </a:endParaRPr>
          </a:p>
        </p:txBody>
      </p:sp>
      <p:pic>
        <p:nvPicPr>
          <p:cNvPr id="10" name="Picture 5" descr="MVC-195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287785"/>
            <a:ext cx="4059238" cy="3044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build="p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C0F9BC-F528-4E0E-BD43-2742828E85B9}" type="slidenum">
              <a:rPr lang="pt-PT" smtClean="0"/>
              <a:pPr/>
              <a:t>123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r>
              <a:rPr lang="pt-PT" sz="3200" dirty="0" smtClean="0"/>
              <a:t>Acções Individuais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> com Bola</a:t>
            </a:r>
            <a:br>
              <a:rPr lang="pt-PT" sz="3200" dirty="0" smtClean="0"/>
            </a:br>
            <a:r>
              <a:rPr lang="pt-PT" sz="3200" dirty="0" smtClean="0"/>
              <a:t>Protecção de Bola</a:t>
            </a:r>
            <a:endParaRPr lang="en-GB" sz="3200" dirty="0"/>
          </a:p>
        </p:txBody>
      </p:sp>
      <p:sp>
        <p:nvSpPr>
          <p:cNvPr id="10" name="Marcador de Posição de Conteúdo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b="1" dirty="0" smtClean="0"/>
              <a:t>Superfície de Contacto:</a:t>
            </a: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Sola do pé</a:t>
            </a:r>
          </a:p>
          <a:p>
            <a:pPr lvl="1" algn="just"/>
            <a:r>
              <a:rPr lang="pt-PT" dirty="0" smtClean="0"/>
              <a:t>Parte interna</a:t>
            </a:r>
          </a:p>
          <a:p>
            <a:pPr lvl="1" algn="just"/>
            <a:r>
              <a:rPr lang="pt-PT" dirty="0" smtClean="0"/>
              <a:t>Parte externa</a:t>
            </a:r>
          </a:p>
          <a:p>
            <a:pPr algn="just"/>
            <a:endParaRPr lang="pt-PT" dirty="0"/>
          </a:p>
        </p:txBody>
      </p:sp>
      <p:pic>
        <p:nvPicPr>
          <p:cNvPr id="9" name="Imagem 8" descr="2008091117371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1785926"/>
            <a:ext cx="3122150" cy="4162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C0F9BC-F528-4E0E-BD43-2742828E85B9}" type="slidenum">
              <a:rPr lang="pt-PT" smtClean="0"/>
              <a:pPr/>
              <a:t>124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r>
              <a:rPr lang="pt-PT" sz="3200" dirty="0" smtClean="0"/>
              <a:t>Acções Individuais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> com Bola</a:t>
            </a:r>
            <a:br>
              <a:rPr lang="pt-PT" sz="3200" dirty="0" smtClean="0"/>
            </a:br>
            <a:r>
              <a:rPr lang="pt-PT" sz="3200" dirty="0" smtClean="0"/>
              <a:t>Protecção de Bola</a:t>
            </a:r>
            <a:endParaRPr lang="en-GB" sz="3200" dirty="0"/>
          </a:p>
        </p:txBody>
      </p:sp>
      <p:sp>
        <p:nvSpPr>
          <p:cNvPr id="10" name="Marcador de Posição de Conteúdo 9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62520"/>
          </a:xfrm>
        </p:spPr>
        <p:txBody>
          <a:bodyPr>
            <a:normAutofit/>
          </a:bodyPr>
          <a:lstStyle/>
          <a:p>
            <a:pPr algn="just"/>
            <a:r>
              <a:rPr lang="pt-PT" b="1" dirty="0" smtClean="0"/>
              <a:t>Aspectos a considerar na sua execução prática: </a:t>
            </a: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Colocar a bola sempre o mais longe possível do adversário</a:t>
            </a:r>
          </a:p>
          <a:p>
            <a:pPr lvl="1" algn="just"/>
            <a:endParaRPr lang="pt-PT" sz="500" dirty="0" smtClean="0"/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Colocar o corpo entre o adversário e a bola</a:t>
            </a:r>
            <a:r>
              <a:rPr lang="pt-PT" dirty="0" smtClean="0"/>
              <a:t>, onde um membro inferior suporta o peso do corpo, funcionando como eixo sobre o qual o corpo roda (variando o ângulo em relação ao defesa), enquanto o outro toca a bola mantendo-a longe do adversário. </a:t>
            </a:r>
          </a:p>
          <a:p>
            <a:pPr lvl="1" algn="just"/>
            <a:endParaRPr lang="pt-PT" sz="500" dirty="0" smtClean="0"/>
          </a:p>
          <a:p>
            <a:pPr lvl="1" algn="just"/>
            <a:r>
              <a:rPr lang="pt-PT" dirty="0" smtClean="0"/>
              <a:t>O </a:t>
            </a:r>
            <a:r>
              <a:rPr lang="pt-PT" b="1" dirty="0" smtClean="0">
                <a:solidFill>
                  <a:srgbClr val="FFFF00"/>
                </a:solidFill>
              </a:rPr>
              <a:t>tronco e o braço estão colocados entre o portador da bola e o adversário</a:t>
            </a:r>
            <a:r>
              <a:rPr lang="pt-PT" dirty="0" smtClean="0"/>
              <a:t>. </a:t>
            </a:r>
          </a:p>
          <a:p>
            <a:pPr lvl="1" algn="just"/>
            <a:endParaRPr lang="pt-PT" sz="500" dirty="0" smtClean="0"/>
          </a:p>
          <a:p>
            <a:pPr lvl="1" algn="just"/>
            <a:r>
              <a:rPr lang="pt-PT" dirty="0" smtClean="0"/>
              <a:t>Os membros superiores devem estar afastados</a:t>
            </a:r>
          </a:p>
          <a:p>
            <a:pPr lvl="2" algn="just"/>
            <a:endParaRPr lang="pt-BR" dirty="0" smtClean="0"/>
          </a:p>
          <a:p>
            <a:pPr lvl="2" algn="just"/>
            <a:endParaRPr lang="pt-BR" dirty="0" smtClean="0"/>
          </a:p>
          <a:p>
            <a:pPr lvl="2" algn="just"/>
            <a:endParaRPr lang="pt-PT" dirty="0" smtClean="0"/>
          </a:p>
          <a:p>
            <a:pPr algn="just"/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F9BC-F528-4E0E-BD43-2742828E85B9}" type="slidenum">
              <a:rPr lang="pt-PT" smtClean="0"/>
              <a:pPr/>
              <a:t>125</a:t>
            </a:fld>
            <a:endParaRPr lang="pt-PT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r>
              <a:rPr lang="pt-PT" sz="3200" dirty="0" smtClean="0"/>
              <a:t>Acções Individuais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> com Bola</a:t>
            </a:r>
            <a:br>
              <a:rPr lang="pt-PT" sz="3200" dirty="0" smtClean="0"/>
            </a:br>
            <a:r>
              <a:rPr lang="pt-PT" sz="3200" dirty="0" smtClean="0"/>
              <a:t>Drible / Finta</a:t>
            </a:r>
            <a:endParaRPr lang="en-GB" sz="3200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just"/>
            <a:endParaRPr lang="pt-PT" sz="2800" dirty="0" smtClean="0"/>
          </a:p>
          <a:p>
            <a:pPr algn="just"/>
            <a:r>
              <a:rPr lang="pt-PT" sz="2800" dirty="0" smtClean="0"/>
              <a:t>Acção </a:t>
            </a:r>
            <a:r>
              <a:rPr lang="pt-PT" sz="2800" dirty="0"/>
              <a:t>que permite iludir um adversário ultrapassando-o através de uma rápida condução de bola.</a:t>
            </a:r>
            <a:endParaRPr lang="en-GB" sz="2800" dirty="0"/>
          </a:p>
        </p:txBody>
      </p:sp>
      <p:pic>
        <p:nvPicPr>
          <p:cNvPr id="10" name="Picture 8" descr="MVC-003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0" y="1928802"/>
            <a:ext cx="4059238" cy="3044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F9BC-F528-4E0E-BD43-2742828E85B9}" type="slidenum">
              <a:rPr lang="pt-PT" smtClean="0"/>
              <a:pPr/>
              <a:t>126</a:t>
            </a:fld>
            <a:endParaRPr lang="pt-PT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r>
              <a:rPr lang="pt-PT" sz="3200" dirty="0" smtClean="0"/>
              <a:t>Acções Individuais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> com Bola</a:t>
            </a:r>
            <a:br>
              <a:rPr lang="pt-PT" sz="3200" dirty="0" smtClean="0"/>
            </a:br>
            <a:r>
              <a:rPr lang="pt-PT" sz="3200" dirty="0" smtClean="0"/>
              <a:t>Simulação</a:t>
            </a:r>
            <a:endParaRPr lang="en-GB" sz="3200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just"/>
            <a:endParaRPr lang="pt-PT" sz="2800" dirty="0" smtClean="0"/>
          </a:p>
          <a:p>
            <a:pPr algn="just"/>
            <a:endParaRPr lang="pt-PT" sz="2800" dirty="0" smtClean="0"/>
          </a:p>
          <a:p>
            <a:pPr algn="just"/>
            <a:r>
              <a:rPr lang="pt-PT" sz="2800" dirty="0" smtClean="0"/>
              <a:t>Acção que permite através de movimentos rápidos iludir o adversário </a:t>
            </a:r>
            <a:endParaRPr lang="en-GB" sz="2800" dirty="0"/>
          </a:p>
        </p:txBody>
      </p:sp>
      <p:pic>
        <p:nvPicPr>
          <p:cNvPr id="12" name="Picture 8" descr="MVC-422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43116"/>
            <a:ext cx="4059238" cy="3044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F9BC-F528-4E0E-BD43-2742828E85B9}" type="slidenum">
              <a:rPr lang="pt-PT" smtClean="0"/>
              <a:pPr/>
              <a:t>127</a:t>
            </a:fld>
            <a:endParaRPr lang="pt-PT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r>
              <a:rPr lang="pt-PT" sz="3200" dirty="0" smtClean="0"/>
              <a:t>Acções Individuais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> com Bola</a:t>
            </a:r>
            <a:br>
              <a:rPr lang="pt-PT" sz="3200" dirty="0" smtClean="0"/>
            </a:br>
            <a:r>
              <a:rPr lang="pt-PT" sz="3200" dirty="0" smtClean="0"/>
              <a:t>Remate</a:t>
            </a:r>
            <a:endParaRPr lang="en-GB" sz="3200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just"/>
            <a:endParaRPr lang="pt-PT" sz="2800" dirty="0" smtClean="0"/>
          </a:p>
          <a:p>
            <a:pPr algn="just"/>
            <a:r>
              <a:rPr lang="pt-PT" sz="2800" dirty="0" smtClean="0"/>
              <a:t>Acção </a:t>
            </a:r>
            <a:r>
              <a:rPr lang="pt-PT" sz="2800" dirty="0"/>
              <a:t>técnica mediante a qual o jogador executa o envio da bola para a baliza contrária com intenção de obter golo.</a:t>
            </a:r>
            <a:endParaRPr lang="en-GB" sz="2800" dirty="0"/>
          </a:p>
        </p:txBody>
      </p:sp>
      <p:pic>
        <p:nvPicPr>
          <p:cNvPr id="10" name="Picture 8" descr="MVC-415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2202" r="13883"/>
          <a:stretch>
            <a:fillRect/>
          </a:stretch>
        </p:blipFill>
        <p:spPr bwMode="auto">
          <a:xfrm>
            <a:off x="4786314" y="1785926"/>
            <a:ext cx="3428156" cy="3472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C0F9BC-F528-4E0E-BD43-2742828E85B9}" type="slidenum">
              <a:rPr lang="pt-PT" smtClean="0"/>
              <a:pPr/>
              <a:t>128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r>
              <a:rPr lang="pt-PT" sz="3200" dirty="0" smtClean="0"/>
              <a:t>Acções Individuais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> com Bola</a:t>
            </a:r>
            <a:br>
              <a:rPr lang="pt-PT" sz="3200" dirty="0" smtClean="0"/>
            </a:br>
            <a:r>
              <a:rPr lang="pt-PT" sz="3200" dirty="0" smtClean="0"/>
              <a:t>Remate</a:t>
            </a:r>
            <a:endParaRPr lang="en-GB" sz="3200" dirty="0"/>
          </a:p>
        </p:txBody>
      </p:sp>
      <p:sp>
        <p:nvSpPr>
          <p:cNvPr id="10" name="Marcador de Posição de Conteúdo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b="1" dirty="0" smtClean="0"/>
              <a:t>Aspectos a considerar na sua execução prática: </a:t>
            </a:r>
          </a:p>
          <a:p>
            <a:pPr lvl="1" algn="just"/>
            <a:r>
              <a:rPr lang="pt-PT" dirty="0" smtClean="0"/>
              <a:t>O corpo deve estar ligeiramente </a:t>
            </a:r>
            <a:r>
              <a:rPr lang="pt-PT" dirty="0" smtClean="0">
                <a:solidFill>
                  <a:srgbClr val="FFFF00"/>
                </a:solidFill>
              </a:rPr>
              <a:t>inclinado para a frente</a:t>
            </a:r>
          </a:p>
          <a:p>
            <a:pPr lvl="1" algn="just"/>
            <a:endParaRPr lang="pt-PT" sz="500" dirty="0" smtClean="0"/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Olhar para a baliza </a:t>
            </a:r>
            <a:r>
              <a:rPr lang="pt-PT" dirty="0" smtClean="0"/>
              <a:t>para orientação</a:t>
            </a:r>
          </a:p>
          <a:p>
            <a:pPr lvl="1" algn="just"/>
            <a:endParaRPr lang="pt-PT" sz="500" dirty="0" smtClean="0"/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O pé de apoio</a:t>
            </a:r>
            <a:r>
              <a:rPr lang="pt-PT" dirty="0" smtClean="0"/>
              <a:t> deve estar colocado à altura da bola e afastado</a:t>
            </a:r>
          </a:p>
          <a:p>
            <a:pPr lvl="1" algn="just"/>
            <a:endParaRPr lang="pt-PT" sz="500" dirty="0" smtClean="0"/>
          </a:p>
          <a:p>
            <a:pPr lvl="1" algn="just"/>
            <a:r>
              <a:rPr lang="pt-PT" dirty="0" smtClean="0"/>
              <a:t>No momento de execução do remate o </a:t>
            </a:r>
            <a:r>
              <a:rPr lang="pt-PT" b="1" dirty="0" smtClean="0">
                <a:solidFill>
                  <a:srgbClr val="FFFF00"/>
                </a:solidFill>
              </a:rPr>
              <a:t>pé deve estar tenso de modo a imprimir à bola, a energia cinética adequada</a:t>
            </a:r>
            <a:r>
              <a:rPr lang="pt-PT" dirty="0" smtClean="0"/>
              <a:t> </a:t>
            </a:r>
          </a:p>
          <a:p>
            <a:pPr lvl="2" algn="just"/>
            <a:endParaRPr lang="pt-BR" dirty="0" smtClean="0"/>
          </a:p>
          <a:p>
            <a:pPr lvl="2" algn="just"/>
            <a:endParaRPr lang="pt-BR" dirty="0" smtClean="0"/>
          </a:p>
          <a:p>
            <a:pPr lvl="2" algn="just"/>
            <a:endParaRPr lang="pt-PT" dirty="0" smtClean="0"/>
          </a:p>
          <a:p>
            <a:pPr algn="just"/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F9BC-F528-4E0E-BD43-2742828E85B9}" type="slidenum">
              <a:rPr lang="pt-PT" smtClean="0"/>
              <a:pPr/>
              <a:t>129</a:t>
            </a:fld>
            <a:endParaRPr lang="pt-PT" dirty="0"/>
          </a:p>
        </p:txBody>
      </p:sp>
      <p:sp>
        <p:nvSpPr>
          <p:cNvPr id="113666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r>
              <a:rPr lang="pt-PT" sz="3200" dirty="0" smtClean="0"/>
              <a:t>Acções Individuais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> sem Bola</a:t>
            </a:r>
            <a:br>
              <a:rPr lang="pt-PT" sz="3200" dirty="0" smtClean="0"/>
            </a:br>
            <a:r>
              <a:rPr lang="pt-PT" sz="3200" dirty="0" smtClean="0"/>
              <a:t>Desmarcação</a:t>
            </a:r>
            <a:endParaRPr lang="en-GB" sz="3200" dirty="0"/>
          </a:p>
        </p:txBody>
      </p:sp>
      <p:sp>
        <p:nvSpPr>
          <p:cNvPr id="113667" name="Rectangle 102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pt-PT" sz="2800" dirty="0" smtClean="0"/>
          </a:p>
          <a:p>
            <a:endParaRPr lang="pt-PT" sz="2800" dirty="0" smtClean="0"/>
          </a:p>
          <a:p>
            <a:r>
              <a:rPr lang="pt-PT" sz="2800" dirty="0" smtClean="0"/>
              <a:t>Acção </a:t>
            </a:r>
            <a:r>
              <a:rPr lang="pt-PT" sz="2800" dirty="0"/>
              <a:t>que permite criação de linhas de passe.</a:t>
            </a:r>
            <a:endParaRPr lang="en-GB" sz="2800" dirty="0"/>
          </a:p>
        </p:txBody>
      </p:sp>
      <p:pic>
        <p:nvPicPr>
          <p:cNvPr id="11" name="Picture 1029" descr="MVC-116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7785"/>
            <a:ext cx="4059238" cy="3044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/>
              <a:t>Nesta etapa quatro questões se colocam:</a:t>
            </a:r>
            <a:endParaRPr lang="pt-PT" dirty="0"/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QUEM?</a:t>
            </a:r>
          </a:p>
          <a:p>
            <a:pPr lvl="2" algn="just"/>
            <a:r>
              <a:rPr lang="pt-PT" dirty="0" smtClean="0"/>
              <a:t>Todos </a:t>
            </a:r>
            <a:r>
              <a:rPr lang="pt-PT" dirty="0"/>
              <a:t>os </a:t>
            </a:r>
            <a:r>
              <a:rPr lang="pt-PT" dirty="0" smtClean="0"/>
              <a:t>jogadores da equipa</a:t>
            </a:r>
            <a:endParaRPr lang="pt-PT" dirty="0"/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QUANDO?</a:t>
            </a:r>
          </a:p>
          <a:p>
            <a:pPr lvl="2" algn="just"/>
            <a:r>
              <a:rPr lang="pt-PT" dirty="0" smtClean="0"/>
              <a:t>No </a:t>
            </a:r>
            <a:r>
              <a:rPr lang="pt-PT" dirty="0"/>
              <a:t>momento imediato à recuperação da posse de </a:t>
            </a:r>
            <a:r>
              <a:rPr lang="pt-PT" dirty="0" smtClean="0"/>
              <a:t>bola</a:t>
            </a:r>
            <a:endParaRPr lang="pt-PT" dirty="0"/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ONDE?</a:t>
            </a:r>
          </a:p>
          <a:p>
            <a:pPr lvl="2" algn="just"/>
            <a:r>
              <a:rPr lang="pt-PT" dirty="0" smtClean="0"/>
              <a:t>Em </a:t>
            </a:r>
            <a:r>
              <a:rPr lang="pt-PT" dirty="0"/>
              <a:t>qualquer zona do </a:t>
            </a:r>
            <a:r>
              <a:rPr lang="pt-PT" dirty="0" smtClean="0"/>
              <a:t>campo</a:t>
            </a:r>
            <a:endParaRPr lang="pt-PT" dirty="0"/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COMO?</a:t>
            </a:r>
          </a:p>
          <a:p>
            <a:pPr lvl="2" algn="just"/>
            <a:r>
              <a:rPr lang="pt-PT" dirty="0" smtClean="0"/>
              <a:t>Ocupando </a:t>
            </a:r>
            <a:r>
              <a:rPr lang="pt-PT" dirty="0"/>
              <a:t>espaços apropriados, </a:t>
            </a:r>
            <a:r>
              <a:rPr lang="pt-PT" dirty="0" smtClean="0"/>
              <a:t>estabelecendo </a:t>
            </a:r>
            <a:r>
              <a:rPr lang="pt-PT" dirty="0"/>
              <a:t>linhas de passe, </a:t>
            </a:r>
            <a:r>
              <a:rPr lang="pt-PT" dirty="0" smtClean="0"/>
              <a:t>utilizando </a:t>
            </a:r>
            <a:r>
              <a:rPr lang="pt-PT" dirty="0"/>
              <a:t>mudanças rápidas de ritmo e direcção.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13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Etapas do </a:t>
            </a:r>
            <a:r>
              <a:rPr lang="pt-PT" dirty="0" smtClean="0"/>
              <a:t>Processo Ofensivo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3" grpId="0" uiExpand="1" build="p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F9BC-F528-4E0E-BD43-2742828E85B9}" type="slidenum">
              <a:rPr lang="pt-PT" smtClean="0"/>
              <a:pPr/>
              <a:t>130</a:t>
            </a:fld>
            <a:endParaRPr lang="pt-PT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r>
              <a:rPr lang="pt-PT" sz="3200" dirty="0" smtClean="0"/>
              <a:t>Acções Individuais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> sem Bola</a:t>
            </a:r>
            <a:br>
              <a:rPr lang="pt-PT" sz="3200" dirty="0" smtClean="0"/>
            </a:br>
            <a:r>
              <a:rPr lang="pt-PT" sz="3200" dirty="0" smtClean="0"/>
              <a:t>Bloqueios</a:t>
            </a:r>
            <a:endParaRPr lang="en-GB" sz="3200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just"/>
            <a:endParaRPr lang="pt-PT" sz="2800" dirty="0" smtClean="0"/>
          </a:p>
          <a:p>
            <a:pPr algn="just"/>
            <a:endParaRPr lang="pt-PT" sz="2800" dirty="0" smtClean="0"/>
          </a:p>
          <a:p>
            <a:pPr algn="just"/>
            <a:r>
              <a:rPr lang="pt-PT" sz="2800" dirty="0" smtClean="0"/>
              <a:t>Acção </a:t>
            </a:r>
            <a:r>
              <a:rPr lang="pt-PT" sz="2800" dirty="0"/>
              <a:t>que permite impedir o acompanhamento defensivo de um adversário.</a:t>
            </a:r>
          </a:p>
        </p:txBody>
      </p:sp>
      <p:pic>
        <p:nvPicPr>
          <p:cNvPr id="10" name="Picture 8" descr="MVC-413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7785"/>
            <a:ext cx="4059238" cy="3044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C0F9BC-F528-4E0E-BD43-2742828E85B9}" type="slidenum">
              <a:rPr lang="pt-PT" smtClean="0"/>
              <a:pPr/>
              <a:t>131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r>
              <a:rPr lang="pt-PT" sz="3200" dirty="0" smtClean="0"/>
              <a:t>Acções Individuais </a:t>
            </a:r>
            <a:r>
              <a:rPr lang="pt-PT" sz="3200" dirty="0" smtClean="0">
                <a:solidFill>
                  <a:srgbClr val="FFC000"/>
                </a:solidFill>
              </a:rPr>
              <a:t>Defensivas</a:t>
            </a:r>
            <a:r>
              <a:rPr lang="pt-PT" sz="3200" dirty="0" smtClean="0">
                <a:solidFill>
                  <a:srgbClr val="FFFF00"/>
                </a:solidFill>
              </a:rPr>
              <a:t/>
            </a:r>
            <a:br>
              <a:rPr lang="pt-PT" sz="3200" dirty="0" smtClean="0">
                <a:solidFill>
                  <a:srgbClr val="FFFF00"/>
                </a:solidFill>
              </a:rPr>
            </a:br>
            <a:r>
              <a:rPr lang="pt-PT" sz="3200" dirty="0" smtClean="0"/>
              <a:t>Características de um defensor</a:t>
            </a:r>
            <a:endParaRPr lang="en-GB" sz="3200" dirty="0" smtClean="0"/>
          </a:p>
        </p:txBody>
      </p:sp>
      <p:sp>
        <p:nvSpPr>
          <p:cNvPr id="10" name="Marcador de Posição de Conteúdo 9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pt-PT" sz="3100" dirty="0" smtClean="0"/>
              <a:t>Força de vontade</a:t>
            </a:r>
          </a:p>
          <a:p>
            <a:pPr lvl="1"/>
            <a:endParaRPr lang="pt-PT" sz="3100" dirty="0" smtClean="0"/>
          </a:p>
          <a:p>
            <a:pPr lvl="1"/>
            <a:r>
              <a:rPr lang="pt-PT" sz="3100" dirty="0" smtClean="0"/>
              <a:t>Confiança em si mesmo</a:t>
            </a:r>
          </a:p>
          <a:p>
            <a:pPr lvl="2"/>
            <a:r>
              <a:rPr lang="pt-PT" sz="2500" dirty="0" smtClean="0"/>
              <a:t>Desejo de domínio sobre o atacante</a:t>
            </a:r>
          </a:p>
          <a:p>
            <a:pPr lvl="1"/>
            <a:endParaRPr lang="pt-PT" sz="3100" dirty="0" smtClean="0"/>
          </a:p>
          <a:p>
            <a:pPr lvl="1"/>
            <a:r>
              <a:rPr lang="pt-PT" sz="3100" b="1" dirty="0" smtClean="0">
                <a:solidFill>
                  <a:srgbClr val="FFFF00"/>
                </a:solidFill>
              </a:rPr>
              <a:t>Agressividade (no bom sentido)</a:t>
            </a:r>
          </a:p>
          <a:p>
            <a:pPr lvl="1"/>
            <a:endParaRPr lang="pt-PT" sz="3100" b="1" dirty="0" smtClean="0">
              <a:solidFill>
                <a:srgbClr val="FFFF00"/>
              </a:solidFill>
            </a:endParaRPr>
          </a:p>
          <a:p>
            <a:pPr lvl="1"/>
            <a:r>
              <a:rPr lang="pt-PT" sz="3100" b="1" dirty="0" smtClean="0">
                <a:solidFill>
                  <a:srgbClr val="FFFF00"/>
                </a:solidFill>
              </a:rPr>
              <a:t>Máxima concentração </a:t>
            </a:r>
          </a:p>
          <a:p>
            <a:pPr lvl="1"/>
            <a:endParaRPr lang="pt-PT" sz="3100" b="1" dirty="0" smtClean="0">
              <a:solidFill>
                <a:srgbClr val="FFFF00"/>
              </a:solidFill>
            </a:endParaRPr>
          </a:p>
          <a:p>
            <a:pPr lvl="1"/>
            <a:r>
              <a:rPr lang="pt-PT" sz="3100" dirty="0" smtClean="0"/>
              <a:t>Vigilância</a:t>
            </a:r>
          </a:p>
          <a:p>
            <a:pPr lvl="1"/>
            <a:endParaRPr lang="pt-PT" sz="3100" dirty="0" smtClean="0"/>
          </a:p>
          <a:p>
            <a:pPr lvl="1"/>
            <a:r>
              <a:rPr lang="pt-PT" sz="3100" b="1" dirty="0" smtClean="0">
                <a:solidFill>
                  <a:srgbClr val="FFFF00"/>
                </a:solidFill>
              </a:rPr>
              <a:t>Antecipação</a:t>
            </a:r>
          </a:p>
          <a:p>
            <a:pPr lvl="1"/>
            <a:endParaRPr lang="pt-PT" sz="3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10" grpId="0" uiExpand="1" build="p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C0F9BC-F528-4E0E-BD43-2742828E85B9}" type="slidenum">
              <a:rPr lang="pt-PT" smtClean="0"/>
              <a:pPr/>
              <a:t>132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r>
              <a:rPr lang="pt-PT" sz="3200" dirty="0" smtClean="0"/>
              <a:t>Acções Individuais </a:t>
            </a:r>
            <a:r>
              <a:rPr lang="pt-PT" sz="3200" dirty="0" smtClean="0">
                <a:solidFill>
                  <a:srgbClr val="FFC000"/>
                </a:solidFill>
              </a:rPr>
              <a:t>Defensivas</a:t>
            </a:r>
            <a:r>
              <a:rPr lang="pt-PT" sz="3200" dirty="0" smtClean="0">
                <a:solidFill>
                  <a:srgbClr val="FFFF00"/>
                </a:solidFill>
              </a:rPr>
              <a:t/>
            </a:r>
            <a:br>
              <a:rPr lang="pt-PT" sz="3200" dirty="0" smtClean="0">
                <a:solidFill>
                  <a:srgbClr val="FFFF00"/>
                </a:solidFill>
              </a:rPr>
            </a:br>
            <a:r>
              <a:rPr lang="pt-PT" sz="3200" dirty="0" smtClean="0"/>
              <a:t>Posição básica defensiva</a:t>
            </a:r>
            <a:endParaRPr lang="en-GB" sz="3200" dirty="0" smtClean="0"/>
          </a:p>
        </p:txBody>
      </p:sp>
      <p:sp>
        <p:nvSpPr>
          <p:cNvPr id="10" name="Marcador de Posição de Conteúdo 9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62520"/>
          </a:xfrm>
        </p:spPr>
        <p:txBody>
          <a:bodyPr>
            <a:normAutofit/>
          </a:bodyPr>
          <a:lstStyle/>
          <a:p>
            <a:pPr lvl="1" algn="just"/>
            <a:r>
              <a:rPr lang="pt-PT" sz="2200" dirty="0" smtClean="0"/>
              <a:t>Pernas semi-flectidas</a:t>
            </a:r>
          </a:p>
          <a:p>
            <a:pPr lvl="1" algn="just"/>
            <a:endParaRPr lang="pt-PT" sz="500" dirty="0" smtClean="0"/>
          </a:p>
          <a:p>
            <a:pPr lvl="1" algn="just"/>
            <a:r>
              <a:rPr lang="pt-PT" sz="2200" dirty="0" smtClean="0"/>
              <a:t>Pés separados à largura dos ombros </a:t>
            </a:r>
          </a:p>
          <a:p>
            <a:pPr lvl="1" algn="just"/>
            <a:endParaRPr lang="pt-PT" sz="500" dirty="0" smtClean="0"/>
          </a:p>
          <a:p>
            <a:pPr lvl="1" algn="just"/>
            <a:r>
              <a:rPr lang="pt-PT" sz="2200" dirty="0" smtClean="0"/>
              <a:t>Um pé mais avançado do que o outro</a:t>
            </a:r>
          </a:p>
          <a:p>
            <a:pPr lvl="2" algn="just"/>
            <a:r>
              <a:rPr lang="pt-PT" sz="1700" b="1" dirty="0" smtClean="0">
                <a:solidFill>
                  <a:srgbClr val="FFFF00"/>
                </a:solidFill>
              </a:rPr>
              <a:t>Nunca ter os pés paralelos</a:t>
            </a:r>
          </a:p>
          <a:p>
            <a:pPr lvl="2" algn="just"/>
            <a:endParaRPr lang="pt-PT" sz="500" b="1" dirty="0" smtClean="0">
              <a:solidFill>
                <a:srgbClr val="FFFF00"/>
              </a:solidFill>
            </a:endParaRPr>
          </a:p>
          <a:p>
            <a:pPr lvl="1" algn="just"/>
            <a:r>
              <a:rPr lang="pt-PT" sz="2200" dirty="0" smtClean="0"/>
              <a:t>Mãos ao lado do corpo e afastadas para reduzir o campo de visão do atacante</a:t>
            </a:r>
          </a:p>
          <a:p>
            <a:pPr lvl="1" algn="just"/>
            <a:endParaRPr lang="pt-PT" sz="500" dirty="0" smtClean="0"/>
          </a:p>
          <a:p>
            <a:pPr lvl="1" algn="just"/>
            <a:r>
              <a:rPr lang="pt-PT" sz="2200" b="1" dirty="0" smtClean="0">
                <a:solidFill>
                  <a:srgbClr val="FFFF00"/>
                </a:solidFill>
              </a:rPr>
              <a:t>Centro de gravidade baixo </a:t>
            </a:r>
          </a:p>
          <a:p>
            <a:pPr lvl="1" algn="just"/>
            <a:endParaRPr lang="pt-PT" sz="500" dirty="0" smtClean="0"/>
          </a:p>
          <a:p>
            <a:pPr lvl="1" algn="just"/>
            <a:r>
              <a:rPr lang="pt-PT" sz="2200" dirty="0" smtClean="0"/>
              <a:t>Os </a:t>
            </a:r>
            <a:r>
              <a:rPr lang="pt-PT" sz="2200" b="1" dirty="0" smtClean="0">
                <a:solidFill>
                  <a:srgbClr val="FFFF00"/>
                </a:solidFill>
              </a:rPr>
              <a:t>movimentos dos pés</a:t>
            </a:r>
            <a:r>
              <a:rPr lang="pt-PT" sz="2200" dirty="0" smtClean="0"/>
              <a:t> devem ser </a:t>
            </a:r>
            <a:r>
              <a:rPr lang="pt-PT" sz="2200" b="1" dirty="0" smtClean="0">
                <a:solidFill>
                  <a:srgbClr val="FFFF00"/>
                </a:solidFill>
              </a:rPr>
              <a:t>rápidos e curtos</a:t>
            </a:r>
            <a:r>
              <a:rPr lang="pt-PT" sz="2200" dirty="0" smtClean="0"/>
              <a:t>, realizando deslizamentos</a:t>
            </a:r>
          </a:p>
          <a:p>
            <a:pPr lvl="1" algn="just"/>
            <a:endParaRPr lang="pt-PT" sz="500" dirty="0" smtClean="0"/>
          </a:p>
          <a:p>
            <a:pPr lvl="1" algn="just"/>
            <a:r>
              <a:rPr lang="pt-PT" sz="2200" b="1" dirty="0" smtClean="0">
                <a:solidFill>
                  <a:srgbClr val="FFFF00"/>
                </a:solidFill>
              </a:rPr>
              <a:t>Os pés não se devem juntar nem cruzar</a:t>
            </a:r>
            <a:endParaRPr lang="pt-PT" dirty="0"/>
          </a:p>
        </p:txBody>
      </p:sp>
      <p:pic>
        <p:nvPicPr>
          <p:cNvPr id="6" name="Imagem 5" descr="100908_futsalw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1000108"/>
            <a:ext cx="2286016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F9BC-F528-4E0E-BD43-2742828E85B9}" type="slidenum">
              <a:rPr lang="pt-PT" smtClean="0"/>
              <a:pPr/>
              <a:t>133</a:t>
            </a:fld>
            <a:endParaRPr lang="pt-PT" dirty="0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pt-PT" sz="3200" dirty="0" smtClean="0"/>
              <a:t>Acções Individuais </a:t>
            </a:r>
            <a:r>
              <a:rPr lang="pt-PT" sz="3200" dirty="0" smtClean="0">
                <a:solidFill>
                  <a:srgbClr val="FFC000"/>
                </a:solidFill>
              </a:rPr>
              <a:t>Defensivas</a:t>
            </a:r>
            <a:r>
              <a:rPr lang="pt-PT" sz="3200" dirty="0" smtClean="0">
                <a:solidFill>
                  <a:srgbClr val="FFFF00"/>
                </a:solidFill>
              </a:rPr>
              <a:t/>
            </a:r>
            <a:br>
              <a:rPr lang="pt-PT" sz="3200" dirty="0" smtClean="0">
                <a:solidFill>
                  <a:srgbClr val="FFFF00"/>
                </a:solidFill>
              </a:rPr>
            </a:br>
            <a:r>
              <a:rPr lang="pt-PT" sz="3200" dirty="0" smtClean="0"/>
              <a:t>Intersecção</a:t>
            </a:r>
            <a:endParaRPr lang="en-GB" sz="3200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just"/>
            <a:endParaRPr lang="pt-PT" sz="2800" dirty="0" smtClean="0"/>
          </a:p>
          <a:p>
            <a:pPr algn="just"/>
            <a:endParaRPr lang="pt-PT" sz="2800" dirty="0" smtClean="0"/>
          </a:p>
          <a:p>
            <a:pPr algn="just"/>
            <a:r>
              <a:rPr lang="pt-PT" sz="2800" dirty="0" smtClean="0"/>
              <a:t>Acção </a:t>
            </a:r>
            <a:r>
              <a:rPr lang="pt-PT" sz="2800" dirty="0"/>
              <a:t>que permite interromper o curso da bola entre dois adversários.</a:t>
            </a:r>
            <a:endParaRPr lang="en-GB" sz="2800" dirty="0"/>
          </a:p>
        </p:txBody>
      </p:sp>
      <p:pic>
        <p:nvPicPr>
          <p:cNvPr id="10" name="Marcador de Posição de Conteúdo 9" descr="20080910145604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143116"/>
            <a:ext cx="4051734" cy="303880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C0F9BC-F528-4E0E-BD43-2742828E85B9}" type="slidenum">
              <a:rPr lang="pt-PT" smtClean="0"/>
              <a:pPr/>
              <a:t>134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r>
              <a:rPr lang="pt-PT" sz="3200" dirty="0" smtClean="0"/>
              <a:t>Acções Individuais </a:t>
            </a:r>
            <a:r>
              <a:rPr lang="pt-PT" sz="3200" dirty="0" smtClean="0">
                <a:solidFill>
                  <a:srgbClr val="FFC000"/>
                </a:solidFill>
              </a:rPr>
              <a:t>Defensivas</a:t>
            </a:r>
            <a:br>
              <a:rPr lang="pt-PT" sz="3200" dirty="0" smtClean="0">
                <a:solidFill>
                  <a:srgbClr val="FFC000"/>
                </a:solidFill>
              </a:rPr>
            </a:br>
            <a:r>
              <a:rPr lang="pt-PT" sz="3200" dirty="0" smtClean="0"/>
              <a:t>Intersecção</a:t>
            </a:r>
            <a:endParaRPr lang="en-GB" sz="3200" dirty="0"/>
          </a:p>
        </p:txBody>
      </p:sp>
      <p:sp>
        <p:nvSpPr>
          <p:cNvPr id="10" name="Marcador de Posição de Conteúdo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b="1" dirty="0" smtClean="0"/>
              <a:t>Aspectos a considerar na sua execução prática: </a:t>
            </a:r>
          </a:p>
          <a:p>
            <a:pPr lvl="1" algn="just"/>
            <a:r>
              <a:rPr lang="pt-PT" dirty="0" smtClean="0"/>
              <a:t>Boa </a:t>
            </a:r>
            <a:r>
              <a:rPr lang="pt-PT" b="1" dirty="0" smtClean="0">
                <a:solidFill>
                  <a:srgbClr val="FFFF00"/>
                </a:solidFill>
              </a:rPr>
              <a:t>posição básica defensiva</a:t>
            </a:r>
          </a:p>
          <a:p>
            <a:pPr lvl="1" algn="just"/>
            <a:endParaRPr lang="pt-PT" sz="500" dirty="0" smtClean="0"/>
          </a:p>
          <a:p>
            <a:pPr lvl="1" algn="just"/>
            <a:r>
              <a:rPr lang="pt-PT" dirty="0" smtClean="0"/>
              <a:t>O jogador para realizar a intercepção deve </a:t>
            </a:r>
            <a:r>
              <a:rPr lang="pt-PT" b="1" dirty="0" smtClean="0">
                <a:solidFill>
                  <a:srgbClr val="FFFF00"/>
                </a:solidFill>
              </a:rPr>
              <a:t>posicionar-se de forma a estar pronto para a acção</a:t>
            </a:r>
          </a:p>
          <a:p>
            <a:pPr lvl="1" algn="just"/>
            <a:endParaRPr lang="pt-PT" sz="500" dirty="0" smtClean="0"/>
          </a:p>
          <a:p>
            <a:pPr lvl="1" algn="just"/>
            <a:r>
              <a:rPr lang="pt-PT" dirty="0" smtClean="0"/>
              <a:t>O jogador deve </a:t>
            </a:r>
            <a:r>
              <a:rPr lang="pt-PT" b="1" dirty="0" smtClean="0">
                <a:solidFill>
                  <a:srgbClr val="FFFF00"/>
                </a:solidFill>
              </a:rPr>
              <a:t>estar atento</a:t>
            </a:r>
            <a:r>
              <a:rPr lang="pt-PT" dirty="0" smtClean="0"/>
              <a:t> à realização do passe, entre os adversários</a:t>
            </a:r>
          </a:p>
          <a:p>
            <a:pPr lvl="1" algn="just"/>
            <a:endParaRPr lang="pt-PT" sz="500" dirty="0" smtClean="0"/>
          </a:p>
          <a:p>
            <a:pPr lvl="1" algn="just"/>
            <a:r>
              <a:rPr lang="pt-PT" dirty="0" smtClean="0"/>
              <a:t>O jogador </a:t>
            </a:r>
            <a:r>
              <a:rPr lang="pt-PT" b="1" dirty="0" smtClean="0">
                <a:solidFill>
                  <a:srgbClr val="FFFF00"/>
                </a:solidFill>
              </a:rPr>
              <a:t>deve desenvolver a sua acção, se tiver a certeza de êxito na sua intervenção</a:t>
            </a:r>
          </a:p>
          <a:p>
            <a:pPr lvl="2" algn="just"/>
            <a:endParaRPr lang="pt-BR" dirty="0" smtClean="0"/>
          </a:p>
          <a:p>
            <a:pPr lvl="2" algn="just"/>
            <a:endParaRPr lang="pt-BR" dirty="0" smtClean="0"/>
          </a:p>
          <a:p>
            <a:pPr lvl="2" algn="just"/>
            <a:endParaRPr lang="pt-PT" dirty="0" smtClean="0"/>
          </a:p>
          <a:p>
            <a:pPr algn="just"/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F9BC-F528-4E0E-BD43-2742828E85B9}" type="slidenum">
              <a:rPr lang="pt-PT" smtClean="0"/>
              <a:pPr/>
              <a:t>135</a:t>
            </a:fld>
            <a:endParaRPr lang="pt-PT" dirty="0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pt-PT" sz="3200" dirty="0" smtClean="0"/>
              <a:t>Acções Individuais </a:t>
            </a:r>
            <a:r>
              <a:rPr lang="pt-PT" sz="3200" dirty="0" smtClean="0">
                <a:solidFill>
                  <a:srgbClr val="FFC000"/>
                </a:solidFill>
              </a:rPr>
              <a:t>Defensivas</a:t>
            </a:r>
            <a:r>
              <a:rPr lang="pt-PT" sz="3200" dirty="0" smtClean="0">
                <a:solidFill>
                  <a:srgbClr val="FFFF00"/>
                </a:solidFill>
              </a:rPr>
              <a:t/>
            </a:r>
            <a:br>
              <a:rPr lang="pt-PT" sz="3200" dirty="0" smtClean="0">
                <a:solidFill>
                  <a:srgbClr val="FFFF00"/>
                </a:solidFill>
              </a:rPr>
            </a:br>
            <a:r>
              <a:rPr lang="pt-PT" sz="3200" dirty="0" smtClean="0"/>
              <a:t>Desarme</a:t>
            </a:r>
            <a:endParaRPr lang="en-GB" sz="3200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just"/>
            <a:endParaRPr lang="pt-PT" sz="2800" dirty="0" smtClean="0"/>
          </a:p>
          <a:p>
            <a:pPr algn="just"/>
            <a:endParaRPr lang="pt-PT" sz="2800" dirty="0" smtClean="0"/>
          </a:p>
          <a:p>
            <a:pPr algn="just"/>
            <a:endParaRPr lang="pt-PT" sz="2800" dirty="0" smtClean="0"/>
          </a:p>
          <a:p>
            <a:pPr algn="just"/>
            <a:r>
              <a:rPr lang="pt-PT" sz="2800" dirty="0" smtClean="0"/>
              <a:t>Acção </a:t>
            </a:r>
            <a:r>
              <a:rPr lang="pt-PT" sz="2800" dirty="0"/>
              <a:t>que permite o “roubo” da bola a um adversário.</a:t>
            </a:r>
            <a:endParaRPr lang="en-GB" sz="2800" dirty="0"/>
          </a:p>
        </p:txBody>
      </p:sp>
      <p:pic>
        <p:nvPicPr>
          <p:cNvPr id="10" name="Marcador de Posição de Conteúdo 9" descr="20080908111420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0442" r="12123"/>
          <a:stretch>
            <a:fillRect/>
          </a:stretch>
        </p:blipFill>
        <p:spPr>
          <a:xfrm>
            <a:off x="5072066" y="2290599"/>
            <a:ext cx="3143272" cy="303880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C0F9BC-F528-4E0E-BD43-2742828E85B9}" type="slidenum">
              <a:rPr lang="pt-PT" smtClean="0"/>
              <a:pPr/>
              <a:t>136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r>
              <a:rPr lang="pt-PT" sz="3200" dirty="0" smtClean="0"/>
              <a:t>Acções Individuais </a:t>
            </a:r>
            <a:r>
              <a:rPr lang="pt-PT" sz="3200" dirty="0" smtClean="0">
                <a:solidFill>
                  <a:srgbClr val="FFC000"/>
                </a:solidFill>
              </a:rPr>
              <a:t>Defensivas</a:t>
            </a:r>
            <a:br>
              <a:rPr lang="pt-PT" sz="3200" dirty="0" smtClean="0">
                <a:solidFill>
                  <a:srgbClr val="FFC000"/>
                </a:solidFill>
              </a:rPr>
            </a:br>
            <a:r>
              <a:rPr lang="pt-PT" sz="3200" dirty="0" smtClean="0"/>
              <a:t>Desarme</a:t>
            </a:r>
            <a:endParaRPr lang="en-GB" sz="3200" dirty="0"/>
          </a:p>
        </p:txBody>
      </p:sp>
      <p:sp>
        <p:nvSpPr>
          <p:cNvPr id="10" name="Marcador de Posição de Conteúdo 9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625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PT" b="1" dirty="0" smtClean="0"/>
              <a:t>Aspectos a considerar na sua execução prática: </a:t>
            </a:r>
          </a:p>
          <a:p>
            <a:pPr lvl="1" algn="just"/>
            <a:r>
              <a:rPr lang="pt-PT" dirty="0" smtClean="0"/>
              <a:t>Boa </a:t>
            </a:r>
            <a:r>
              <a:rPr lang="pt-PT" b="1" dirty="0" smtClean="0">
                <a:solidFill>
                  <a:srgbClr val="FFFF00"/>
                </a:solidFill>
              </a:rPr>
              <a:t>posição básica defensiva</a:t>
            </a:r>
          </a:p>
          <a:p>
            <a:pPr lvl="1" algn="just"/>
            <a:endParaRPr lang="pt-PT" sz="500" b="1" dirty="0" smtClean="0">
              <a:solidFill>
                <a:srgbClr val="FFFF00"/>
              </a:solidFill>
            </a:endParaRPr>
          </a:p>
          <a:p>
            <a:pPr lvl="1" algn="just"/>
            <a:r>
              <a:rPr lang="pt-PT" dirty="0" smtClean="0"/>
              <a:t>O jogador que realiza o desarme deverá deslocar-se rapidamente em direcção ao adversário com bola, parando a uma distancia suficiente a fim de se preparar para a acção em </a:t>
            </a:r>
            <a:r>
              <a:rPr lang="pt-PT" b="1" dirty="0" smtClean="0">
                <a:solidFill>
                  <a:srgbClr val="FFFF00"/>
                </a:solidFill>
              </a:rPr>
              <a:t>perfeito equilíbrio</a:t>
            </a:r>
            <a:endParaRPr lang="pt-PT" dirty="0" smtClean="0"/>
          </a:p>
          <a:p>
            <a:pPr lvl="1" algn="just"/>
            <a:endParaRPr lang="pt-PT" sz="500" dirty="0" smtClean="0"/>
          </a:p>
          <a:p>
            <a:pPr lvl="1" algn="just"/>
            <a:r>
              <a:rPr lang="pt-PT" dirty="0" smtClean="0"/>
              <a:t>O momento </a:t>
            </a:r>
            <a:r>
              <a:rPr lang="pt-PT" b="1" dirty="0" smtClean="0">
                <a:solidFill>
                  <a:srgbClr val="FFFF00"/>
                </a:solidFill>
              </a:rPr>
              <a:t>adequado para o desarme, é o instante em que o opositor perde momentaneamente o contacto com a bola, ou fica sem apoios ofensivos apresentando dificuldades no domínio de bola</a:t>
            </a:r>
          </a:p>
          <a:p>
            <a:pPr lvl="1" algn="just"/>
            <a:endParaRPr lang="pt-PT" sz="500" b="1" dirty="0" smtClean="0">
              <a:solidFill>
                <a:srgbClr val="FFFF00"/>
              </a:solidFill>
            </a:endParaRPr>
          </a:p>
          <a:p>
            <a:pPr lvl="1" algn="just"/>
            <a:r>
              <a:rPr lang="pt-PT" dirty="0" smtClean="0"/>
              <a:t>A acção de desarme deve ser realizada </a:t>
            </a:r>
            <a:r>
              <a:rPr lang="pt-PT" b="1" dirty="0" smtClean="0">
                <a:solidFill>
                  <a:srgbClr val="FFFF00"/>
                </a:solidFill>
              </a:rPr>
              <a:t>com decisão</a:t>
            </a:r>
            <a:r>
              <a:rPr lang="pt-PT" dirty="0" smtClean="0"/>
              <a:t>, quando o jogador sentir que a sua acção apresenta uma </a:t>
            </a:r>
            <a:r>
              <a:rPr lang="pt-PT" b="1" dirty="0" smtClean="0">
                <a:solidFill>
                  <a:srgbClr val="FFFF00"/>
                </a:solidFill>
              </a:rPr>
              <a:t>alta percentagem de êxito</a:t>
            </a:r>
            <a:r>
              <a:rPr lang="pt-PT" dirty="0" smtClean="0"/>
              <a:t> </a:t>
            </a:r>
          </a:p>
          <a:p>
            <a:pPr lvl="2" algn="just"/>
            <a:endParaRPr lang="pt-BR" dirty="0" smtClean="0"/>
          </a:p>
          <a:p>
            <a:pPr lvl="2" algn="just"/>
            <a:endParaRPr lang="pt-BR" dirty="0" smtClean="0"/>
          </a:p>
          <a:p>
            <a:pPr lvl="2" algn="just"/>
            <a:endParaRPr lang="pt-PT" dirty="0" smtClean="0"/>
          </a:p>
          <a:p>
            <a:pPr algn="just"/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F9BC-F528-4E0E-BD43-2742828E85B9}" type="slidenum">
              <a:rPr lang="pt-PT" smtClean="0"/>
              <a:pPr/>
              <a:t>137</a:t>
            </a:fld>
            <a:endParaRPr lang="pt-PT" dirty="0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pt-PT" sz="3200" dirty="0" smtClean="0"/>
              <a:t>Acções Individuais </a:t>
            </a:r>
            <a:r>
              <a:rPr lang="pt-PT" sz="3200" dirty="0" smtClean="0">
                <a:solidFill>
                  <a:srgbClr val="FFC000"/>
                </a:solidFill>
              </a:rPr>
              <a:t>Defensivas</a:t>
            </a:r>
            <a:br>
              <a:rPr lang="pt-PT" sz="3200" dirty="0" smtClean="0">
                <a:solidFill>
                  <a:srgbClr val="FFC000"/>
                </a:solidFill>
              </a:rPr>
            </a:br>
            <a:r>
              <a:rPr lang="pt-PT" sz="3200" dirty="0" smtClean="0"/>
              <a:t>Marcação</a:t>
            </a:r>
            <a:endParaRPr lang="en-GB" sz="3200" dirty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just"/>
            <a:endParaRPr lang="pt-PT" sz="2800" dirty="0" smtClean="0"/>
          </a:p>
          <a:p>
            <a:pPr algn="just"/>
            <a:endParaRPr lang="pt-PT" sz="2800" dirty="0" smtClean="0"/>
          </a:p>
          <a:p>
            <a:pPr algn="just"/>
            <a:r>
              <a:rPr lang="pt-PT" sz="2800" dirty="0" smtClean="0"/>
              <a:t>Acção </a:t>
            </a:r>
            <a:r>
              <a:rPr lang="pt-PT" sz="2800" dirty="0"/>
              <a:t>defensiva que se destina a dificultar a acção ofensiva do atacante.</a:t>
            </a:r>
            <a:endParaRPr lang="en-GB" sz="2800" dirty="0"/>
          </a:p>
        </p:txBody>
      </p:sp>
      <p:pic>
        <p:nvPicPr>
          <p:cNvPr id="10" name="Marcador de Posição de Conteúdo 9" descr="braxpor1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5781" r="16587"/>
          <a:stretch>
            <a:fillRect/>
          </a:stretch>
        </p:blipFill>
        <p:spPr>
          <a:xfrm>
            <a:off x="4929190" y="1928802"/>
            <a:ext cx="3660864" cy="405215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C0F9BC-F528-4E0E-BD43-2742828E85B9}" type="slidenum">
              <a:rPr lang="pt-PT" smtClean="0"/>
              <a:pPr/>
              <a:t>138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r>
              <a:rPr lang="pt-PT" sz="3200" dirty="0" smtClean="0"/>
              <a:t>Acções Individuais </a:t>
            </a:r>
            <a:r>
              <a:rPr lang="pt-PT" sz="3200" dirty="0" smtClean="0">
                <a:solidFill>
                  <a:srgbClr val="FFC000"/>
                </a:solidFill>
              </a:rPr>
              <a:t>Defensivas</a:t>
            </a:r>
            <a:br>
              <a:rPr lang="pt-PT" sz="3200" dirty="0" smtClean="0">
                <a:solidFill>
                  <a:srgbClr val="FFC000"/>
                </a:solidFill>
              </a:rPr>
            </a:br>
            <a:r>
              <a:rPr lang="pt-PT" sz="3200" dirty="0" smtClean="0"/>
              <a:t>Marcação</a:t>
            </a:r>
            <a:endParaRPr lang="en-GB" sz="3200" dirty="0"/>
          </a:p>
        </p:txBody>
      </p:sp>
      <p:sp>
        <p:nvSpPr>
          <p:cNvPr id="10" name="Marcador de Posição de Conteúdo 9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62520"/>
          </a:xfrm>
        </p:spPr>
        <p:txBody>
          <a:bodyPr>
            <a:normAutofit/>
          </a:bodyPr>
          <a:lstStyle/>
          <a:p>
            <a:pPr algn="just"/>
            <a:r>
              <a:rPr lang="pt-PT" sz="2400" b="1" dirty="0" smtClean="0"/>
              <a:t>Aspectos a considerar na sua execução prática: </a:t>
            </a:r>
          </a:p>
          <a:p>
            <a:pPr lvl="1" algn="just"/>
            <a:r>
              <a:rPr lang="pt-PT" sz="2200" dirty="0" smtClean="0"/>
              <a:t>A marcação deve ser realizada pelo jogador mais próximo do adversário com a posse da bola, </a:t>
            </a:r>
            <a:r>
              <a:rPr lang="pt-PT" sz="2200" b="1" dirty="0" smtClean="0">
                <a:solidFill>
                  <a:srgbClr val="FFFF00"/>
                </a:solidFill>
              </a:rPr>
              <a:t>imediatamente após a sua equipa perder a posse da bola</a:t>
            </a:r>
          </a:p>
          <a:p>
            <a:pPr lvl="1" algn="just"/>
            <a:endParaRPr lang="pt-PT" sz="500" dirty="0" smtClean="0"/>
          </a:p>
          <a:p>
            <a:pPr lvl="1" algn="just"/>
            <a:r>
              <a:rPr lang="pt-PT" sz="2200" dirty="0" smtClean="0"/>
              <a:t>O 1º defesa deve colocar-se </a:t>
            </a:r>
            <a:r>
              <a:rPr lang="pt-PT" sz="2200" b="1" dirty="0" smtClean="0">
                <a:solidFill>
                  <a:srgbClr val="FFFF00"/>
                </a:solidFill>
              </a:rPr>
              <a:t>entre o portador da bola e a sua baliza</a:t>
            </a:r>
          </a:p>
          <a:p>
            <a:pPr lvl="1" algn="just"/>
            <a:endParaRPr lang="pt-PT" sz="500" dirty="0" smtClean="0"/>
          </a:p>
          <a:p>
            <a:pPr lvl="1" algn="just"/>
            <a:r>
              <a:rPr lang="pt-PT" sz="2200" dirty="0" smtClean="0"/>
              <a:t>Deve </a:t>
            </a:r>
            <a:r>
              <a:rPr lang="pt-PT" sz="2200" b="1" dirty="0" smtClean="0">
                <a:solidFill>
                  <a:srgbClr val="FFFF00"/>
                </a:solidFill>
              </a:rPr>
              <a:t>aproximar-se o mais rapidamente possível do portador da bola</a:t>
            </a:r>
            <a:r>
              <a:rPr lang="pt-PT" sz="2200" dirty="0" smtClean="0"/>
              <a:t> (</a:t>
            </a:r>
            <a:r>
              <a:rPr lang="pt-PT" sz="2200" b="1" dirty="0" smtClean="0">
                <a:solidFill>
                  <a:srgbClr val="FFFF00"/>
                </a:solidFill>
              </a:rPr>
              <a:t>aproximadamente a um braço de distancia</a:t>
            </a:r>
            <a:r>
              <a:rPr lang="pt-PT" sz="2200" dirty="0" smtClean="0"/>
              <a:t>) </a:t>
            </a:r>
            <a:r>
              <a:rPr lang="pt-PT" sz="2200" b="1" dirty="0" smtClean="0">
                <a:solidFill>
                  <a:srgbClr val="FFFF00"/>
                </a:solidFill>
              </a:rPr>
              <a:t>antes deste a dominar</a:t>
            </a:r>
            <a:r>
              <a:rPr lang="pt-PT" sz="2200" dirty="0" smtClean="0"/>
              <a:t> (se possível), diminuindo de velocidade à medida que se aproxima, de modo a poder reagir, mudando de direcção se necessário </a:t>
            </a:r>
            <a:endParaRPr lang="pt-PT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C0F9BC-F528-4E0E-BD43-2742828E85B9}" type="slidenum">
              <a:rPr lang="pt-PT" smtClean="0"/>
              <a:pPr/>
              <a:t>139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r>
              <a:rPr lang="pt-PT" sz="3200" dirty="0" smtClean="0"/>
              <a:t>Acções Individuais </a:t>
            </a:r>
            <a:r>
              <a:rPr lang="pt-PT" sz="3200" dirty="0" smtClean="0">
                <a:solidFill>
                  <a:srgbClr val="FFC000"/>
                </a:solidFill>
              </a:rPr>
              <a:t>Defensivas</a:t>
            </a:r>
            <a:br>
              <a:rPr lang="pt-PT" sz="3200" dirty="0" smtClean="0">
                <a:solidFill>
                  <a:srgbClr val="FFC000"/>
                </a:solidFill>
              </a:rPr>
            </a:br>
            <a:r>
              <a:rPr lang="pt-PT" sz="3200" dirty="0" smtClean="0"/>
              <a:t>Marcação</a:t>
            </a:r>
            <a:endParaRPr lang="en-GB" sz="3200" dirty="0"/>
          </a:p>
        </p:txBody>
      </p:sp>
      <p:sp>
        <p:nvSpPr>
          <p:cNvPr id="10" name="Marcador de Posição de Conteúdo 9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62520"/>
          </a:xfrm>
        </p:spPr>
        <p:txBody>
          <a:bodyPr>
            <a:normAutofit fontScale="92500"/>
          </a:bodyPr>
          <a:lstStyle/>
          <a:p>
            <a:pPr algn="just"/>
            <a:r>
              <a:rPr lang="pt-PT" b="1" dirty="0" smtClean="0"/>
              <a:t>Aspectos a considerar na sua execução prática: </a:t>
            </a:r>
          </a:p>
          <a:p>
            <a:pPr lvl="1" algn="just"/>
            <a:r>
              <a:rPr lang="pt-PT" dirty="0" smtClean="0"/>
              <a:t>Deverá assumir a </a:t>
            </a:r>
            <a:r>
              <a:rPr lang="pt-PT" b="1" dirty="0" smtClean="0">
                <a:solidFill>
                  <a:srgbClr val="FFFF00"/>
                </a:solidFill>
              </a:rPr>
              <a:t>posição básica defensiva</a:t>
            </a:r>
            <a:r>
              <a:rPr lang="pt-PT" dirty="0" smtClean="0"/>
              <a:t> </a:t>
            </a:r>
          </a:p>
          <a:p>
            <a:pPr lvl="1" algn="just"/>
            <a:endParaRPr lang="pt-PT" sz="500" dirty="0" smtClean="0"/>
          </a:p>
          <a:p>
            <a:pPr lvl="1" algn="just"/>
            <a:r>
              <a:rPr lang="pt-PT" dirty="0" smtClean="0"/>
              <a:t>A </a:t>
            </a:r>
            <a:r>
              <a:rPr lang="pt-PT" b="1" dirty="0" smtClean="0">
                <a:solidFill>
                  <a:srgbClr val="FFFF00"/>
                </a:solidFill>
              </a:rPr>
              <a:t>posição básica deverá assumir alguma iniciativa</a:t>
            </a:r>
            <a:r>
              <a:rPr lang="pt-PT" dirty="0" smtClean="0"/>
              <a:t>, “forçando” a orientação das acções adversárias para </a:t>
            </a:r>
            <a:r>
              <a:rPr lang="pt-PT" b="1" dirty="0" smtClean="0">
                <a:solidFill>
                  <a:srgbClr val="FFFF00"/>
                </a:solidFill>
              </a:rPr>
              <a:t>zonas menos ofensivas</a:t>
            </a:r>
            <a:r>
              <a:rPr lang="pt-PT" dirty="0" smtClean="0"/>
              <a:t> (ex. zonas laterais)</a:t>
            </a:r>
          </a:p>
          <a:p>
            <a:pPr lvl="1" algn="just"/>
            <a:endParaRPr lang="pt-PT" sz="500" dirty="0" smtClean="0"/>
          </a:p>
          <a:p>
            <a:pPr lvl="1" algn="just"/>
            <a:r>
              <a:rPr lang="pt-PT" dirty="0" smtClean="0"/>
              <a:t>Em função da proximidade de uma ala lateral o </a:t>
            </a:r>
            <a:r>
              <a:rPr lang="pt-PT" b="1" dirty="0" smtClean="0">
                <a:solidFill>
                  <a:srgbClr val="FFFF00"/>
                </a:solidFill>
              </a:rPr>
              <a:t>pé mais avançado deverá ser o pé contrário em relação à ala</a:t>
            </a:r>
            <a:r>
              <a:rPr lang="pt-PT" dirty="0" smtClean="0"/>
              <a:t>, isto é: na ala direita o pé mais avançado deverá ser o esquerdo e vice-versa.</a:t>
            </a:r>
          </a:p>
          <a:p>
            <a:pPr lvl="1" algn="just"/>
            <a:endParaRPr lang="pt-PT" sz="500" dirty="0" smtClean="0"/>
          </a:p>
          <a:p>
            <a:pPr lvl="1" algn="just"/>
            <a:r>
              <a:rPr lang="pt-PT" dirty="0" smtClean="0"/>
              <a:t>Devemos ter também em </a:t>
            </a:r>
            <a:r>
              <a:rPr lang="pt-PT" b="1" dirty="0" smtClean="0">
                <a:solidFill>
                  <a:srgbClr val="FFFF00"/>
                </a:solidFill>
              </a:rPr>
              <a:t>atenção o pé dominante do adversário</a:t>
            </a:r>
            <a:r>
              <a:rPr lang="pt-PT" dirty="0" smtClean="0"/>
              <a:t>, procurando “forçar” o adversário a desenvolver as suas acções sobretudo para o lado não dominante. </a:t>
            </a:r>
          </a:p>
          <a:p>
            <a:pPr lvl="2" algn="just"/>
            <a:endParaRPr lang="pt-BR" dirty="0" smtClean="0"/>
          </a:p>
          <a:p>
            <a:pPr lvl="2" algn="just"/>
            <a:endParaRPr lang="pt-BR" dirty="0" smtClean="0"/>
          </a:p>
          <a:p>
            <a:pPr lvl="2" algn="just"/>
            <a:endParaRPr lang="pt-PT" dirty="0" smtClean="0"/>
          </a:p>
          <a:p>
            <a:pPr algn="just"/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800" y="4000504"/>
            <a:ext cx="7924800" cy="876296"/>
          </a:xfrm>
        </p:spPr>
        <p:txBody>
          <a:bodyPr/>
          <a:lstStyle/>
          <a:p>
            <a:r>
              <a:rPr lang="pt-PT" dirty="0" smtClean="0"/>
              <a:t>4. Análise Sistemática do Jogo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Processo Defensivo</a:t>
            </a:r>
            <a:endParaRPr lang="pt-PT" dirty="0"/>
          </a:p>
        </p:txBody>
      </p:sp>
      <p:pic>
        <p:nvPicPr>
          <p:cNvPr id="6" name="Imagem 5" descr="320px-Tokyo_rooftop_footb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857232"/>
            <a:ext cx="5643602" cy="317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C0F9BC-F528-4E0E-BD43-2742828E85B9}" type="slidenum">
              <a:rPr lang="pt-PT" smtClean="0"/>
              <a:pPr/>
              <a:t>140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r>
              <a:rPr lang="pt-PT" sz="3200" dirty="0" smtClean="0"/>
              <a:t>Acções Individuais </a:t>
            </a:r>
            <a:r>
              <a:rPr lang="pt-PT" sz="3200" dirty="0" smtClean="0">
                <a:solidFill>
                  <a:srgbClr val="FFC000"/>
                </a:solidFill>
              </a:rPr>
              <a:t>Defensivas</a:t>
            </a:r>
            <a:br>
              <a:rPr lang="pt-PT" sz="3200" dirty="0" smtClean="0">
                <a:solidFill>
                  <a:srgbClr val="FFC000"/>
                </a:solidFill>
              </a:rPr>
            </a:br>
            <a:r>
              <a:rPr lang="pt-PT" sz="3200" dirty="0" smtClean="0"/>
              <a:t>Marcação</a:t>
            </a:r>
            <a:endParaRPr lang="en-GB" sz="3200" dirty="0"/>
          </a:p>
        </p:txBody>
      </p:sp>
      <p:sp>
        <p:nvSpPr>
          <p:cNvPr id="10" name="Marcador de Posição de Conteúdo 9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62520"/>
          </a:xfrm>
        </p:spPr>
        <p:txBody>
          <a:bodyPr>
            <a:normAutofit/>
          </a:bodyPr>
          <a:lstStyle/>
          <a:p>
            <a:pPr algn="just"/>
            <a:r>
              <a:rPr lang="pt-PT" dirty="0" smtClean="0"/>
              <a:t>A </a:t>
            </a:r>
            <a:r>
              <a:rPr lang="pt-PT" b="1" dirty="0" smtClean="0">
                <a:solidFill>
                  <a:srgbClr val="FFFF00"/>
                </a:solidFill>
              </a:rPr>
              <a:t>marcação pode ser realizada</a:t>
            </a:r>
            <a:r>
              <a:rPr lang="pt-PT" dirty="0" smtClean="0"/>
              <a:t> por </a:t>
            </a:r>
            <a:r>
              <a:rPr lang="pt-PT" b="1" dirty="0" smtClean="0">
                <a:solidFill>
                  <a:srgbClr val="FFFF00"/>
                </a:solidFill>
              </a:rPr>
              <a:t>trás</a:t>
            </a:r>
            <a:r>
              <a:rPr lang="pt-PT" dirty="0" smtClean="0"/>
              <a:t> do adversário portador da bola, </a:t>
            </a:r>
            <a:r>
              <a:rPr lang="pt-PT" b="1" dirty="0" smtClean="0">
                <a:solidFill>
                  <a:srgbClr val="FFFF00"/>
                </a:solidFill>
              </a:rPr>
              <a:t>lateralmente</a:t>
            </a:r>
            <a:r>
              <a:rPr lang="pt-PT" dirty="0" smtClean="0"/>
              <a:t> ou ainda de </a:t>
            </a:r>
            <a:r>
              <a:rPr lang="pt-PT" b="1" dirty="0" smtClean="0">
                <a:solidFill>
                  <a:srgbClr val="FFFF00"/>
                </a:solidFill>
              </a:rPr>
              <a:t>frente</a:t>
            </a:r>
            <a:r>
              <a:rPr lang="pt-PT" dirty="0" smtClean="0"/>
              <a:t> para o adversário</a:t>
            </a:r>
            <a:endParaRPr lang="pt-BR" dirty="0" smtClean="0"/>
          </a:p>
          <a:p>
            <a:pPr lvl="2" algn="just"/>
            <a:endParaRPr lang="pt-PT" dirty="0" smtClean="0"/>
          </a:p>
          <a:p>
            <a:pPr algn="just"/>
            <a:endParaRPr lang="pt-PT" dirty="0"/>
          </a:p>
        </p:txBody>
      </p:sp>
      <p:pic>
        <p:nvPicPr>
          <p:cNvPr id="6" name="Imagem 5" descr="20080911173731.jpeg"/>
          <p:cNvPicPr>
            <a:picLocks noChangeAspect="1"/>
          </p:cNvPicPr>
          <p:nvPr/>
        </p:nvPicPr>
        <p:blipFill>
          <a:blip r:embed="rId2" cstate="print"/>
          <a:srcRect t="5555" b="5555"/>
          <a:stretch>
            <a:fillRect/>
          </a:stretch>
        </p:blipFill>
        <p:spPr>
          <a:xfrm>
            <a:off x="2071670" y="2857496"/>
            <a:ext cx="5153025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800" y="4000504"/>
            <a:ext cx="7924800" cy="876296"/>
          </a:xfrm>
        </p:spPr>
        <p:txBody>
          <a:bodyPr/>
          <a:lstStyle/>
          <a:p>
            <a:r>
              <a:rPr lang="pt-PT" dirty="0" smtClean="0"/>
              <a:t>4. Análise Sistemática do Jogo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Acções Colectivas Elementares</a:t>
            </a:r>
            <a:endParaRPr lang="pt-PT" dirty="0"/>
          </a:p>
        </p:txBody>
      </p:sp>
      <p:pic>
        <p:nvPicPr>
          <p:cNvPr id="6" name="Imagem 5" descr="320px-Tokyo_rooftop_footb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857232"/>
            <a:ext cx="5643602" cy="317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142</a:t>
            </a:fld>
            <a:endParaRPr lang="pt-PT" dirty="0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8" name="Marcador de Posição do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PT" sz="2400" dirty="0" smtClean="0">
                <a:latin typeface="Arial Black" pitchFamily="34" charset="0"/>
              </a:rPr>
              <a:t>Ofensivas</a:t>
            </a:r>
            <a:endParaRPr lang="pt-PT" sz="2400" dirty="0">
              <a:latin typeface="Arial Black" pitchFamily="34" charset="0"/>
            </a:endParaRPr>
          </a:p>
        </p:txBody>
      </p:sp>
      <p:sp>
        <p:nvSpPr>
          <p:cNvPr id="204803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pt-PT" dirty="0" smtClean="0"/>
          </a:p>
          <a:p>
            <a:r>
              <a:rPr lang="pt-PT" b="1" dirty="0" smtClean="0">
                <a:solidFill>
                  <a:srgbClr val="FFFF00"/>
                </a:solidFill>
              </a:rPr>
              <a:t>Desmarcações</a:t>
            </a:r>
            <a:endParaRPr lang="pt-PT" b="1" dirty="0">
              <a:solidFill>
                <a:srgbClr val="FFC000"/>
              </a:solidFill>
            </a:endParaRPr>
          </a:p>
          <a:p>
            <a:endParaRPr lang="pt-PT" dirty="0" smtClean="0"/>
          </a:p>
          <a:p>
            <a:r>
              <a:rPr lang="pt-PT" b="1" dirty="0" smtClean="0">
                <a:solidFill>
                  <a:srgbClr val="FFFF00"/>
                </a:solidFill>
              </a:rPr>
              <a:t>Combinações</a:t>
            </a:r>
          </a:p>
          <a:p>
            <a:endParaRPr lang="pt-PT" dirty="0" smtClean="0"/>
          </a:p>
          <a:p>
            <a:r>
              <a:rPr lang="pt-PT" b="1" dirty="0" smtClean="0">
                <a:solidFill>
                  <a:srgbClr val="FFFF00"/>
                </a:solidFill>
              </a:rPr>
              <a:t>Permutações</a:t>
            </a:r>
            <a:endParaRPr lang="pt-PT" b="1" dirty="0">
              <a:solidFill>
                <a:srgbClr val="FFC000"/>
              </a:solidFill>
            </a:endParaRPr>
          </a:p>
        </p:txBody>
      </p:sp>
      <p:sp>
        <p:nvSpPr>
          <p:cNvPr id="10" name="Marcador de Posição de Conteúdo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PT" b="1" dirty="0" smtClean="0">
              <a:solidFill>
                <a:srgbClr val="FFFF00"/>
              </a:solidFill>
            </a:endParaRPr>
          </a:p>
          <a:p>
            <a:r>
              <a:rPr lang="pt-PT" b="1" dirty="0" smtClean="0">
                <a:solidFill>
                  <a:srgbClr val="FFC000"/>
                </a:solidFill>
              </a:rPr>
              <a:t>Marcações</a:t>
            </a:r>
          </a:p>
          <a:p>
            <a:endParaRPr lang="pt-PT" b="1" dirty="0" smtClean="0">
              <a:solidFill>
                <a:srgbClr val="FFFF00"/>
              </a:solidFill>
            </a:endParaRPr>
          </a:p>
          <a:p>
            <a:r>
              <a:rPr lang="pt-PT" b="1" dirty="0" smtClean="0">
                <a:solidFill>
                  <a:srgbClr val="FFC000"/>
                </a:solidFill>
              </a:rPr>
              <a:t>Compensações</a:t>
            </a:r>
          </a:p>
          <a:p>
            <a:endParaRPr lang="pt-PT" b="1" dirty="0" smtClean="0">
              <a:solidFill>
                <a:srgbClr val="FFFF00"/>
              </a:solidFill>
            </a:endParaRPr>
          </a:p>
          <a:p>
            <a:r>
              <a:rPr lang="pt-PT" b="1" dirty="0" smtClean="0">
                <a:solidFill>
                  <a:srgbClr val="FFC000"/>
                </a:solidFill>
              </a:rPr>
              <a:t>Dobras</a:t>
            </a:r>
          </a:p>
          <a:p>
            <a:endParaRPr lang="pt-PT" dirty="0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Acções Colectivas Elementares</a:t>
            </a:r>
          </a:p>
        </p:txBody>
      </p:sp>
      <p:sp>
        <p:nvSpPr>
          <p:cNvPr id="9" name="Marcador de Posição do Texto 8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pt-PT" sz="2400" b="0" dirty="0" smtClean="0">
                <a:latin typeface="Arial Black" pitchFamily="34" charset="0"/>
              </a:rPr>
              <a:t>Defensivas</a:t>
            </a:r>
            <a:endParaRPr lang="pt-PT" sz="2400" b="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uiExpand="1" build="p"/>
      <p:bldP spid="10" grpId="0" uiExpand="1" build="p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/>
            <a:endParaRPr lang="pt-PT" dirty="0" smtClean="0"/>
          </a:p>
          <a:p>
            <a:pPr lvl="1" algn="just"/>
            <a:r>
              <a:rPr lang="pt-PT" dirty="0" smtClean="0"/>
              <a:t>Acções </a:t>
            </a:r>
            <a:r>
              <a:rPr lang="pt-PT" dirty="0"/>
              <a:t>que </a:t>
            </a:r>
            <a:r>
              <a:rPr lang="pt-PT" dirty="0" smtClean="0"/>
              <a:t>permitem </a:t>
            </a:r>
            <a:r>
              <a:rPr lang="pt-PT" dirty="0"/>
              <a:t>a </a:t>
            </a:r>
            <a:r>
              <a:rPr lang="pt-PT" b="1" dirty="0">
                <a:solidFill>
                  <a:srgbClr val="FFFF00"/>
                </a:solidFill>
              </a:rPr>
              <a:t>libertação da marcação directa de um adversário</a:t>
            </a:r>
            <a:r>
              <a:rPr lang="pt-PT" dirty="0"/>
              <a:t>.</a:t>
            </a:r>
          </a:p>
          <a:p>
            <a:pPr lvl="1" algn="just"/>
            <a:endParaRPr lang="pt-PT" dirty="0" smtClean="0"/>
          </a:p>
          <a:p>
            <a:pPr lvl="1"/>
            <a:r>
              <a:rPr lang="pt-PT" dirty="0" smtClean="0"/>
              <a:t>Objectivos:</a:t>
            </a:r>
          </a:p>
          <a:p>
            <a:pPr lvl="2"/>
            <a:r>
              <a:rPr lang="pt-PT" dirty="0" smtClean="0"/>
              <a:t>Equilibrar ou reequilibrar a </a:t>
            </a:r>
            <a:r>
              <a:rPr lang="pt-PT" b="1" dirty="0" smtClean="0">
                <a:solidFill>
                  <a:srgbClr val="FFFF00"/>
                </a:solidFill>
              </a:rPr>
              <a:t>ocupação racional</a:t>
            </a:r>
            <a:r>
              <a:rPr lang="pt-PT" dirty="0" smtClean="0"/>
              <a:t> do espaço</a:t>
            </a:r>
          </a:p>
          <a:p>
            <a:pPr lvl="2"/>
            <a:r>
              <a:rPr lang="pt-PT" dirty="0" smtClean="0"/>
              <a:t>Fugir à marcação adversária</a:t>
            </a:r>
          </a:p>
          <a:p>
            <a:pPr lvl="2" algn="just"/>
            <a:endParaRPr lang="pt-PT" dirty="0" smtClean="0"/>
          </a:p>
          <a:p>
            <a:pPr lvl="2" algn="just"/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FADDA5-D540-4418-BFBE-B9A9BD8F6511}" type="slidenum">
              <a:rPr lang="pt-PT" smtClean="0"/>
              <a:pPr/>
              <a:t>143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r>
              <a:rPr lang="pt-PT" sz="3200" dirty="0"/>
              <a:t>Acções Colectivas </a:t>
            </a:r>
            <a:r>
              <a:rPr lang="pt-PT" sz="3200" dirty="0" smtClean="0"/>
              <a:t>Elementares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3200" dirty="0" smtClean="0"/>
              <a:t>Desmarcações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uiExpand="1" build="p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/>
            <a:r>
              <a:rPr lang="pt-PT" dirty="0" smtClean="0"/>
              <a:t>Podem ainda ser consideradas quanto ao </a:t>
            </a:r>
            <a:r>
              <a:rPr lang="pt-PT" b="1" dirty="0" smtClean="0">
                <a:solidFill>
                  <a:srgbClr val="FFFF00"/>
                </a:solidFill>
              </a:rPr>
              <a:t>tipo:</a:t>
            </a:r>
          </a:p>
          <a:p>
            <a:pPr lvl="2" algn="just"/>
            <a:r>
              <a:rPr lang="pt-PT" b="1" dirty="0" smtClean="0">
                <a:solidFill>
                  <a:srgbClr val="FFFF00"/>
                </a:solidFill>
              </a:rPr>
              <a:t>Desmarcações de apoio</a:t>
            </a:r>
          </a:p>
          <a:p>
            <a:pPr lvl="3" algn="just"/>
            <a:r>
              <a:rPr lang="pt-PT" dirty="0" smtClean="0"/>
              <a:t>Deslocamentos em </a:t>
            </a:r>
            <a:r>
              <a:rPr lang="pt-PT" b="1" dirty="0" smtClean="0">
                <a:solidFill>
                  <a:srgbClr val="FFFF00"/>
                </a:solidFill>
              </a:rPr>
              <a:t>aproximação ao portador de bola</a:t>
            </a:r>
          </a:p>
          <a:p>
            <a:pPr lvl="2" algn="just"/>
            <a:r>
              <a:rPr lang="pt-PT" b="1" dirty="0" smtClean="0">
                <a:solidFill>
                  <a:srgbClr val="FFFF00"/>
                </a:solidFill>
              </a:rPr>
              <a:t>Progressão</a:t>
            </a:r>
          </a:p>
          <a:p>
            <a:pPr lvl="3" algn="just"/>
            <a:r>
              <a:rPr lang="pt-PT" b="1" dirty="0" smtClean="0">
                <a:solidFill>
                  <a:srgbClr val="FFFF00"/>
                </a:solidFill>
              </a:rPr>
              <a:t>Deslocamentos de afastamento</a:t>
            </a:r>
            <a:r>
              <a:rPr lang="pt-PT" dirty="0" smtClean="0"/>
              <a:t> em relação ao portador da bola</a:t>
            </a:r>
          </a:p>
          <a:p>
            <a:pPr lvl="2" algn="just"/>
            <a:r>
              <a:rPr lang="pt-PT" b="1" dirty="0" smtClean="0">
                <a:solidFill>
                  <a:srgbClr val="FFFF00"/>
                </a:solidFill>
              </a:rPr>
              <a:t>Ruptura</a:t>
            </a:r>
          </a:p>
          <a:p>
            <a:pPr lvl="3" algn="just"/>
            <a:r>
              <a:rPr lang="pt-PT" b="1" dirty="0" smtClean="0">
                <a:solidFill>
                  <a:srgbClr val="FFFF00"/>
                </a:solidFill>
              </a:rPr>
              <a:t>Afastamento ou aproximação</a:t>
            </a:r>
            <a:r>
              <a:rPr lang="pt-PT" dirty="0" smtClean="0"/>
              <a:t> ao colega portador da bola</a:t>
            </a:r>
          </a:p>
          <a:p>
            <a:pPr lvl="2" algn="just"/>
            <a:r>
              <a:rPr lang="pt-PT" b="1" dirty="0" smtClean="0">
                <a:solidFill>
                  <a:srgbClr val="FFFF00"/>
                </a:solidFill>
              </a:rPr>
              <a:t>Equilíbrio</a:t>
            </a:r>
          </a:p>
          <a:p>
            <a:pPr lvl="3" algn="just"/>
            <a:r>
              <a:rPr lang="pt-PT" dirty="0" smtClean="0"/>
              <a:t>Deslocamentos vitais com o objectivo de </a:t>
            </a:r>
            <a:r>
              <a:rPr lang="pt-PT" b="1" dirty="0" smtClean="0">
                <a:solidFill>
                  <a:srgbClr val="FFFF00"/>
                </a:solidFill>
              </a:rPr>
              <a:t>assegurar o equilíbrio da organização do processo ofensivo</a:t>
            </a:r>
            <a:r>
              <a:rPr lang="pt-PT" dirty="0" smtClean="0"/>
              <a:t> pela racionalização do espaço de jogo.</a:t>
            </a:r>
          </a:p>
          <a:p>
            <a:pPr lvl="2" algn="just"/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FADDA5-D540-4418-BFBE-B9A9BD8F6511}" type="slidenum">
              <a:rPr lang="pt-PT" smtClean="0"/>
              <a:pPr/>
              <a:t>144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r>
              <a:rPr lang="pt-PT" sz="3200" dirty="0" smtClean="0"/>
              <a:t>Acções Colectivas Elementares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3200" dirty="0" smtClean="0"/>
              <a:t>Desmarcações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uiExpand="1" build="p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/>
            <a:r>
              <a:rPr lang="pt-PT" dirty="0" smtClean="0"/>
              <a:t>Acções individuais e colectivas parciais, que </a:t>
            </a:r>
            <a:r>
              <a:rPr lang="pt-PT" b="1" dirty="0" smtClean="0">
                <a:solidFill>
                  <a:srgbClr val="FFFF00"/>
                </a:solidFill>
              </a:rPr>
              <a:t>provocam a ruptura e desequilíbrio estrutural </a:t>
            </a:r>
            <a:r>
              <a:rPr lang="pt-PT" dirty="0" smtClean="0"/>
              <a:t>da equipa adversária. </a:t>
            </a:r>
          </a:p>
          <a:p>
            <a:pPr lvl="1" algn="just"/>
            <a:endParaRPr lang="pt-PT" dirty="0" smtClean="0"/>
          </a:p>
          <a:p>
            <a:pPr lvl="1" algn="just"/>
            <a:r>
              <a:rPr lang="pt-PT" dirty="0" smtClean="0"/>
              <a:t>Objectivos:</a:t>
            </a:r>
          </a:p>
          <a:p>
            <a:pPr lvl="2" algn="just"/>
            <a:r>
              <a:rPr lang="pt-PT" b="1" dirty="0" smtClean="0">
                <a:solidFill>
                  <a:srgbClr val="FFFF00"/>
                </a:solidFill>
              </a:rPr>
              <a:t>Colocação</a:t>
            </a:r>
            <a:r>
              <a:rPr lang="pt-PT" dirty="0" smtClean="0"/>
              <a:t> de jogadores em </a:t>
            </a:r>
            <a:r>
              <a:rPr lang="pt-PT" dirty="0" smtClean="0">
                <a:solidFill>
                  <a:srgbClr val="FFFF00"/>
                </a:solidFill>
              </a:rPr>
              <a:t>espaços vitais e livres de oposição</a:t>
            </a:r>
          </a:p>
          <a:p>
            <a:pPr lvl="2" algn="just"/>
            <a:r>
              <a:rPr lang="pt-PT" b="1" dirty="0" smtClean="0">
                <a:solidFill>
                  <a:srgbClr val="FFFF00"/>
                </a:solidFill>
              </a:rPr>
              <a:t>Romper o equilíbrio</a:t>
            </a:r>
            <a:r>
              <a:rPr lang="pt-PT" dirty="0" smtClean="0"/>
              <a:t> ou </a:t>
            </a:r>
            <a:r>
              <a:rPr lang="pt-PT" dirty="0" smtClean="0">
                <a:solidFill>
                  <a:srgbClr val="FFFF00"/>
                </a:solidFill>
              </a:rPr>
              <a:t>manter o desequilíbrio</a:t>
            </a:r>
            <a:r>
              <a:rPr lang="pt-PT" dirty="0" smtClean="0"/>
              <a:t> da organização defensiva da equipa adversária</a:t>
            </a:r>
          </a:p>
          <a:p>
            <a:pPr lvl="2" algn="just"/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FADDA5-D540-4418-BFBE-B9A9BD8F6511}" type="slidenum">
              <a:rPr lang="pt-PT" smtClean="0"/>
              <a:pPr/>
              <a:t>145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r>
              <a:rPr lang="pt-PT" sz="3200" dirty="0" smtClean="0"/>
              <a:t>Acções Colectivas Elementares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3200" dirty="0" smtClean="0"/>
              <a:t>Combinações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uiExpand="1" build="p"/>
      <p:bldP spid="205826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/>
            <a:r>
              <a:rPr lang="pt-PT" dirty="0" smtClean="0"/>
              <a:t>As combinações podem ser classificadas como:</a:t>
            </a:r>
          </a:p>
          <a:p>
            <a:pPr lvl="2" algn="just"/>
            <a:endParaRPr lang="pt-PT" sz="800" dirty="0" smtClean="0"/>
          </a:p>
          <a:p>
            <a:pPr lvl="2" algn="just"/>
            <a:r>
              <a:rPr lang="pt-PT" b="1" dirty="0" smtClean="0">
                <a:solidFill>
                  <a:srgbClr val="FFFF00"/>
                </a:solidFill>
              </a:rPr>
              <a:t>Combinações simples</a:t>
            </a:r>
            <a:endParaRPr lang="pt-PT" sz="1050" b="1" dirty="0" smtClean="0">
              <a:solidFill>
                <a:srgbClr val="FFFF00"/>
              </a:solidFill>
            </a:endParaRPr>
          </a:p>
          <a:p>
            <a:pPr lvl="3" algn="just"/>
            <a:r>
              <a:rPr lang="pt-PT" dirty="0" smtClean="0"/>
              <a:t>Quando realizadas a </a:t>
            </a:r>
            <a:r>
              <a:rPr lang="pt-PT" b="1" dirty="0" smtClean="0">
                <a:solidFill>
                  <a:srgbClr val="FFFF00"/>
                </a:solidFill>
              </a:rPr>
              <a:t>dois jogadores</a:t>
            </a:r>
            <a:r>
              <a:rPr lang="pt-PT" dirty="0" smtClean="0"/>
              <a:t> respeitando o binómio  </a:t>
            </a:r>
            <a:r>
              <a:rPr lang="pt-PT" b="1" dirty="0" smtClean="0">
                <a:solidFill>
                  <a:srgbClr val="FFFF00"/>
                </a:solidFill>
              </a:rPr>
              <a:t>passa e vai</a:t>
            </a:r>
          </a:p>
          <a:p>
            <a:pPr lvl="3" algn="just"/>
            <a:endParaRPr lang="pt-PT" dirty="0" smtClean="0"/>
          </a:p>
          <a:p>
            <a:pPr lvl="2" algn="just"/>
            <a:r>
              <a:rPr lang="pt-PT" b="1" dirty="0" smtClean="0">
                <a:solidFill>
                  <a:srgbClr val="FFFF00"/>
                </a:solidFill>
              </a:rPr>
              <a:t>Combinações directas </a:t>
            </a:r>
          </a:p>
          <a:p>
            <a:pPr lvl="3" algn="just"/>
            <a:r>
              <a:rPr lang="pt-PT" dirty="0" smtClean="0"/>
              <a:t>Quando realizadas por </a:t>
            </a:r>
            <a:r>
              <a:rPr lang="pt-PT" b="1" dirty="0" smtClean="0">
                <a:solidFill>
                  <a:srgbClr val="FFFF00"/>
                </a:solidFill>
              </a:rPr>
              <a:t>dois jogadores </a:t>
            </a:r>
            <a:r>
              <a:rPr lang="pt-PT" dirty="0" smtClean="0"/>
              <a:t>e respeitando o trinómio </a:t>
            </a:r>
            <a:r>
              <a:rPr lang="pt-PT" b="1" dirty="0" smtClean="0">
                <a:solidFill>
                  <a:srgbClr val="FFFF00"/>
                </a:solidFill>
              </a:rPr>
              <a:t>passa, vai e apoia para receber</a:t>
            </a:r>
          </a:p>
          <a:p>
            <a:pPr lvl="3" algn="just"/>
            <a:endParaRPr lang="pt-PT" dirty="0" smtClean="0"/>
          </a:p>
          <a:p>
            <a:pPr lvl="2" algn="just"/>
            <a:r>
              <a:rPr lang="pt-PT" b="1" dirty="0" smtClean="0">
                <a:solidFill>
                  <a:srgbClr val="FFFF00"/>
                </a:solidFill>
              </a:rPr>
              <a:t>Combinações indirectas</a:t>
            </a:r>
          </a:p>
          <a:p>
            <a:pPr lvl="3" algn="just"/>
            <a:r>
              <a:rPr lang="pt-PT" dirty="0" smtClean="0"/>
              <a:t>Quando realizadas por </a:t>
            </a:r>
            <a:r>
              <a:rPr lang="pt-PT" b="1" dirty="0" smtClean="0">
                <a:solidFill>
                  <a:srgbClr val="FFFF00"/>
                </a:solidFill>
              </a:rPr>
              <a:t>três</a:t>
            </a:r>
            <a:r>
              <a:rPr lang="pt-PT" dirty="0" smtClean="0"/>
              <a:t> (</a:t>
            </a:r>
            <a:r>
              <a:rPr lang="pt-PT" dirty="0" smtClean="0">
                <a:solidFill>
                  <a:schemeClr val="tx2">
                    <a:lumMod val="90000"/>
                  </a:schemeClr>
                </a:solidFill>
              </a:rPr>
              <a:t>ou mais</a:t>
            </a:r>
            <a:r>
              <a:rPr lang="pt-PT" dirty="0" smtClean="0"/>
              <a:t>) </a:t>
            </a:r>
            <a:r>
              <a:rPr lang="pt-PT" b="1" dirty="0" smtClean="0">
                <a:solidFill>
                  <a:srgbClr val="FFFF00"/>
                </a:solidFill>
              </a:rPr>
              <a:t>jogadores</a:t>
            </a:r>
            <a:endParaRPr lang="pt-PT" b="1" dirty="0">
              <a:solidFill>
                <a:srgbClr val="FFFF00"/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FADDA5-D540-4418-BFBE-B9A9BD8F6511}" type="slidenum">
              <a:rPr lang="pt-PT" smtClean="0"/>
              <a:pPr/>
              <a:t>146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r>
              <a:rPr lang="pt-PT" sz="3200" dirty="0" smtClean="0"/>
              <a:t>Acções Colectivas Elementares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3200" dirty="0" smtClean="0"/>
              <a:t>Combinações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uiExpand="1" build="p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PT" sz="1100" dirty="0" smtClean="0"/>
          </a:p>
          <a:p>
            <a:pPr algn="just"/>
            <a:r>
              <a:rPr lang="pt-PT" dirty="0" smtClean="0"/>
              <a:t>Movimentos básicos </a:t>
            </a:r>
            <a:r>
              <a:rPr lang="pt-PT" b="1" dirty="0" smtClean="0">
                <a:solidFill>
                  <a:srgbClr val="FFFF00"/>
                </a:solidFill>
              </a:rPr>
              <a:t>mais utilizados</a:t>
            </a:r>
            <a:r>
              <a:rPr lang="pt-PT" dirty="0" smtClean="0"/>
              <a:t> no Futsal</a:t>
            </a:r>
          </a:p>
          <a:p>
            <a:pPr lvl="1" algn="just"/>
            <a:endParaRPr lang="pt-PT" dirty="0" smtClean="0"/>
          </a:p>
          <a:p>
            <a:pPr lvl="1" algn="just"/>
            <a:r>
              <a:rPr lang="pt-PT" sz="2600" b="1" dirty="0" smtClean="0">
                <a:solidFill>
                  <a:srgbClr val="FFFF00"/>
                </a:solidFill>
              </a:rPr>
              <a:t>Paralela</a:t>
            </a:r>
          </a:p>
          <a:p>
            <a:pPr lvl="1" algn="just"/>
            <a:endParaRPr lang="pt-PT" sz="2600" b="1" dirty="0" smtClean="0">
              <a:solidFill>
                <a:srgbClr val="FFFF00"/>
              </a:solidFill>
            </a:endParaRPr>
          </a:p>
          <a:p>
            <a:pPr lvl="1" algn="just"/>
            <a:r>
              <a:rPr lang="pt-PT" sz="2600" b="1" dirty="0" smtClean="0">
                <a:solidFill>
                  <a:srgbClr val="FFFF00"/>
                </a:solidFill>
              </a:rPr>
              <a:t>Diagonal</a:t>
            </a:r>
          </a:p>
          <a:p>
            <a:pPr lvl="1" algn="just"/>
            <a:endParaRPr lang="pt-PT" sz="2600" b="1" dirty="0" smtClean="0">
              <a:solidFill>
                <a:srgbClr val="FFFF00"/>
              </a:solidFill>
            </a:endParaRPr>
          </a:p>
          <a:p>
            <a:pPr lvl="1" algn="just"/>
            <a:r>
              <a:rPr lang="pt-PT" sz="2600" b="1" dirty="0" smtClean="0">
                <a:solidFill>
                  <a:srgbClr val="FFFF00"/>
                </a:solidFill>
              </a:rPr>
              <a:t>Lateral</a:t>
            </a:r>
          </a:p>
          <a:p>
            <a:pPr lvl="1" algn="just"/>
            <a:endParaRPr lang="pt-PT" sz="2600" b="1" dirty="0" smtClean="0">
              <a:solidFill>
                <a:srgbClr val="FFFF00"/>
              </a:solidFill>
            </a:endParaRPr>
          </a:p>
          <a:p>
            <a:pPr lvl="1" algn="just"/>
            <a:r>
              <a:rPr lang="pt-PT" sz="2600" b="1" dirty="0" smtClean="0">
                <a:solidFill>
                  <a:srgbClr val="FFFF00"/>
                </a:solidFill>
              </a:rPr>
              <a:t>Sobreposição</a:t>
            </a:r>
          </a:p>
          <a:p>
            <a:pPr lvl="2" algn="just"/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FADDA5-D540-4418-BFBE-B9A9BD8F6511}" type="slidenum">
              <a:rPr lang="pt-PT" smtClean="0"/>
              <a:pPr/>
              <a:t>147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r>
              <a:rPr lang="pt-PT" sz="3200" dirty="0" smtClean="0"/>
              <a:t>Acções Colectivas Elementares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3200" dirty="0" smtClean="0"/>
              <a:t>Combinações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uiExpand="1" build="p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endParaRPr lang="pt-PT" sz="1100" dirty="0" smtClean="0"/>
          </a:p>
          <a:p>
            <a:pPr algn="just"/>
            <a:r>
              <a:rPr lang="pt-PT" dirty="0" smtClean="0"/>
              <a:t>Após o passe o jogador </a:t>
            </a:r>
            <a:r>
              <a:rPr lang="pt-PT" b="1" dirty="0" smtClean="0">
                <a:solidFill>
                  <a:srgbClr val="FFFF00"/>
                </a:solidFill>
              </a:rPr>
              <a:t>penetra para o lado do passe</a:t>
            </a:r>
            <a:r>
              <a:rPr lang="pt-PT" dirty="0" smtClean="0"/>
              <a:t>:</a:t>
            </a:r>
          </a:p>
          <a:p>
            <a:pPr lvl="1" algn="just"/>
            <a:r>
              <a:rPr lang="pt-PT" dirty="0" smtClean="0"/>
              <a:t>Ganhando a frente ao adversário.</a:t>
            </a:r>
          </a:p>
          <a:p>
            <a:pPr lvl="1" algn="just"/>
            <a:r>
              <a:rPr lang="pt-PT" dirty="0" smtClean="0"/>
              <a:t>Recebendo a bola </a:t>
            </a:r>
            <a:r>
              <a:rPr lang="pt-PT" b="1" dirty="0" smtClean="0">
                <a:solidFill>
                  <a:srgbClr val="FFFF00"/>
                </a:solidFill>
              </a:rPr>
              <a:t>paralelamente à linha lateral</a:t>
            </a:r>
          </a:p>
          <a:p>
            <a:pPr lvl="1" algn="just"/>
            <a:endParaRPr lang="pt-PT" dirty="0" smtClean="0"/>
          </a:p>
          <a:p>
            <a:pPr algn="just"/>
            <a:r>
              <a:rPr lang="pt-PT" b="1" dirty="0" smtClean="0"/>
              <a:t>Critérios de êxito:</a:t>
            </a: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“Ganhar” a frente </a:t>
            </a:r>
            <a:r>
              <a:rPr lang="pt-PT" dirty="0" smtClean="0"/>
              <a:t>ao adversário</a:t>
            </a:r>
          </a:p>
          <a:p>
            <a:pPr lvl="1" algn="just"/>
            <a:r>
              <a:rPr lang="pt-PT" dirty="0" smtClean="0"/>
              <a:t>Realizar um </a:t>
            </a:r>
            <a:r>
              <a:rPr lang="pt-PT" b="1" dirty="0" smtClean="0">
                <a:solidFill>
                  <a:srgbClr val="FFFF00"/>
                </a:solidFill>
              </a:rPr>
              <a:t>semi-circulo</a:t>
            </a:r>
            <a:r>
              <a:rPr lang="pt-PT" dirty="0" smtClean="0">
                <a:solidFill>
                  <a:srgbClr val="FFFF00"/>
                </a:solidFill>
              </a:rPr>
              <a:t> </a:t>
            </a:r>
          </a:p>
          <a:p>
            <a:pPr lvl="2" algn="just"/>
            <a:r>
              <a:rPr lang="pt-PT" dirty="0" smtClean="0"/>
              <a:t>De modo a </a:t>
            </a:r>
            <a:r>
              <a:rPr lang="pt-PT" b="1" dirty="0" smtClean="0">
                <a:solidFill>
                  <a:srgbClr val="FFFF00"/>
                </a:solidFill>
              </a:rPr>
              <a:t>receber a bola orientado</a:t>
            </a:r>
          </a:p>
          <a:p>
            <a:pPr lvl="1" algn="just"/>
            <a:r>
              <a:rPr lang="pt-PT" dirty="0" smtClean="0"/>
              <a:t>Simular (nem sempre) e </a:t>
            </a:r>
            <a:r>
              <a:rPr lang="pt-PT" b="1" dirty="0" smtClean="0">
                <a:solidFill>
                  <a:srgbClr val="FFFF00"/>
                </a:solidFill>
              </a:rPr>
              <a:t>cortar rapidamente</a:t>
            </a:r>
          </a:p>
          <a:p>
            <a:pPr lvl="1" algn="just"/>
            <a:r>
              <a:rPr lang="pt-PT" dirty="0" smtClean="0"/>
              <a:t>Mudar rapidamente de velocidade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FADDA5-D540-4418-BFBE-B9A9BD8F6511}" type="slidenum">
              <a:rPr lang="pt-PT" smtClean="0"/>
              <a:pPr/>
              <a:t>148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r>
              <a:rPr lang="pt-PT" sz="3200" dirty="0" smtClean="0"/>
              <a:t>Acções Colectivas Elementares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3200" dirty="0" smtClean="0"/>
              <a:t>Combinação Elementar [Paralela]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uiExpand="1" build="p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4581525"/>
            <a:ext cx="215900" cy="198438"/>
          </a:xfrm>
          <a:prstGeom prst="rect">
            <a:avLst/>
          </a:prstGeom>
          <a:noFill/>
        </p:spPr>
      </p:pic>
      <p:sp>
        <p:nvSpPr>
          <p:cNvPr id="23560" name="Line 8"/>
          <p:cNvSpPr>
            <a:spLocks noChangeShapeType="1"/>
          </p:cNvSpPr>
          <p:nvPr/>
        </p:nvSpPr>
        <p:spPr bwMode="auto">
          <a:xfrm flipV="1">
            <a:off x="4211638" y="3286123"/>
            <a:ext cx="646114" cy="1295401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pic>
        <p:nvPicPr>
          <p:cNvPr id="23562" name="Picture 10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429124" y="2500306"/>
            <a:ext cx="558800" cy="828675"/>
          </a:xfrm>
          <a:prstGeom prst="rect">
            <a:avLst/>
          </a:prstGeom>
          <a:noFill/>
        </p:spPr>
      </p:pic>
      <p:pic>
        <p:nvPicPr>
          <p:cNvPr id="23565" name="Picture 13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656010" y="4005263"/>
            <a:ext cx="558800" cy="828675"/>
          </a:xfrm>
          <a:prstGeom prst="rect">
            <a:avLst/>
          </a:prstGeom>
          <a:noFill/>
        </p:spPr>
      </p:pic>
      <p:sp>
        <p:nvSpPr>
          <p:cNvPr id="23572" name="Line 20"/>
          <p:cNvSpPr>
            <a:spLocks noChangeShapeType="1"/>
          </p:cNvSpPr>
          <p:nvPr/>
        </p:nvSpPr>
        <p:spPr bwMode="auto">
          <a:xfrm flipV="1">
            <a:off x="5072066" y="2997200"/>
            <a:ext cx="2020884" cy="3172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4356100" y="4797425"/>
            <a:ext cx="576263" cy="4318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3578" name="Freeform 26"/>
          <p:cNvSpPr>
            <a:spLocks/>
          </p:cNvSpPr>
          <p:nvPr/>
        </p:nvSpPr>
        <p:spPr bwMode="auto">
          <a:xfrm>
            <a:off x="4872038" y="3141663"/>
            <a:ext cx="2220912" cy="2087562"/>
          </a:xfrm>
          <a:custGeom>
            <a:avLst/>
            <a:gdLst/>
            <a:ahLst/>
            <a:cxnLst>
              <a:cxn ang="0">
                <a:pos x="38" y="1315"/>
              </a:cxn>
              <a:cxn ang="0">
                <a:pos x="219" y="362"/>
              </a:cxn>
              <a:cxn ang="0">
                <a:pos x="1353" y="0"/>
              </a:cxn>
            </a:cxnLst>
            <a:rect l="0" t="0" r="r" b="b"/>
            <a:pathLst>
              <a:path w="1353" h="1315">
                <a:moveTo>
                  <a:pt x="38" y="1315"/>
                </a:moveTo>
                <a:cubicBezTo>
                  <a:pt x="19" y="948"/>
                  <a:pt x="0" y="581"/>
                  <a:pt x="219" y="362"/>
                </a:cubicBezTo>
                <a:cubicBezTo>
                  <a:pt x="438" y="143"/>
                  <a:pt x="1164" y="60"/>
                  <a:pt x="1353" y="0"/>
                </a:cubicBezTo>
              </a:path>
            </a:pathLst>
          </a:cu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 dirty="0"/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4643438" y="5300663"/>
            <a:ext cx="8270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PT" sz="1200" dirty="0"/>
              <a:t>QUEBRA</a:t>
            </a:r>
          </a:p>
        </p:txBody>
      </p:sp>
      <p:sp>
        <p:nvSpPr>
          <p:cNvPr id="23581" name="AutoShape 29"/>
          <p:cNvSpPr>
            <a:spLocks noChangeArrowheads="1"/>
          </p:cNvSpPr>
          <p:nvPr/>
        </p:nvSpPr>
        <p:spPr bwMode="auto">
          <a:xfrm rot="2131733">
            <a:off x="7596188" y="3141663"/>
            <a:ext cx="503237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 dirty="0"/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dirty="0" smtClean="0"/>
              <a:t>Acções Colectivas Elementares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3200" dirty="0" smtClean="0"/>
              <a:t>Combinação Elementar [Paralela]</a:t>
            </a:r>
            <a:endParaRPr lang="pt-PT" sz="3200" dirty="0"/>
          </a:p>
        </p:txBody>
      </p:sp>
      <p:sp>
        <p:nvSpPr>
          <p:cNvPr id="14" name="Marcador de Posição do Número do Diapositivo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149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5" name="Marcador de Posição do Rodapé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nimBg="1"/>
      <p:bldP spid="23572" grpId="0" animBg="1"/>
      <p:bldP spid="23575" grpId="0" animBg="1"/>
      <p:bldP spid="23578" grpId="0" animBg="1"/>
      <p:bldP spid="2358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/>
              <a:t>O processo no qual uma </a:t>
            </a:r>
            <a:r>
              <a:rPr lang="pt-PT" b="1" dirty="0" smtClean="0">
                <a:solidFill>
                  <a:srgbClr val="FFFF00"/>
                </a:solidFill>
              </a:rPr>
              <a:t>equipa luta para ter a posse de bola</a:t>
            </a:r>
            <a:r>
              <a:rPr lang="pt-PT" dirty="0" smtClean="0"/>
              <a:t>, com vista à realização de acções ofensivas, sem cometer infracções e sem permitir que a equipa adversária obtenha golo (</a:t>
            </a:r>
            <a:r>
              <a:rPr lang="pt-PT" dirty="0" err="1" smtClean="0"/>
              <a:t>Teodorescu</a:t>
            </a:r>
            <a:r>
              <a:rPr lang="pt-PT" dirty="0" smtClean="0"/>
              <a:t>, 1984).</a:t>
            </a:r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E2FF1B-20E4-4A1A-8544-9D4CF645AFA2}" type="slidenum">
              <a:rPr lang="pt-PT" smtClean="0"/>
              <a:pPr/>
              <a:t>15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Processo Defensivo</a:t>
            </a:r>
            <a:endParaRPr lang="pt-PT" dirty="0"/>
          </a:p>
        </p:txBody>
      </p:sp>
      <p:pic>
        <p:nvPicPr>
          <p:cNvPr id="8" name="Imagem 7" descr="ca967162-b341-4feb-88dd-fecb0766bf67_738D42D9-134C-4FBE-A85A-DA00E83FDC20_99D1E5F8-D3E3-4D67-BCA3-E574B4B99943_img_destaque_pt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3500438"/>
            <a:ext cx="3786194" cy="2839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4581525"/>
            <a:ext cx="215900" cy="198438"/>
          </a:xfrm>
          <a:prstGeom prst="rect">
            <a:avLst/>
          </a:prstGeom>
          <a:noFill/>
        </p:spPr>
      </p:pic>
      <p:pic>
        <p:nvPicPr>
          <p:cNvPr id="24582" name="Picture 6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428000" y="2502000"/>
            <a:ext cx="558800" cy="828675"/>
          </a:xfrm>
          <a:prstGeom prst="rect">
            <a:avLst/>
          </a:prstGeom>
          <a:noFill/>
        </p:spPr>
      </p:pic>
      <p:pic>
        <p:nvPicPr>
          <p:cNvPr id="24583" name="Picture 7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635375" y="4005263"/>
            <a:ext cx="558800" cy="828675"/>
          </a:xfrm>
          <a:prstGeom prst="rect">
            <a:avLst/>
          </a:prstGeom>
          <a:noFill/>
        </p:spPr>
      </p:pic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 dirty="0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dirty="0" smtClean="0"/>
              <a:t>Acções Colectivas Elementares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3200" dirty="0" smtClean="0"/>
              <a:t>Combinação Elementar [Paralela]</a:t>
            </a:r>
            <a:endParaRPr lang="pt-PT" sz="3200" dirty="0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150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9" name="Marcador de Posição do Rodapé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104 L 0.08281 -0.224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-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1 -0.2241 L 0.3151 -0.2201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0.01364 C 0.05921 0.0525 0.10313 0.09181 0.11737 0.09482 C 0.1316 0.09782 0.10191 0.05874 0.10035 0.03168 C 0.09895 0.00462 0.096 -0.04047 0.10886 -0.06753 C 0.12153 -0.09459 0.13421 -0.11286 0.17657 -0.1309 C 0.2191 -0.14894 0.33212 -0.16836 0.3632 -0.17576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1 -0.22017 L 0.51979 -0.01041 " pathEditMode="relative" ptsTypes="AA">
                                      <p:cBhvr>
                                        <p:cTn id="14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Após o passe, o jogador </a:t>
            </a:r>
            <a:r>
              <a:rPr lang="pt-PT" b="1" dirty="0" smtClean="0">
                <a:solidFill>
                  <a:srgbClr val="FFFF00"/>
                </a:solidFill>
              </a:rPr>
              <a:t>penetra</a:t>
            </a:r>
            <a:r>
              <a:rPr lang="pt-PT" dirty="0" smtClean="0"/>
              <a:t> para o lado contrario, recebendo a bola </a:t>
            </a:r>
            <a:r>
              <a:rPr lang="pt-PT" b="1" dirty="0" smtClean="0">
                <a:solidFill>
                  <a:srgbClr val="FFFF00"/>
                </a:solidFill>
              </a:rPr>
              <a:t>diagonalmente à linha lateral</a:t>
            </a:r>
          </a:p>
          <a:p>
            <a:pPr lvl="1" algn="just"/>
            <a:endParaRPr lang="pt-PT" dirty="0" smtClean="0"/>
          </a:p>
          <a:p>
            <a:pPr algn="just"/>
            <a:r>
              <a:rPr lang="pt-PT" b="1" dirty="0" smtClean="0"/>
              <a:t>Critérios de êxito:</a:t>
            </a: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“Ganhar” as costas </a:t>
            </a:r>
            <a:r>
              <a:rPr lang="pt-PT" dirty="0" smtClean="0"/>
              <a:t>ao adversário</a:t>
            </a:r>
          </a:p>
          <a:p>
            <a:pPr lvl="1" algn="just"/>
            <a:r>
              <a:rPr lang="pt-PT" dirty="0" smtClean="0"/>
              <a:t>Simular (nem sempre) e </a:t>
            </a:r>
            <a:r>
              <a:rPr lang="pt-PT" b="1" dirty="0" smtClean="0">
                <a:solidFill>
                  <a:srgbClr val="FFFF00"/>
                </a:solidFill>
              </a:rPr>
              <a:t>cortar rapidamente</a:t>
            </a:r>
          </a:p>
          <a:p>
            <a:pPr lvl="1" algn="just"/>
            <a:r>
              <a:rPr lang="pt-PT" dirty="0" smtClean="0"/>
              <a:t>Mudar rapidamente de velocidade</a:t>
            </a:r>
          </a:p>
          <a:p>
            <a:pPr lvl="2" algn="just"/>
            <a:r>
              <a:rPr lang="pt-PT" dirty="0" smtClean="0"/>
              <a:t>Para ter velocidade temos que estar </a:t>
            </a:r>
            <a:r>
              <a:rPr lang="pt-PT" b="1" dirty="0" smtClean="0">
                <a:solidFill>
                  <a:srgbClr val="FFFF00"/>
                </a:solidFill>
              </a:rPr>
              <a:t>orientados para a baliza adversária </a:t>
            </a:r>
            <a:r>
              <a:rPr lang="pt-PT" dirty="0" smtClean="0"/>
              <a:t>sem nunca perder de vista a bola</a:t>
            </a:r>
            <a:endParaRPr lang="pt-PT" b="1" dirty="0" smtClean="0">
              <a:solidFill>
                <a:srgbClr val="FFFF00"/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FADDA5-D540-4418-BFBE-B9A9BD8F6511}" type="slidenum">
              <a:rPr lang="pt-PT" smtClean="0"/>
              <a:pPr/>
              <a:t>151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r>
              <a:rPr lang="pt-PT" sz="3200" dirty="0" smtClean="0"/>
              <a:t>Acções Colectivas Elementares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3200" dirty="0" smtClean="0"/>
              <a:t>Combinação Elementar [Diagonal]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uiExpand="1" build="p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4714884"/>
            <a:ext cx="215900" cy="198438"/>
          </a:xfrm>
          <a:prstGeom prst="rect">
            <a:avLst/>
          </a:prstGeom>
          <a:noFill/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3929058" y="5000636"/>
            <a:ext cx="571504" cy="1357322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pic>
        <p:nvPicPr>
          <p:cNvPr id="25606" name="Picture 6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870324" y="5805488"/>
            <a:ext cx="558800" cy="828675"/>
          </a:xfrm>
          <a:prstGeom prst="rect">
            <a:avLst/>
          </a:prstGeom>
          <a:noFill/>
        </p:spPr>
      </p:pic>
      <p:pic>
        <p:nvPicPr>
          <p:cNvPr id="25607" name="Picture 7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357554" y="4000504"/>
            <a:ext cx="558800" cy="828675"/>
          </a:xfrm>
          <a:prstGeom prst="rect">
            <a:avLst/>
          </a:prstGeom>
          <a:noFill/>
        </p:spPr>
      </p:pic>
      <p:sp>
        <p:nvSpPr>
          <p:cNvPr id="25608" name="Line 8"/>
          <p:cNvSpPr>
            <a:spLocks noChangeShapeType="1"/>
          </p:cNvSpPr>
          <p:nvPr/>
        </p:nvSpPr>
        <p:spPr bwMode="auto">
          <a:xfrm flipV="1">
            <a:off x="4932363" y="3141663"/>
            <a:ext cx="2592387" cy="2087562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4356100" y="4797425"/>
            <a:ext cx="576263" cy="4318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 dirty="0"/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4475149" y="5214950"/>
            <a:ext cx="9541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PT" sz="12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Simulação</a:t>
            </a:r>
            <a:endParaRPr lang="pt-PT" sz="1200" b="1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 rot="2131733">
            <a:off x="7596188" y="3141663"/>
            <a:ext cx="503237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 dirty="0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V="1">
            <a:off x="4714876" y="3429000"/>
            <a:ext cx="2809874" cy="2714644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dirty="0" smtClean="0"/>
              <a:t>Acções Colectivas Elementares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3200" dirty="0" smtClean="0"/>
              <a:t>Combinação Elementar [Diagonal]</a:t>
            </a:r>
            <a:endParaRPr lang="pt-PT" sz="3200" dirty="0"/>
          </a:p>
        </p:txBody>
      </p:sp>
      <p:sp>
        <p:nvSpPr>
          <p:cNvPr id="14" name="Marcador de Posição do Número do Diapositivo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152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5" name="Marcador de Posição do Rodapé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8" grpId="0" animBg="1"/>
      <p:bldP spid="25609" grpId="0" animBg="1"/>
      <p:bldP spid="25612" grpId="0"/>
      <p:bldP spid="25613" grpId="0" animBg="1"/>
      <p:bldP spid="25615" grpId="0" animBg="1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4581525"/>
            <a:ext cx="215900" cy="198438"/>
          </a:xfrm>
          <a:prstGeom prst="rect">
            <a:avLst/>
          </a:prstGeom>
          <a:noFill/>
        </p:spPr>
      </p:pic>
      <p:pic>
        <p:nvPicPr>
          <p:cNvPr id="26630" name="Picture 6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870000" y="5805488"/>
            <a:ext cx="558800" cy="828675"/>
          </a:xfrm>
          <a:prstGeom prst="rect">
            <a:avLst/>
          </a:prstGeom>
          <a:noFill/>
        </p:spPr>
      </p:pic>
      <p:pic>
        <p:nvPicPr>
          <p:cNvPr id="26631" name="Picture 7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635375" y="4005263"/>
            <a:ext cx="558800" cy="828675"/>
          </a:xfrm>
          <a:prstGeom prst="rect">
            <a:avLst/>
          </a:prstGeom>
          <a:noFill/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dirty="0" smtClean="0"/>
              <a:t>Acções Colectivas Elementares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3200" dirty="0" smtClean="0"/>
              <a:t>Combinação Elementar [Diagonal]</a:t>
            </a:r>
            <a:endParaRPr lang="pt-PT" sz="3200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153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58834E-6 L 0.03941 0.199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C 0.03837 0.0331 0.07691 0.0662 0.09861 0.07685 C 0.12031 0.0875 0.08438 0.1081 0.13004 0.06389 C 0.1757 0.01967 0.27413 -0.08426 0.37257 -0.18796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" y="-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9 0.21669 L 0.35833 -0.2032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-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14 -0.19283 L 0.52378 -0.003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O jogador realiza um </a:t>
            </a:r>
            <a:r>
              <a:rPr lang="pt-PT" b="1" dirty="0" smtClean="0">
                <a:solidFill>
                  <a:srgbClr val="FFFF00"/>
                </a:solidFill>
              </a:rPr>
              <a:t>deslocamento para o centro</a:t>
            </a:r>
            <a:r>
              <a:rPr lang="pt-PT" dirty="0" smtClean="0"/>
              <a:t>, seguido de uma </a:t>
            </a:r>
            <a:r>
              <a:rPr lang="pt-PT" b="1" dirty="0" smtClean="0">
                <a:solidFill>
                  <a:srgbClr val="FFFF00"/>
                </a:solidFill>
              </a:rPr>
              <a:t>rápida quebra para a lateral</a:t>
            </a:r>
            <a:r>
              <a:rPr lang="pt-PT" dirty="0" smtClean="0"/>
              <a:t>.</a:t>
            </a:r>
          </a:p>
          <a:p>
            <a:pPr algn="just"/>
            <a:endParaRPr lang="pt-PT" dirty="0" smtClean="0"/>
          </a:p>
          <a:p>
            <a:pPr algn="just"/>
            <a:r>
              <a:rPr lang="pt-PT" b="1" dirty="0" smtClean="0"/>
              <a:t>Critérios de êxito:</a:t>
            </a: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“Ganhar” espaço exterior </a:t>
            </a:r>
            <a:r>
              <a:rPr lang="pt-PT" dirty="0" smtClean="0"/>
              <a:t>ao adversário</a:t>
            </a:r>
          </a:p>
          <a:p>
            <a:pPr lvl="1" algn="just"/>
            <a:r>
              <a:rPr lang="pt-PT" dirty="0" smtClean="0"/>
              <a:t>Estar sempre a olhar para a bola</a:t>
            </a:r>
          </a:p>
          <a:p>
            <a:pPr lvl="1" algn="just"/>
            <a:r>
              <a:rPr lang="pt-PT" dirty="0" smtClean="0"/>
              <a:t>Após a mudança de direcção preparar-se para receber o passe</a:t>
            </a:r>
            <a:endParaRPr lang="pt-PT" b="1" dirty="0" smtClean="0">
              <a:solidFill>
                <a:srgbClr val="FFFF00"/>
              </a:solidFill>
            </a:endParaRPr>
          </a:p>
          <a:p>
            <a:pPr lvl="1" algn="just"/>
            <a:r>
              <a:rPr lang="pt-PT" dirty="0" smtClean="0"/>
              <a:t>Mudar rapidamente de velocidade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FADDA5-D540-4418-BFBE-B9A9BD8F6511}" type="slidenum">
              <a:rPr lang="pt-PT" smtClean="0"/>
              <a:pPr/>
              <a:t>154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r>
              <a:rPr lang="pt-PT" sz="3200" dirty="0" smtClean="0"/>
              <a:t>Acções Colectivas Elementares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3200" dirty="0" smtClean="0"/>
              <a:t>Combinação Elementar [Lateral]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uiExpand="1" build="p"/>
      <p:bldP spid="205826" grpId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6357958"/>
            <a:ext cx="215900" cy="198438"/>
          </a:xfrm>
          <a:prstGeom prst="rect">
            <a:avLst/>
          </a:prstGeom>
          <a:noFill/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3643306" y="4929198"/>
            <a:ext cx="428628" cy="1357322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 type="triangle"/>
            <a:tailEnd type="none" w="med" len="med"/>
          </a:ln>
          <a:effectLst/>
        </p:spPr>
        <p:txBody>
          <a:bodyPr/>
          <a:lstStyle/>
          <a:p>
            <a:endParaRPr lang="pt-PT" dirty="0"/>
          </a:p>
        </p:txBody>
      </p:sp>
      <p:pic>
        <p:nvPicPr>
          <p:cNvPr id="25606" name="Picture 6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63938" y="5805488"/>
            <a:ext cx="558800" cy="828675"/>
          </a:xfrm>
          <a:prstGeom prst="rect">
            <a:avLst/>
          </a:prstGeom>
          <a:noFill/>
        </p:spPr>
      </p:pic>
      <p:pic>
        <p:nvPicPr>
          <p:cNvPr id="25607" name="Picture 7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86116" y="4000504"/>
            <a:ext cx="558800" cy="828675"/>
          </a:xfrm>
          <a:prstGeom prst="rect">
            <a:avLst/>
          </a:prstGeom>
          <a:noFill/>
        </p:spPr>
      </p:pic>
      <p:sp>
        <p:nvSpPr>
          <p:cNvPr id="25608" name="Line 8"/>
          <p:cNvSpPr>
            <a:spLocks noChangeShapeType="1"/>
          </p:cNvSpPr>
          <p:nvPr/>
        </p:nvSpPr>
        <p:spPr bwMode="auto">
          <a:xfrm flipV="1">
            <a:off x="4286248" y="5072074"/>
            <a:ext cx="3143272" cy="1301744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non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flipH="1">
            <a:off x="7429519" y="5072074"/>
            <a:ext cx="0" cy="1214446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 dirty="0"/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 rot="19368698">
            <a:off x="7508852" y="5966075"/>
            <a:ext cx="503237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 dirty="0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4143372" y="5500702"/>
            <a:ext cx="3071834" cy="857256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dirty="0" smtClean="0"/>
              <a:t>Acções Colectivas Elementares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3200" dirty="0" smtClean="0"/>
              <a:t>Combinação Elementar [Lateral]</a:t>
            </a:r>
            <a:endParaRPr lang="pt-PT" sz="3200" dirty="0"/>
          </a:p>
        </p:txBody>
      </p:sp>
      <p:pic>
        <p:nvPicPr>
          <p:cNvPr id="14" name="Picture 7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857620" y="2571744"/>
            <a:ext cx="558800" cy="828675"/>
          </a:xfrm>
          <a:prstGeom prst="rect">
            <a:avLst/>
          </a:prstGeom>
          <a:noFill/>
        </p:spPr>
      </p:pic>
      <p:sp>
        <p:nvSpPr>
          <p:cNvPr id="15" name="Freeform 24"/>
          <p:cNvSpPr>
            <a:spLocks/>
          </p:cNvSpPr>
          <p:nvPr/>
        </p:nvSpPr>
        <p:spPr bwMode="auto">
          <a:xfrm rot="3412805">
            <a:off x="3622841" y="4815238"/>
            <a:ext cx="781650" cy="370796"/>
          </a:xfrm>
          <a:custGeom>
            <a:avLst/>
            <a:gdLst/>
            <a:ahLst/>
            <a:cxnLst>
              <a:cxn ang="0">
                <a:pos x="0" y="181"/>
              </a:cxn>
              <a:cxn ang="0">
                <a:pos x="91" y="0"/>
              </a:cxn>
              <a:cxn ang="0">
                <a:pos x="227" y="181"/>
              </a:cxn>
              <a:cxn ang="0">
                <a:pos x="408" y="0"/>
              </a:cxn>
              <a:cxn ang="0">
                <a:pos x="635" y="181"/>
              </a:cxn>
            </a:cxnLst>
            <a:rect l="0" t="0" r="r" b="b"/>
            <a:pathLst>
              <a:path w="635" h="181">
                <a:moveTo>
                  <a:pt x="0" y="181"/>
                </a:moveTo>
                <a:cubicBezTo>
                  <a:pt x="26" y="90"/>
                  <a:pt x="53" y="0"/>
                  <a:pt x="91" y="0"/>
                </a:cubicBezTo>
                <a:cubicBezTo>
                  <a:pt x="129" y="0"/>
                  <a:pt x="174" y="181"/>
                  <a:pt x="227" y="181"/>
                </a:cubicBezTo>
                <a:cubicBezTo>
                  <a:pt x="280" y="181"/>
                  <a:pt x="340" y="0"/>
                  <a:pt x="408" y="0"/>
                </a:cubicBezTo>
                <a:cubicBezTo>
                  <a:pt x="476" y="0"/>
                  <a:pt x="597" y="151"/>
                  <a:pt x="635" y="181"/>
                </a:cubicBezTo>
              </a:path>
            </a:pathLst>
          </a:cu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17" name="Marcador de Posição do Número do Diapositivo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155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8" name="Marcador de Posição do Rodapé 1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8" grpId="0" animBg="1"/>
      <p:bldP spid="25609" grpId="0" animBg="1"/>
      <p:bldP spid="25613" grpId="0" animBg="1"/>
      <p:bldP spid="25615" grpId="0" animBg="1"/>
      <p:bldP spid="15" grpId="0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6357958"/>
            <a:ext cx="215900" cy="198438"/>
          </a:xfrm>
          <a:prstGeom prst="rect">
            <a:avLst/>
          </a:prstGeom>
          <a:noFill/>
        </p:spPr>
      </p:pic>
      <p:pic>
        <p:nvPicPr>
          <p:cNvPr id="25606" name="Picture 6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63938" y="5805488"/>
            <a:ext cx="558800" cy="828675"/>
          </a:xfrm>
          <a:prstGeom prst="rect">
            <a:avLst/>
          </a:prstGeom>
          <a:noFill/>
        </p:spPr>
      </p:pic>
      <p:pic>
        <p:nvPicPr>
          <p:cNvPr id="25607" name="Picture 7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86116" y="4000504"/>
            <a:ext cx="558800" cy="828675"/>
          </a:xfrm>
          <a:prstGeom prst="rect">
            <a:avLst/>
          </a:prstGeom>
          <a:noFill/>
        </p:spPr>
      </p:pic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 dirty="0"/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dirty="0" smtClean="0"/>
              <a:t>Acções Colectivas Elementares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3200" dirty="0" smtClean="0"/>
              <a:t>Combinação Elementar [Lateral]</a:t>
            </a:r>
            <a:endParaRPr lang="pt-PT" sz="3200" dirty="0"/>
          </a:p>
        </p:txBody>
      </p:sp>
      <p:pic>
        <p:nvPicPr>
          <p:cNvPr id="14" name="Picture 7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857620" y="2571744"/>
            <a:ext cx="558800" cy="828675"/>
          </a:xfrm>
          <a:prstGeom prst="rect">
            <a:avLst/>
          </a:prstGeom>
          <a:noFill/>
        </p:spPr>
      </p:pic>
      <p:sp>
        <p:nvSpPr>
          <p:cNvPr id="9" name="Marcador de Posição do Número do Diapositivo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156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3469E-6 L -0.05521 -0.22016 " pathEditMode="relative" ptsTypes="AA">
                                      <p:cBhvr>
                                        <p:cTn id="6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28 0.03399 L 0.39462 -0.17577 " pathEditMode="relative" ptsTypes="AA">
                                      <p:cBhvr>
                                        <p:cTn id="9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462 -0.17577 L 0.38681 0.00253 " pathEditMode="relative" ptsTypes="AA">
                                      <p:cBhvr>
                                        <p:cTn id="12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21 -0.22016 L -0.00799 -0.14685 " pathEditMode="relative" ptsTypes="AA">
                                      <p:cBhvr>
                                        <p:cTn id="14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86772E-6 L 0.04722 0.08395 " pathEditMode="relative" ptsTypes="AA">
                                      <p:cBhvr>
                                        <p:cTn id="16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-0.14685 L 0.3184 -0.0319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7725 C 0.04115 0.12998 0.07865 0.18294 0.13681 0.21578 C 0.19514 0.24885 0.27448 0.26226 0.35417 0.27591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81 -0.03191 L 0.52326 -0.26272 " pathEditMode="relative" ptsTypes="AA">
                                      <p:cBhvr>
                                        <p:cTn id="28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t-PT" dirty="0" smtClean="0"/>
              <a:t>Dois Tipos:</a:t>
            </a:r>
          </a:p>
          <a:p>
            <a:pPr lvl="1" algn="just">
              <a:lnSpc>
                <a:spcPct val="120000"/>
              </a:lnSpc>
            </a:pPr>
            <a:r>
              <a:rPr lang="pt-PT" dirty="0" smtClean="0"/>
              <a:t>O atacante realiza uma </a:t>
            </a:r>
            <a:r>
              <a:rPr lang="pt-PT" b="1" dirty="0" smtClean="0">
                <a:solidFill>
                  <a:srgbClr val="FFFF00"/>
                </a:solidFill>
              </a:rPr>
              <a:t>trajectória por trás do seu companheiro</a:t>
            </a:r>
            <a:r>
              <a:rPr lang="pt-PT" dirty="0" smtClean="0"/>
              <a:t> para </a:t>
            </a:r>
            <a:r>
              <a:rPr lang="pt-PT" b="1" dirty="0" smtClean="0">
                <a:solidFill>
                  <a:srgbClr val="FFFF00"/>
                </a:solidFill>
              </a:rPr>
              <a:t>criar confusão nos defesas </a:t>
            </a:r>
            <a:r>
              <a:rPr lang="pt-PT" dirty="0" smtClean="0"/>
              <a:t>adversários.</a:t>
            </a:r>
          </a:p>
          <a:p>
            <a:pPr lvl="1" algn="just">
              <a:lnSpc>
                <a:spcPct val="120000"/>
              </a:lnSpc>
            </a:pPr>
            <a:r>
              <a:rPr lang="pt-PT" dirty="0" smtClean="0"/>
              <a:t>O portador da bola </a:t>
            </a:r>
            <a:r>
              <a:rPr lang="pt-PT" b="1" dirty="0" smtClean="0">
                <a:solidFill>
                  <a:srgbClr val="FFFF00"/>
                </a:solidFill>
              </a:rPr>
              <a:t>desloca-se em direcção ao defesa do colega</a:t>
            </a:r>
            <a:r>
              <a:rPr lang="pt-PT" dirty="0" smtClean="0"/>
              <a:t>, levando consigo o seu defesa. O seu colega, já iniciou o deslocamento e </a:t>
            </a:r>
            <a:r>
              <a:rPr lang="pt-PT" dirty="0" smtClean="0">
                <a:solidFill>
                  <a:srgbClr val="FFFF00"/>
                </a:solidFill>
              </a:rPr>
              <a:t>ao passar por trás do portador da bola, recebe-a livre de marcação</a:t>
            </a:r>
          </a:p>
          <a:p>
            <a:pPr algn="just">
              <a:lnSpc>
                <a:spcPct val="120000"/>
              </a:lnSpc>
            </a:pPr>
            <a:endParaRPr lang="pt-PT" dirty="0" smtClean="0"/>
          </a:p>
          <a:p>
            <a:pPr algn="just">
              <a:lnSpc>
                <a:spcPct val="120000"/>
              </a:lnSpc>
            </a:pPr>
            <a:r>
              <a:rPr lang="pt-PT" b="1" dirty="0" smtClean="0"/>
              <a:t>Critérios de êxito:</a:t>
            </a:r>
          </a:p>
          <a:p>
            <a:pPr lvl="1" algn="just">
              <a:lnSpc>
                <a:spcPct val="120000"/>
              </a:lnSpc>
            </a:pPr>
            <a:r>
              <a:rPr lang="pt-PT" dirty="0" smtClean="0"/>
              <a:t>O </a:t>
            </a:r>
            <a:r>
              <a:rPr lang="pt-PT" b="1" dirty="0" smtClean="0">
                <a:solidFill>
                  <a:srgbClr val="FFFF00"/>
                </a:solidFill>
              </a:rPr>
              <a:t>passe</a:t>
            </a:r>
            <a:r>
              <a:rPr lang="pt-PT" dirty="0" smtClean="0"/>
              <a:t> tem que ser feito </a:t>
            </a:r>
            <a:r>
              <a:rPr lang="pt-PT" b="1" dirty="0" smtClean="0">
                <a:solidFill>
                  <a:srgbClr val="FFFF00"/>
                </a:solidFill>
              </a:rPr>
              <a:t>com precisão</a:t>
            </a:r>
            <a:r>
              <a:rPr lang="pt-PT" dirty="0" smtClean="0"/>
              <a:t> de modo a não ser intersectado pelo defensor</a:t>
            </a:r>
          </a:p>
          <a:p>
            <a:pPr lvl="1" algn="just">
              <a:lnSpc>
                <a:spcPct val="120000"/>
              </a:lnSpc>
            </a:pPr>
            <a:r>
              <a:rPr lang="pt-PT" b="1" dirty="0" smtClean="0">
                <a:solidFill>
                  <a:srgbClr val="FFFF00"/>
                </a:solidFill>
              </a:rPr>
              <a:t>Mudança rápida de velocidade</a:t>
            </a:r>
            <a:r>
              <a:rPr lang="pt-PT" dirty="0" smtClean="0"/>
              <a:t> quando passa por trás do colega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FADDA5-D540-4418-BFBE-B9A9BD8F6511}" type="slidenum">
              <a:rPr lang="pt-PT" smtClean="0"/>
              <a:pPr/>
              <a:t>157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r>
              <a:rPr lang="pt-PT" sz="3200" dirty="0" smtClean="0"/>
              <a:t>Acções Colectivas Elementares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3200" dirty="0" smtClean="0"/>
              <a:t>Combinação Elementar [Sobreposição]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uiExpand="1" build="p"/>
      <p:bldP spid="205826" grpId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4581525"/>
            <a:ext cx="215900" cy="198438"/>
          </a:xfrm>
          <a:prstGeom prst="rect">
            <a:avLst/>
          </a:prstGeom>
          <a:noFill/>
        </p:spPr>
      </p:pic>
      <p:pic>
        <p:nvPicPr>
          <p:cNvPr id="27654" name="Picture 6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635375" y="2492375"/>
            <a:ext cx="558800" cy="828675"/>
          </a:xfrm>
          <a:prstGeom prst="rect">
            <a:avLst/>
          </a:prstGeom>
          <a:noFill/>
        </p:spPr>
      </p:pic>
      <p:pic>
        <p:nvPicPr>
          <p:cNvPr id="27655" name="Picture 7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635375" y="4005263"/>
            <a:ext cx="558800" cy="828675"/>
          </a:xfrm>
          <a:prstGeom prst="rect">
            <a:avLst/>
          </a:prstGeom>
          <a:noFill/>
        </p:spPr>
      </p:pic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4356100" y="4797425"/>
            <a:ext cx="576263" cy="647700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7664" name="Freeform 16"/>
          <p:cNvSpPr>
            <a:spLocks/>
          </p:cNvSpPr>
          <p:nvPr/>
        </p:nvSpPr>
        <p:spPr bwMode="auto">
          <a:xfrm>
            <a:off x="2700338" y="2924175"/>
            <a:ext cx="2303462" cy="2665413"/>
          </a:xfrm>
          <a:custGeom>
            <a:avLst/>
            <a:gdLst/>
            <a:ahLst/>
            <a:cxnLst>
              <a:cxn ang="0">
                <a:pos x="778" y="0"/>
              </a:cxn>
              <a:cxn ang="0">
                <a:pos x="234" y="363"/>
              </a:cxn>
              <a:cxn ang="0">
                <a:pos x="234" y="1452"/>
              </a:cxn>
              <a:cxn ang="0">
                <a:pos x="1640" y="1679"/>
              </a:cxn>
            </a:cxnLst>
            <a:rect l="0" t="0" r="r" b="b"/>
            <a:pathLst>
              <a:path w="1640" h="1679">
                <a:moveTo>
                  <a:pt x="778" y="0"/>
                </a:moveTo>
                <a:cubicBezTo>
                  <a:pt x="551" y="60"/>
                  <a:pt x="325" y="121"/>
                  <a:pt x="234" y="363"/>
                </a:cubicBezTo>
                <a:cubicBezTo>
                  <a:pt x="143" y="605"/>
                  <a:pt x="0" y="1233"/>
                  <a:pt x="234" y="1452"/>
                </a:cubicBezTo>
                <a:cubicBezTo>
                  <a:pt x="468" y="1671"/>
                  <a:pt x="1054" y="1675"/>
                  <a:pt x="1640" y="1679"/>
                </a:cubicBezTo>
              </a:path>
            </a:pathLst>
          </a:cu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dirty="0" smtClean="0"/>
              <a:t>Acções Colectivas Elementares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3200" dirty="0" smtClean="0"/>
              <a:t>Combinação Elementar [Sobreposição]</a:t>
            </a:r>
            <a:endParaRPr lang="pt-PT" sz="3200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158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 animBg="1"/>
      <p:bldP spid="27664" grpId="0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4581525"/>
            <a:ext cx="215900" cy="198438"/>
          </a:xfrm>
          <a:prstGeom prst="rect">
            <a:avLst/>
          </a:prstGeom>
          <a:noFill/>
        </p:spPr>
      </p:pic>
      <p:pic>
        <p:nvPicPr>
          <p:cNvPr id="28677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635375" y="2492375"/>
            <a:ext cx="558800" cy="828675"/>
          </a:xfrm>
          <a:prstGeom prst="rect">
            <a:avLst/>
          </a:prstGeom>
          <a:noFill/>
        </p:spPr>
      </p:pic>
      <p:pic>
        <p:nvPicPr>
          <p:cNvPr id="28678" name="Picture 6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635375" y="4005263"/>
            <a:ext cx="558800" cy="828675"/>
          </a:xfrm>
          <a:prstGeom prst="rect">
            <a:avLst/>
          </a:prstGeom>
          <a:noFill/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dirty="0" smtClean="0"/>
              <a:t>Acções Colectivas Elementares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3200" dirty="0" smtClean="0"/>
              <a:t>Combinação Elementar [Sobreposição]</a:t>
            </a:r>
            <a:endParaRPr lang="pt-PT" sz="3200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159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3.9408E-6 C -0.04461 0.00532 -0.08924 0.01064 -0.11024 0.06314 C -0.13125 0.11564 -0.16285 0.26064 -0.12604 0.31476 C -0.08924 0.36888 0.01043 0.37859 0.11025 0.3883 " pathEditMode="relative" ptsTypes="aaaA">
                                      <p:cBhvr>
                                        <p:cTn id="6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86679E-6 L 0.11423 0.1429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/>
              <a:t>A fase defensiva baseia-se em </a:t>
            </a:r>
            <a:r>
              <a:rPr lang="pt-PT" b="1" dirty="0" smtClean="0">
                <a:solidFill>
                  <a:srgbClr val="FFFF00"/>
                </a:solidFill>
              </a:rPr>
              <a:t>acções de marcação</a:t>
            </a:r>
            <a:r>
              <a:rPr lang="pt-PT" dirty="0" smtClean="0"/>
              <a:t>, que em última análise, </a:t>
            </a:r>
            <a:r>
              <a:rPr lang="pt-PT" b="1" dirty="0" smtClean="0">
                <a:solidFill>
                  <a:srgbClr val="FFFF00"/>
                </a:solidFill>
              </a:rPr>
              <a:t>traduzem a presença física do defesa sobre o atacante</a:t>
            </a:r>
            <a:r>
              <a:rPr lang="pt-PT" dirty="0" smtClean="0"/>
              <a:t>, visando a tomada de todas as disposições para os neutralizar, em qualquer momento do jogo (Castelo, 1996).</a:t>
            </a:r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E2FF1B-20E4-4A1A-8544-9D4CF645AFA2}" type="slidenum">
              <a:rPr lang="pt-PT" smtClean="0"/>
              <a:pPr/>
              <a:t>16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Processo Defensivo</a:t>
            </a:r>
            <a:endParaRPr lang="pt-PT" dirty="0"/>
          </a:p>
        </p:txBody>
      </p:sp>
      <p:pic>
        <p:nvPicPr>
          <p:cNvPr id="9" name="Imagem 8" descr="braxpor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3714752"/>
            <a:ext cx="1857388" cy="2354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29701" name="Picture 5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24300" y="2060575"/>
            <a:ext cx="558800" cy="828675"/>
          </a:xfrm>
          <a:prstGeom prst="rect">
            <a:avLst/>
          </a:prstGeom>
          <a:noFill/>
        </p:spPr>
      </p:pic>
      <p:pic>
        <p:nvPicPr>
          <p:cNvPr id="29702" name="Picture 6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635375" y="4005263"/>
            <a:ext cx="558800" cy="828675"/>
          </a:xfrm>
          <a:prstGeom prst="rect">
            <a:avLst/>
          </a:prstGeom>
          <a:noFill/>
        </p:spPr>
      </p:pic>
      <p:sp>
        <p:nvSpPr>
          <p:cNvPr id="29705" name="Freeform 9"/>
          <p:cNvSpPr>
            <a:spLocks/>
          </p:cNvSpPr>
          <p:nvPr/>
        </p:nvSpPr>
        <p:spPr bwMode="auto">
          <a:xfrm>
            <a:off x="4211638" y="2624138"/>
            <a:ext cx="647700" cy="2028825"/>
          </a:xfrm>
          <a:custGeom>
            <a:avLst/>
            <a:gdLst/>
            <a:ahLst/>
            <a:cxnLst>
              <a:cxn ang="0">
                <a:pos x="0" y="1278"/>
              </a:cxn>
              <a:cxn ang="0">
                <a:pos x="46" y="1051"/>
              </a:cxn>
              <a:cxn ang="0">
                <a:pos x="227" y="1051"/>
              </a:cxn>
              <a:cxn ang="0">
                <a:pos x="46" y="779"/>
              </a:cxn>
              <a:cxn ang="0">
                <a:pos x="318" y="688"/>
              </a:cxn>
              <a:cxn ang="0">
                <a:pos x="136" y="416"/>
              </a:cxn>
              <a:cxn ang="0">
                <a:pos x="363" y="326"/>
              </a:cxn>
              <a:cxn ang="0">
                <a:pos x="272" y="53"/>
              </a:cxn>
              <a:cxn ang="0">
                <a:pos x="408" y="8"/>
              </a:cxn>
            </a:cxnLst>
            <a:rect l="0" t="0" r="r" b="b"/>
            <a:pathLst>
              <a:path w="408" h="1278">
                <a:moveTo>
                  <a:pt x="0" y="1278"/>
                </a:moveTo>
                <a:cubicBezTo>
                  <a:pt x="4" y="1183"/>
                  <a:pt x="8" y="1089"/>
                  <a:pt x="46" y="1051"/>
                </a:cubicBezTo>
                <a:cubicBezTo>
                  <a:pt x="84" y="1013"/>
                  <a:pt x="227" y="1096"/>
                  <a:pt x="227" y="1051"/>
                </a:cubicBezTo>
                <a:cubicBezTo>
                  <a:pt x="227" y="1006"/>
                  <a:pt x="31" y="839"/>
                  <a:pt x="46" y="779"/>
                </a:cubicBezTo>
                <a:cubicBezTo>
                  <a:pt x="61" y="719"/>
                  <a:pt x="303" y="748"/>
                  <a:pt x="318" y="688"/>
                </a:cubicBezTo>
                <a:cubicBezTo>
                  <a:pt x="333" y="628"/>
                  <a:pt x="129" y="476"/>
                  <a:pt x="136" y="416"/>
                </a:cubicBezTo>
                <a:cubicBezTo>
                  <a:pt x="143" y="356"/>
                  <a:pt x="340" y="387"/>
                  <a:pt x="363" y="326"/>
                </a:cubicBezTo>
                <a:cubicBezTo>
                  <a:pt x="386" y="265"/>
                  <a:pt x="265" y="106"/>
                  <a:pt x="272" y="53"/>
                </a:cubicBezTo>
                <a:cubicBezTo>
                  <a:pt x="279" y="0"/>
                  <a:pt x="343" y="4"/>
                  <a:pt x="408" y="8"/>
                </a:cubicBezTo>
              </a:path>
            </a:pathLst>
          </a:cu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3851275" y="2924175"/>
            <a:ext cx="215900" cy="360363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4067175" y="2781300"/>
            <a:ext cx="433388" cy="431800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dirty="0" smtClean="0"/>
              <a:t>Acções Colectivas Elementares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3200" dirty="0" smtClean="0"/>
              <a:t>Combinação Elementar [Sobreposição]</a:t>
            </a:r>
            <a:endParaRPr lang="pt-PT" sz="3200" dirty="0"/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160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1" name="Marcador de Posição do Rodapé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4581525"/>
            <a:ext cx="215900" cy="198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9707" grpId="0" animBg="1"/>
      <p:bldP spid="29708" grpId="0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4581525"/>
            <a:ext cx="215900" cy="198438"/>
          </a:xfrm>
          <a:prstGeom prst="rect">
            <a:avLst/>
          </a:prstGeom>
          <a:noFill/>
        </p:spPr>
      </p:pic>
      <p:pic>
        <p:nvPicPr>
          <p:cNvPr id="30725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924300" y="2060575"/>
            <a:ext cx="558800" cy="828675"/>
          </a:xfrm>
          <a:prstGeom prst="rect">
            <a:avLst/>
          </a:prstGeom>
          <a:noFill/>
        </p:spPr>
      </p:pic>
      <p:pic>
        <p:nvPicPr>
          <p:cNvPr id="30726" name="Picture 6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635375" y="4005263"/>
            <a:ext cx="558800" cy="828675"/>
          </a:xfrm>
          <a:prstGeom prst="rect">
            <a:avLst/>
          </a:prstGeom>
          <a:noFill/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dirty="0" smtClean="0"/>
              <a:t>Acções Colectivas Elementares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3200" dirty="0" smtClean="0"/>
              <a:t>Combinação Elementar [Sobreposição]</a:t>
            </a:r>
            <a:endParaRPr lang="pt-PT" sz="3200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161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1 0.06776 L 0.07223 -0.23635 " pathEditMode="relative" ptsTypes="AA">
                                      <p:cBhvr>
                                        <p:cTn id="6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231 L 0.0592 -0.2742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-13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20907E-6 L -0.03055 0.086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2 -0.27429 L -0.01198 -0.1926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4581525"/>
            <a:ext cx="215900" cy="198438"/>
          </a:xfrm>
          <a:prstGeom prst="rect">
            <a:avLst/>
          </a:prstGeom>
          <a:noFill/>
        </p:spPr>
      </p:pic>
      <p:sp>
        <p:nvSpPr>
          <p:cNvPr id="23560" name="Line 8"/>
          <p:cNvSpPr>
            <a:spLocks noChangeShapeType="1"/>
          </p:cNvSpPr>
          <p:nvPr/>
        </p:nvSpPr>
        <p:spPr bwMode="auto">
          <a:xfrm flipV="1">
            <a:off x="4211638" y="3286123"/>
            <a:ext cx="646114" cy="1295401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pic>
        <p:nvPicPr>
          <p:cNvPr id="23562" name="Picture 10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429124" y="2500306"/>
            <a:ext cx="558800" cy="828675"/>
          </a:xfrm>
          <a:prstGeom prst="rect">
            <a:avLst/>
          </a:prstGeom>
          <a:noFill/>
        </p:spPr>
      </p:pic>
      <p:pic>
        <p:nvPicPr>
          <p:cNvPr id="23565" name="Picture 13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636000" y="4005263"/>
            <a:ext cx="558800" cy="828675"/>
          </a:xfrm>
          <a:prstGeom prst="rect">
            <a:avLst/>
          </a:prstGeom>
          <a:noFill/>
        </p:spPr>
      </p:pic>
      <p:sp>
        <p:nvSpPr>
          <p:cNvPr id="23572" name="Line 20"/>
          <p:cNvSpPr>
            <a:spLocks noChangeShapeType="1"/>
          </p:cNvSpPr>
          <p:nvPr/>
        </p:nvSpPr>
        <p:spPr bwMode="auto">
          <a:xfrm flipV="1">
            <a:off x="5072066" y="2997200"/>
            <a:ext cx="2020884" cy="3172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4356100" y="4797425"/>
            <a:ext cx="576263" cy="4318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3578" name="Freeform 26"/>
          <p:cNvSpPr>
            <a:spLocks/>
          </p:cNvSpPr>
          <p:nvPr/>
        </p:nvSpPr>
        <p:spPr bwMode="auto">
          <a:xfrm>
            <a:off x="4872038" y="3141663"/>
            <a:ext cx="2220912" cy="2087562"/>
          </a:xfrm>
          <a:custGeom>
            <a:avLst/>
            <a:gdLst/>
            <a:ahLst/>
            <a:cxnLst>
              <a:cxn ang="0">
                <a:pos x="38" y="1315"/>
              </a:cxn>
              <a:cxn ang="0">
                <a:pos x="219" y="362"/>
              </a:cxn>
              <a:cxn ang="0">
                <a:pos x="1353" y="0"/>
              </a:cxn>
            </a:cxnLst>
            <a:rect l="0" t="0" r="r" b="b"/>
            <a:pathLst>
              <a:path w="1353" h="1315">
                <a:moveTo>
                  <a:pt x="38" y="1315"/>
                </a:moveTo>
                <a:cubicBezTo>
                  <a:pt x="19" y="948"/>
                  <a:pt x="0" y="581"/>
                  <a:pt x="219" y="362"/>
                </a:cubicBezTo>
                <a:cubicBezTo>
                  <a:pt x="438" y="143"/>
                  <a:pt x="1164" y="60"/>
                  <a:pt x="1353" y="0"/>
                </a:cubicBezTo>
              </a:path>
            </a:pathLst>
          </a:cu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 dirty="0"/>
          </a:p>
        </p:txBody>
      </p:sp>
      <p:sp>
        <p:nvSpPr>
          <p:cNvPr id="23581" name="AutoShape 29"/>
          <p:cNvSpPr>
            <a:spLocks noChangeArrowheads="1"/>
          </p:cNvSpPr>
          <p:nvPr/>
        </p:nvSpPr>
        <p:spPr bwMode="auto">
          <a:xfrm rot="2131733">
            <a:off x="7596188" y="3141663"/>
            <a:ext cx="503237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 dirty="0"/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dirty="0" smtClean="0"/>
              <a:t>Acções Colectivas Elementares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2800" dirty="0" smtClean="0"/>
              <a:t>Combinação Táctica Simples com Paralela</a:t>
            </a:r>
            <a:r>
              <a:rPr lang="pt-PT" sz="3200" dirty="0" smtClean="0"/>
              <a:t> </a:t>
            </a:r>
            <a:endParaRPr lang="pt-PT" sz="3200" dirty="0"/>
          </a:p>
        </p:txBody>
      </p:sp>
      <p:sp>
        <p:nvSpPr>
          <p:cNvPr id="14" name="Marcador de Posição do Número do Diapositivo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162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5" name="Marcador de Posição do Rodapé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nimBg="1"/>
      <p:bldP spid="23572" grpId="0" animBg="1"/>
      <p:bldP spid="23575" grpId="0" animBg="1"/>
      <p:bldP spid="23578" grpId="0" animBg="1"/>
      <p:bldP spid="23581" grpId="0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4581525"/>
            <a:ext cx="215900" cy="198438"/>
          </a:xfrm>
          <a:prstGeom prst="rect">
            <a:avLst/>
          </a:prstGeom>
          <a:noFill/>
        </p:spPr>
      </p:pic>
      <p:pic>
        <p:nvPicPr>
          <p:cNvPr id="24582" name="Picture 6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428000" y="2502000"/>
            <a:ext cx="558800" cy="828675"/>
          </a:xfrm>
          <a:prstGeom prst="rect">
            <a:avLst/>
          </a:prstGeom>
          <a:noFill/>
        </p:spPr>
      </p:pic>
      <p:pic>
        <p:nvPicPr>
          <p:cNvPr id="24583" name="Picture 7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635375" y="4005263"/>
            <a:ext cx="558800" cy="828675"/>
          </a:xfrm>
          <a:prstGeom prst="rect">
            <a:avLst/>
          </a:prstGeom>
          <a:noFill/>
        </p:spPr>
      </p:pic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 dirty="0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dirty="0" smtClean="0"/>
              <a:t>Acções Colectivas Elementares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2800" dirty="0" smtClean="0"/>
              <a:t>Combinação Táctica Simples com Paralela</a:t>
            </a:r>
            <a:r>
              <a:rPr lang="pt-PT" sz="3200" dirty="0" smtClean="0"/>
              <a:t> </a:t>
            </a:r>
            <a:endParaRPr lang="pt-PT" sz="3600" dirty="0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163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9" name="Marcador de Posição do Rodapé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104 L 0.08281 -0.224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-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1 -0.2241 L 0.3151 -0.2201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0.01364 C 0.05921 0.0525 0.10313 0.09181 0.11737 0.09482 C 0.1316 0.09782 0.10191 0.05874 0.10035 0.03168 C 0.09895 0.00462 0.096 -0.04047 0.10886 -0.06753 C 0.12153 -0.09459 0.13421 -0.11286 0.17657 -0.1309 C 0.2191 -0.14894 0.33212 -0.16836 0.3632 -0.17576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1 -0.22017 L 0.51979 -0.01041 " pathEditMode="relative" ptsTypes="AA">
                                      <p:cBhvr>
                                        <p:cTn id="14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8000" y="4582800"/>
            <a:ext cx="215900" cy="198438"/>
          </a:xfrm>
          <a:prstGeom prst="rect">
            <a:avLst/>
          </a:prstGeom>
          <a:noFill/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3929058" y="5000636"/>
            <a:ext cx="571504" cy="1357322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pic>
        <p:nvPicPr>
          <p:cNvPr id="25606" name="Picture 6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870324" y="5805488"/>
            <a:ext cx="558800" cy="828675"/>
          </a:xfrm>
          <a:prstGeom prst="rect">
            <a:avLst/>
          </a:prstGeom>
          <a:noFill/>
        </p:spPr>
      </p:pic>
      <p:pic>
        <p:nvPicPr>
          <p:cNvPr id="25607" name="Picture 7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636000" y="4010400"/>
            <a:ext cx="558800" cy="828675"/>
          </a:xfrm>
          <a:prstGeom prst="rect">
            <a:avLst/>
          </a:prstGeom>
          <a:noFill/>
        </p:spPr>
      </p:pic>
      <p:sp>
        <p:nvSpPr>
          <p:cNvPr id="25608" name="Line 8"/>
          <p:cNvSpPr>
            <a:spLocks noChangeShapeType="1"/>
          </p:cNvSpPr>
          <p:nvPr/>
        </p:nvSpPr>
        <p:spPr bwMode="auto">
          <a:xfrm flipV="1">
            <a:off x="4932363" y="3141663"/>
            <a:ext cx="2592387" cy="2087562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4356100" y="4797425"/>
            <a:ext cx="576263" cy="4318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 rot="2131733">
            <a:off x="7596188" y="3141663"/>
            <a:ext cx="503237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 dirty="0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V="1">
            <a:off x="4714876" y="3429000"/>
            <a:ext cx="2809874" cy="2714644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dirty="0" smtClean="0"/>
              <a:t>Acções Colectivas Elementares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2800" dirty="0" smtClean="0"/>
              <a:t>Combinação Táctica Simples com Diagonal</a:t>
            </a:r>
            <a:r>
              <a:rPr lang="pt-PT" sz="3200" dirty="0" smtClean="0"/>
              <a:t> </a:t>
            </a:r>
            <a:endParaRPr lang="pt-PT" sz="3200" dirty="0"/>
          </a:p>
        </p:txBody>
      </p:sp>
      <p:sp>
        <p:nvSpPr>
          <p:cNvPr id="13" name="Marcador de Posição do Número do Diapositivo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164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4" name="Marcador de Posição do Rodapé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8" grpId="0" animBg="1"/>
      <p:bldP spid="25609" grpId="0" animBg="1"/>
      <p:bldP spid="25613" grpId="0" animBg="1"/>
      <p:bldP spid="25615" grpId="0" animBg="1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4581525"/>
            <a:ext cx="215900" cy="198438"/>
          </a:xfrm>
          <a:prstGeom prst="rect">
            <a:avLst/>
          </a:prstGeom>
          <a:noFill/>
        </p:spPr>
      </p:pic>
      <p:pic>
        <p:nvPicPr>
          <p:cNvPr id="26630" name="Picture 6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870000" y="5805488"/>
            <a:ext cx="558800" cy="828675"/>
          </a:xfrm>
          <a:prstGeom prst="rect">
            <a:avLst/>
          </a:prstGeom>
          <a:noFill/>
        </p:spPr>
      </p:pic>
      <p:pic>
        <p:nvPicPr>
          <p:cNvPr id="26631" name="Picture 7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636000" y="4010400"/>
            <a:ext cx="558800" cy="828675"/>
          </a:xfrm>
          <a:prstGeom prst="rect">
            <a:avLst/>
          </a:prstGeom>
          <a:noFill/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dirty="0" smtClean="0"/>
              <a:t>Acções Colectivas Elementares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2800" dirty="0" smtClean="0"/>
              <a:t>Combinação Táctica Simples com Diagonal</a:t>
            </a:r>
            <a:r>
              <a:rPr lang="pt-PT" sz="3200" dirty="0" smtClean="0"/>
              <a:t>  </a:t>
            </a:r>
            <a:endParaRPr lang="pt-PT" sz="3200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165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58834E-6 L 0.03941 0.199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C 0.03837 0.0331 0.07691 0.0662 0.09861 0.07685 C 0.12031 0.0875 0.08438 0.1081 0.13004 0.06389 C 0.1757 0.01967 0.27413 -0.08426 0.37257 -0.18796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" y="-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9 0.21669 L 0.35833 -0.2032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-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14 -0.19283 L 0.52378 -0.003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4581525"/>
            <a:ext cx="215900" cy="198438"/>
          </a:xfrm>
          <a:prstGeom prst="rect">
            <a:avLst/>
          </a:prstGeom>
          <a:noFill/>
        </p:spPr>
      </p:pic>
      <p:sp>
        <p:nvSpPr>
          <p:cNvPr id="23560" name="Line 8"/>
          <p:cNvSpPr>
            <a:spLocks noChangeShapeType="1"/>
          </p:cNvSpPr>
          <p:nvPr/>
        </p:nvSpPr>
        <p:spPr bwMode="auto">
          <a:xfrm flipV="1">
            <a:off x="4211638" y="3286123"/>
            <a:ext cx="646114" cy="1295401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pic>
        <p:nvPicPr>
          <p:cNvPr id="23562" name="Picture 10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429124" y="2500306"/>
            <a:ext cx="558800" cy="828675"/>
          </a:xfrm>
          <a:prstGeom prst="rect">
            <a:avLst/>
          </a:prstGeom>
          <a:noFill/>
        </p:spPr>
      </p:pic>
      <p:pic>
        <p:nvPicPr>
          <p:cNvPr id="23565" name="Picture 13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636000" y="4005263"/>
            <a:ext cx="558800" cy="828675"/>
          </a:xfrm>
          <a:prstGeom prst="rect">
            <a:avLst/>
          </a:prstGeom>
          <a:noFill/>
        </p:spPr>
      </p:pic>
      <p:sp>
        <p:nvSpPr>
          <p:cNvPr id="23572" name="Line 20"/>
          <p:cNvSpPr>
            <a:spLocks noChangeShapeType="1"/>
          </p:cNvSpPr>
          <p:nvPr/>
        </p:nvSpPr>
        <p:spPr bwMode="auto">
          <a:xfrm flipV="1">
            <a:off x="5072066" y="2997200"/>
            <a:ext cx="2020884" cy="3172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4356100" y="4797425"/>
            <a:ext cx="576263" cy="4318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3578" name="Freeform 26"/>
          <p:cNvSpPr>
            <a:spLocks/>
          </p:cNvSpPr>
          <p:nvPr/>
        </p:nvSpPr>
        <p:spPr bwMode="auto">
          <a:xfrm>
            <a:off x="4872038" y="3141663"/>
            <a:ext cx="2220912" cy="2087562"/>
          </a:xfrm>
          <a:custGeom>
            <a:avLst/>
            <a:gdLst/>
            <a:ahLst/>
            <a:cxnLst>
              <a:cxn ang="0">
                <a:pos x="38" y="1315"/>
              </a:cxn>
              <a:cxn ang="0">
                <a:pos x="219" y="362"/>
              </a:cxn>
              <a:cxn ang="0">
                <a:pos x="1353" y="0"/>
              </a:cxn>
            </a:cxnLst>
            <a:rect l="0" t="0" r="r" b="b"/>
            <a:pathLst>
              <a:path w="1353" h="1315">
                <a:moveTo>
                  <a:pt x="38" y="1315"/>
                </a:moveTo>
                <a:cubicBezTo>
                  <a:pt x="19" y="948"/>
                  <a:pt x="0" y="581"/>
                  <a:pt x="219" y="362"/>
                </a:cubicBezTo>
                <a:cubicBezTo>
                  <a:pt x="438" y="143"/>
                  <a:pt x="1164" y="60"/>
                  <a:pt x="1353" y="0"/>
                </a:cubicBezTo>
              </a:path>
            </a:pathLst>
          </a:cu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 dirty="0"/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4643438" y="5300663"/>
            <a:ext cx="8270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PT" sz="1200" dirty="0"/>
              <a:t>QUEBRA</a:t>
            </a:r>
          </a:p>
        </p:txBody>
      </p:sp>
      <p:sp>
        <p:nvSpPr>
          <p:cNvPr id="23581" name="AutoShape 29"/>
          <p:cNvSpPr>
            <a:spLocks noChangeArrowheads="1"/>
          </p:cNvSpPr>
          <p:nvPr/>
        </p:nvSpPr>
        <p:spPr bwMode="auto">
          <a:xfrm rot="2131733">
            <a:off x="7150946" y="3535023"/>
            <a:ext cx="503237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 dirty="0"/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dirty="0" smtClean="0"/>
              <a:t>Acções Colectivas Elementares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2800" dirty="0" smtClean="0"/>
              <a:t>Combinação Táctica Directa com Paralela</a:t>
            </a:r>
            <a:r>
              <a:rPr lang="pt-PT" sz="3200" dirty="0" smtClean="0"/>
              <a:t> </a:t>
            </a:r>
            <a:endParaRPr lang="pt-PT" sz="3200" dirty="0"/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>
            <a:off x="5000628" y="3074982"/>
            <a:ext cx="1928826" cy="354018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solid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 flipH="1">
            <a:off x="7000892" y="3071810"/>
            <a:ext cx="214314" cy="428628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17" name="Marcador de Posição do Número do Diapositivo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166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8" name="Marcador de Posição do Rodapé 1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nimBg="1"/>
      <p:bldP spid="23572" grpId="0" animBg="1"/>
      <p:bldP spid="23575" grpId="0" animBg="1"/>
      <p:bldP spid="23578" grpId="0" animBg="1"/>
      <p:bldP spid="23581" grpId="0" animBg="1"/>
      <p:bldP spid="14" grpId="0" animBg="1"/>
      <p:bldP spid="15" grpId="0" animBg="1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24582" name="Picture 6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428000" y="2502000"/>
            <a:ext cx="558800" cy="828675"/>
          </a:xfrm>
          <a:prstGeom prst="rect">
            <a:avLst/>
          </a:prstGeom>
          <a:noFill/>
        </p:spPr>
      </p:pic>
      <p:pic>
        <p:nvPicPr>
          <p:cNvPr id="24583" name="Picture 7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635375" y="4005263"/>
            <a:ext cx="558800" cy="828675"/>
          </a:xfrm>
          <a:prstGeom prst="rect">
            <a:avLst/>
          </a:prstGeom>
          <a:noFill/>
        </p:spPr>
      </p:pic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 dirty="0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dirty="0" smtClean="0"/>
              <a:t>Acções Colectivas Elementares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2800" dirty="0" smtClean="0"/>
              <a:t>Combinação Táctica Directa com Paralela</a:t>
            </a:r>
            <a:r>
              <a:rPr lang="pt-PT" sz="3200" dirty="0" smtClean="0"/>
              <a:t> </a:t>
            </a:r>
            <a:endParaRPr lang="pt-PT" sz="3600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4581525"/>
            <a:ext cx="215900" cy="198438"/>
          </a:xfrm>
          <a:prstGeom prst="rect">
            <a:avLst/>
          </a:prstGeom>
          <a:noFill/>
        </p:spPr>
      </p:pic>
      <p:sp>
        <p:nvSpPr>
          <p:cNvPr id="8" name="Marcador de Posição do Número do Diapositivo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167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9" name="Marcador de Posição do Rodapé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104 L 0.08281 -0.224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-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1 -0.2241 L 0.3151 -0.2201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0.01364 C 0.05921 0.0525 0.10313 0.09181 0.11737 0.09482 C 0.1316 0.09782 0.10191 0.05874 0.10035 0.03168 C 0.09895 0.00462 0.096 -0.04047 0.10886 -0.06753 C 0.12153 -0.09459 0.13421 -0.11286 0.17657 -0.1309 C 0.2191 -0.14894 0.33212 -0.16836 0.3632 -0.17576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1 -0.22017 L 0.30712 -0.16768 " pathEditMode="relative" ptsTypes="AA">
                                      <p:cBhvr>
                                        <p:cTn id="15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65 0.03284 L 0.22153 0.07469 " pathEditMode="relative" ptsTypes="AA">
                                      <p:cBhvr>
                                        <p:cTn id="17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33 -0.17184 L 0.52378 -0.0039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8000" y="4582800"/>
            <a:ext cx="215900" cy="198438"/>
          </a:xfrm>
          <a:prstGeom prst="rect">
            <a:avLst/>
          </a:prstGeom>
          <a:noFill/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4143372" y="4929198"/>
            <a:ext cx="357190" cy="142876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pic>
        <p:nvPicPr>
          <p:cNvPr id="25606" name="Picture 6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870324" y="5805488"/>
            <a:ext cx="558800" cy="828675"/>
          </a:xfrm>
          <a:prstGeom prst="rect">
            <a:avLst/>
          </a:prstGeom>
          <a:noFill/>
        </p:spPr>
      </p:pic>
      <p:pic>
        <p:nvPicPr>
          <p:cNvPr id="25607" name="Picture 7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636000" y="4010400"/>
            <a:ext cx="558800" cy="828675"/>
          </a:xfrm>
          <a:prstGeom prst="rect">
            <a:avLst/>
          </a:prstGeom>
          <a:noFill/>
        </p:spPr>
      </p:pic>
      <p:sp>
        <p:nvSpPr>
          <p:cNvPr id="25608" name="Line 8"/>
          <p:cNvSpPr>
            <a:spLocks noChangeShapeType="1"/>
          </p:cNvSpPr>
          <p:nvPr/>
        </p:nvSpPr>
        <p:spPr bwMode="auto">
          <a:xfrm flipV="1">
            <a:off x="4932363" y="3141663"/>
            <a:ext cx="2592387" cy="2087562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4356100" y="4797425"/>
            <a:ext cx="576263" cy="4318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 dirty="0"/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 rot="992158">
            <a:off x="7446744" y="4063190"/>
            <a:ext cx="503237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 dirty="0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V="1">
            <a:off x="4714876" y="3429000"/>
            <a:ext cx="2809874" cy="2714644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dirty="0" smtClean="0"/>
              <a:t>Acções Colectivas Elementares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2800" dirty="0" smtClean="0"/>
              <a:t>Combinação Táctica Directa com Diagonal</a:t>
            </a:r>
            <a:r>
              <a:rPr lang="pt-PT" sz="3200" dirty="0" smtClean="0"/>
              <a:t> </a:t>
            </a:r>
            <a:endParaRPr lang="pt-PT" sz="3200" dirty="0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7286644" y="3429000"/>
            <a:ext cx="357190" cy="71438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V="1">
            <a:off x="4714876" y="4214818"/>
            <a:ext cx="2592387" cy="2214578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17" name="Marcador de Posição do Número do Diapositivo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168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8" name="Marcador de Posição do Rodapé 1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8" grpId="0" animBg="1"/>
      <p:bldP spid="25609" grpId="0" animBg="1"/>
      <p:bldP spid="25613" grpId="0" animBg="1"/>
      <p:bldP spid="25615" grpId="0" animBg="1"/>
      <p:bldP spid="14" grpId="0" animBg="1"/>
      <p:bldP spid="15" grpId="0" animBg="1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26631" name="Picture 7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636000" y="4010400"/>
            <a:ext cx="558800" cy="828675"/>
          </a:xfrm>
          <a:prstGeom prst="rect">
            <a:avLst/>
          </a:prstGeom>
          <a:noFill/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dirty="0" smtClean="0"/>
              <a:t>Acções Colectivas Elementares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2800" dirty="0" smtClean="0"/>
              <a:t>Combinação Táctica Directa com Diagonal</a:t>
            </a:r>
            <a:r>
              <a:rPr lang="pt-PT" sz="3200" dirty="0" smtClean="0"/>
              <a:t>  </a:t>
            </a:r>
            <a:endParaRPr lang="pt-PT" sz="32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4581525"/>
            <a:ext cx="215900" cy="198438"/>
          </a:xfrm>
          <a:prstGeom prst="rect">
            <a:avLst/>
          </a:prstGeom>
          <a:noFill/>
        </p:spPr>
      </p:pic>
      <p:pic>
        <p:nvPicPr>
          <p:cNvPr id="26630" name="Picture 6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870000" y="5805488"/>
            <a:ext cx="558800" cy="828675"/>
          </a:xfrm>
          <a:prstGeom prst="rect">
            <a:avLst/>
          </a:prstGeom>
          <a:noFill/>
        </p:spPr>
      </p:pic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169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58834E-6 L 0.03941 0.199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C 0.03837 0.0331 0.07691 0.0662 0.09861 0.07685 C 0.12031 0.0875 0.08438 0.1081 0.13004 0.06389 C 0.1757 0.01967 0.27413 -0.08426 0.37257 -0.18796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" y="-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9 0.21669 L 0.35833 -0.2032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-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37 0.03399 L 0.3375 -0.3226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-17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632 -0.19283 L 0.34271 -0.0983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052 -0.08789 L 0.53159 -0.0145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/>
              <a:t>Vantagens:</a:t>
            </a: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Maior </a:t>
            </a:r>
            <a:r>
              <a:rPr lang="pt-PT" b="1" dirty="0">
                <a:solidFill>
                  <a:srgbClr val="FFFF00"/>
                </a:solidFill>
              </a:rPr>
              <a:t>simplicidade das acções técnico-tácticas</a:t>
            </a:r>
            <a:r>
              <a:rPr lang="pt-PT" dirty="0"/>
              <a:t> sem </a:t>
            </a:r>
            <a:r>
              <a:rPr lang="pt-PT" dirty="0" smtClean="0"/>
              <a:t>bola</a:t>
            </a:r>
          </a:p>
          <a:p>
            <a:pPr lvl="1" algn="just"/>
            <a:endParaRPr lang="pt-PT" dirty="0" smtClean="0"/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Grande </a:t>
            </a:r>
            <a:r>
              <a:rPr lang="pt-PT" b="1" dirty="0">
                <a:solidFill>
                  <a:srgbClr val="FFFF00"/>
                </a:solidFill>
              </a:rPr>
              <a:t>número de processos </a:t>
            </a:r>
            <a:r>
              <a:rPr lang="pt-PT" dirty="0"/>
              <a:t>que permitem a recuperação da posse de </a:t>
            </a:r>
            <a:r>
              <a:rPr lang="pt-PT" dirty="0" smtClean="0"/>
              <a:t>bola</a:t>
            </a:r>
          </a:p>
          <a:p>
            <a:pPr lvl="1" algn="just"/>
            <a:endParaRPr lang="pt-PT" dirty="0" smtClean="0"/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Colocação </a:t>
            </a:r>
            <a:r>
              <a:rPr lang="pt-PT" b="1" dirty="0">
                <a:solidFill>
                  <a:srgbClr val="FFFF00"/>
                </a:solidFill>
              </a:rPr>
              <a:t>concentrada dos jogadores </a:t>
            </a:r>
            <a:r>
              <a:rPr lang="pt-PT" dirty="0"/>
              <a:t>num certo espaço de jogo, estabelecendo uma melhor entreajuda dos </a:t>
            </a:r>
            <a:r>
              <a:rPr lang="pt-PT" dirty="0" smtClean="0"/>
              <a:t>jogadores (</a:t>
            </a:r>
            <a:r>
              <a:rPr lang="pt-PT" dirty="0" err="1"/>
              <a:t>Teodorescu</a:t>
            </a:r>
            <a:r>
              <a:rPr lang="pt-PT" dirty="0"/>
              <a:t>, 1984).</a:t>
            </a:r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Processo Defensivo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17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5" grpId="0" uiExpand="1" build="p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4581525"/>
            <a:ext cx="215900" cy="198438"/>
          </a:xfrm>
          <a:prstGeom prst="rect">
            <a:avLst/>
          </a:prstGeom>
          <a:noFill/>
        </p:spPr>
      </p:pic>
      <p:sp>
        <p:nvSpPr>
          <p:cNvPr id="23560" name="Line 8"/>
          <p:cNvSpPr>
            <a:spLocks noChangeShapeType="1"/>
          </p:cNvSpPr>
          <p:nvPr/>
        </p:nvSpPr>
        <p:spPr bwMode="auto">
          <a:xfrm flipV="1">
            <a:off x="4211638" y="3286123"/>
            <a:ext cx="646114" cy="1295401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pic>
        <p:nvPicPr>
          <p:cNvPr id="23562" name="Picture 10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429124" y="2500306"/>
            <a:ext cx="558800" cy="828675"/>
          </a:xfrm>
          <a:prstGeom prst="rect">
            <a:avLst/>
          </a:prstGeom>
          <a:noFill/>
        </p:spPr>
      </p:pic>
      <p:pic>
        <p:nvPicPr>
          <p:cNvPr id="23565" name="Picture 13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636000" y="4005263"/>
            <a:ext cx="558800" cy="828675"/>
          </a:xfrm>
          <a:prstGeom prst="rect">
            <a:avLst/>
          </a:prstGeom>
          <a:noFill/>
        </p:spPr>
      </p:pic>
      <p:sp>
        <p:nvSpPr>
          <p:cNvPr id="23572" name="Line 20"/>
          <p:cNvSpPr>
            <a:spLocks noChangeShapeType="1"/>
          </p:cNvSpPr>
          <p:nvPr/>
        </p:nvSpPr>
        <p:spPr bwMode="auto">
          <a:xfrm flipV="1">
            <a:off x="5072066" y="2997200"/>
            <a:ext cx="2020884" cy="3172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4356100" y="4797425"/>
            <a:ext cx="576263" cy="4318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3578" name="Freeform 26"/>
          <p:cNvSpPr>
            <a:spLocks/>
          </p:cNvSpPr>
          <p:nvPr/>
        </p:nvSpPr>
        <p:spPr bwMode="auto">
          <a:xfrm>
            <a:off x="4872038" y="3141663"/>
            <a:ext cx="2220912" cy="2087562"/>
          </a:xfrm>
          <a:custGeom>
            <a:avLst/>
            <a:gdLst/>
            <a:ahLst/>
            <a:cxnLst>
              <a:cxn ang="0">
                <a:pos x="38" y="1315"/>
              </a:cxn>
              <a:cxn ang="0">
                <a:pos x="219" y="362"/>
              </a:cxn>
              <a:cxn ang="0">
                <a:pos x="1353" y="0"/>
              </a:cxn>
            </a:cxnLst>
            <a:rect l="0" t="0" r="r" b="b"/>
            <a:pathLst>
              <a:path w="1353" h="1315">
                <a:moveTo>
                  <a:pt x="38" y="1315"/>
                </a:moveTo>
                <a:cubicBezTo>
                  <a:pt x="19" y="948"/>
                  <a:pt x="0" y="581"/>
                  <a:pt x="219" y="362"/>
                </a:cubicBezTo>
                <a:cubicBezTo>
                  <a:pt x="438" y="143"/>
                  <a:pt x="1164" y="60"/>
                  <a:pt x="1353" y="0"/>
                </a:cubicBezTo>
              </a:path>
            </a:pathLst>
          </a:cu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 dirty="0"/>
          </a:p>
        </p:txBody>
      </p:sp>
      <p:sp>
        <p:nvSpPr>
          <p:cNvPr id="23581" name="AutoShape 29"/>
          <p:cNvSpPr>
            <a:spLocks noChangeArrowheads="1"/>
          </p:cNvSpPr>
          <p:nvPr/>
        </p:nvSpPr>
        <p:spPr bwMode="auto">
          <a:xfrm rot="2131733">
            <a:off x="7150946" y="3535023"/>
            <a:ext cx="503237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 dirty="0"/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dirty="0" smtClean="0"/>
              <a:t>Acções Colectivas Elementares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2800" dirty="0" smtClean="0"/>
              <a:t>Combinação Táctica Indirecta com Paralela</a:t>
            </a:r>
            <a:r>
              <a:rPr lang="pt-PT" sz="3200" dirty="0" smtClean="0"/>
              <a:t> </a:t>
            </a:r>
            <a:endParaRPr lang="pt-PT" sz="3200" dirty="0"/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 flipH="1">
            <a:off x="7000892" y="3071810"/>
            <a:ext cx="214314" cy="428628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pic>
        <p:nvPicPr>
          <p:cNvPr id="17" name="Picture 13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429124" y="5786454"/>
            <a:ext cx="558800" cy="828675"/>
          </a:xfrm>
          <a:prstGeom prst="rect">
            <a:avLst/>
          </a:prstGeom>
          <a:noFill/>
        </p:spPr>
      </p:pic>
      <p:sp>
        <p:nvSpPr>
          <p:cNvPr id="20" name="Forma livre 19"/>
          <p:cNvSpPr/>
          <p:nvPr/>
        </p:nvSpPr>
        <p:spPr>
          <a:xfrm>
            <a:off x="4926842" y="3125337"/>
            <a:ext cx="3425588" cy="2456597"/>
          </a:xfrm>
          <a:custGeom>
            <a:avLst/>
            <a:gdLst>
              <a:gd name="connsiteX0" fmla="*/ 0 w 3425588"/>
              <a:gd name="connsiteY0" fmla="*/ 0 h 2456597"/>
              <a:gd name="connsiteX1" fmla="*/ 1951630 w 3425588"/>
              <a:gd name="connsiteY1" fmla="*/ 709684 h 2456597"/>
              <a:gd name="connsiteX2" fmla="*/ 3425588 w 3425588"/>
              <a:gd name="connsiteY2" fmla="*/ 2456597 h 245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5588" h="2456597">
                <a:moveTo>
                  <a:pt x="0" y="0"/>
                </a:moveTo>
                <a:cubicBezTo>
                  <a:pt x="690349" y="150125"/>
                  <a:pt x="1380699" y="300251"/>
                  <a:pt x="1951630" y="709684"/>
                </a:cubicBezTo>
                <a:cubicBezTo>
                  <a:pt x="2522561" y="1119117"/>
                  <a:pt x="2974074" y="1787857"/>
                  <a:pt x="3425588" y="2456597"/>
                </a:cubicBezTo>
              </a:path>
            </a:pathLst>
          </a:custGeom>
          <a:ln w="25400">
            <a:solidFill>
              <a:schemeClr val="tx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2" name="Forma livre 21"/>
          <p:cNvSpPr/>
          <p:nvPr/>
        </p:nvSpPr>
        <p:spPr>
          <a:xfrm>
            <a:off x="4954137" y="3643952"/>
            <a:ext cx="1828800" cy="2797791"/>
          </a:xfrm>
          <a:custGeom>
            <a:avLst/>
            <a:gdLst>
              <a:gd name="connsiteX0" fmla="*/ 0 w 1828800"/>
              <a:gd name="connsiteY0" fmla="*/ 2593075 h 2797791"/>
              <a:gd name="connsiteX1" fmla="*/ 545911 w 1828800"/>
              <a:gd name="connsiteY1" fmla="*/ 2674961 h 2797791"/>
              <a:gd name="connsiteX2" fmla="*/ 368490 w 1828800"/>
              <a:gd name="connsiteY2" fmla="*/ 1856096 h 2797791"/>
              <a:gd name="connsiteX3" fmla="*/ 327547 w 1828800"/>
              <a:gd name="connsiteY3" fmla="*/ 382138 h 2797791"/>
              <a:gd name="connsiteX4" fmla="*/ 1828800 w 1828800"/>
              <a:gd name="connsiteY4" fmla="*/ 0 h 279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2797791">
                <a:moveTo>
                  <a:pt x="0" y="2593075"/>
                </a:moveTo>
                <a:cubicBezTo>
                  <a:pt x="242248" y="2695433"/>
                  <a:pt x="484496" y="2797791"/>
                  <a:pt x="545911" y="2674961"/>
                </a:cubicBezTo>
                <a:cubicBezTo>
                  <a:pt x="607326" y="2552131"/>
                  <a:pt x="404884" y="2238233"/>
                  <a:pt x="368490" y="1856096"/>
                </a:cubicBezTo>
                <a:cubicBezTo>
                  <a:pt x="332096" y="1473959"/>
                  <a:pt x="84162" y="691487"/>
                  <a:pt x="327547" y="382138"/>
                </a:cubicBezTo>
                <a:cubicBezTo>
                  <a:pt x="570932" y="72789"/>
                  <a:pt x="1199866" y="36394"/>
                  <a:pt x="1828800" y="0"/>
                </a:cubicBezTo>
              </a:path>
            </a:pathLst>
          </a:custGeom>
          <a:ln w="25400">
            <a:solidFill>
              <a:schemeClr val="tx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170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nimBg="1"/>
      <p:bldP spid="23572" grpId="0" animBg="1"/>
      <p:bldP spid="23575" grpId="0" animBg="1"/>
      <p:bldP spid="23578" grpId="0" animBg="1"/>
      <p:bldP spid="23581" grpId="0" animBg="1"/>
      <p:bldP spid="15" grpId="0" animBg="1"/>
      <p:bldP spid="20" grpId="0" animBg="1"/>
      <p:bldP spid="22" grpId="0" animBg="1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24582" name="Picture 6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428000" y="2502000"/>
            <a:ext cx="558800" cy="828675"/>
          </a:xfrm>
          <a:prstGeom prst="rect">
            <a:avLst/>
          </a:prstGeom>
          <a:noFill/>
        </p:spPr>
      </p:pic>
      <p:pic>
        <p:nvPicPr>
          <p:cNvPr id="24583" name="Picture 7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635375" y="4005263"/>
            <a:ext cx="558800" cy="828675"/>
          </a:xfrm>
          <a:prstGeom prst="rect">
            <a:avLst/>
          </a:prstGeom>
          <a:noFill/>
        </p:spPr>
      </p:pic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 dirty="0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dirty="0" smtClean="0"/>
              <a:t>Acções Colectivas Elementares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2800" dirty="0" smtClean="0"/>
              <a:t>Combinação Táctica Indirecta com Paralela</a:t>
            </a:r>
            <a:r>
              <a:rPr lang="pt-PT" sz="3200" dirty="0" smtClean="0"/>
              <a:t> </a:t>
            </a:r>
            <a:endParaRPr lang="pt-PT" sz="3600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4581525"/>
            <a:ext cx="215900" cy="198438"/>
          </a:xfrm>
          <a:prstGeom prst="rect">
            <a:avLst/>
          </a:prstGeom>
          <a:noFill/>
        </p:spPr>
      </p:pic>
      <p:pic>
        <p:nvPicPr>
          <p:cNvPr id="8" name="Picture 13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429124" y="5786454"/>
            <a:ext cx="558800" cy="828675"/>
          </a:xfrm>
          <a:prstGeom prst="rect">
            <a:avLst/>
          </a:prstGeom>
          <a:noFill/>
        </p:spPr>
      </p:pic>
      <p:sp>
        <p:nvSpPr>
          <p:cNvPr id="9" name="Marcador de Posição do Número do Diapositivo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171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1" name="Marcador de Posição do Rodapé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104 L 0.08281 -0.224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-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1 -0.2241 L 0.3151 -0.2201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0.01364 C 0.05921 0.0525 0.10313 0.09181 0.11737 0.09482 C 0.1316 0.09782 0.10191 0.05874 0.10035 0.03168 C 0.09895 0.00462 0.096 -0.04047 0.10886 -0.06753 C 0.12153 -0.09459 0.13421 -0.11286 0.17657 -0.1309 C 0.2191 -0.14894 0.33212 -0.16836 0.3632 -0.17576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65 0.03284 C 0.06406 0.03099 0.10347 0.02937 0.16649 0.07493 C 0.22951 0.12049 0.31597 0.213 0.4026 0.30574 " pathEditMode="relative" ptsTypes="aaA">
                                      <p:cBhvr>
                                        <p:cTn id="15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50786E-6 C 0.02552 -1.50786E-6 0.05104 -1.50786E-6 0.05503 -0.02104 C 0.05903 -0.04209 0.03281 -0.07169 0.02361 -0.12581 C 0.01441 -0.17992 -0.02882 -0.29718 8.33333E-7 -0.34621 C 0.02882 -0.39523 0.11285 -0.40749 0.19687 -0.41952 " pathEditMode="relative" ptsTypes="aaa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1 -0.22017 L 0.30712 -0.16768 " pathEditMode="relative" ptsTypes="AA">
                                      <p:cBhvr>
                                        <p:cTn id="21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33 -0.17184 L 0.52378 -0.0039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8000" y="4582800"/>
            <a:ext cx="215900" cy="198438"/>
          </a:xfrm>
          <a:prstGeom prst="rect">
            <a:avLst/>
          </a:prstGeom>
          <a:noFill/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3929058" y="5000636"/>
            <a:ext cx="571504" cy="1357322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pic>
        <p:nvPicPr>
          <p:cNvPr id="25606" name="Picture 6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870324" y="5805488"/>
            <a:ext cx="558800" cy="828675"/>
          </a:xfrm>
          <a:prstGeom prst="rect">
            <a:avLst/>
          </a:prstGeom>
          <a:noFill/>
        </p:spPr>
      </p:pic>
      <p:pic>
        <p:nvPicPr>
          <p:cNvPr id="25607" name="Picture 7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636000" y="4010400"/>
            <a:ext cx="558800" cy="828675"/>
          </a:xfrm>
          <a:prstGeom prst="rect">
            <a:avLst/>
          </a:prstGeom>
          <a:noFill/>
        </p:spPr>
      </p:pic>
      <p:sp>
        <p:nvSpPr>
          <p:cNvPr id="25608" name="Line 8"/>
          <p:cNvSpPr>
            <a:spLocks noChangeShapeType="1"/>
          </p:cNvSpPr>
          <p:nvPr/>
        </p:nvSpPr>
        <p:spPr bwMode="auto">
          <a:xfrm flipV="1">
            <a:off x="4932363" y="3141663"/>
            <a:ext cx="2592387" cy="2087562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4356100" y="4797425"/>
            <a:ext cx="576263" cy="4318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 dirty="0"/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 rot="992158">
            <a:off x="7480563" y="4206064"/>
            <a:ext cx="503237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 dirty="0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V="1">
            <a:off x="4714876" y="3429000"/>
            <a:ext cx="2809874" cy="2714644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dirty="0" smtClean="0"/>
              <a:t>Acções Colectivas Elementares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2800" dirty="0" smtClean="0"/>
              <a:t>Combinação Táctica Indirecta com Diagonal</a:t>
            </a:r>
            <a:r>
              <a:rPr lang="pt-PT" sz="3200" dirty="0" smtClean="0"/>
              <a:t> </a:t>
            </a:r>
            <a:endParaRPr lang="pt-PT" sz="3200" dirty="0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7358082" y="3429000"/>
            <a:ext cx="285752" cy="928694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pic>
        <p:nvPicPr>
          <p:cNvPr id="17" name="Picture 7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00562" y="2571744"/>
            <a:ext cx="558800" cy="828675"/>
          </a:xfrm>
          <a:prstGeom prst="rect">
            <a:avLst/>
          </a:prstGeom>
          <a:noFill/>
        </p:spPr>
      </p:pic>
      <p:sp>
        <p:nvSpPr>
          <p:cNvPr id="18" name="Forma livre 17"/>
          <p:cNvSpPr/>
          <p:nvPr/>
        </p:nvSpPr>
        <p:spPr>
          <a:xfrm>
            <a:off x="5066270" y="2910016"/>
            <a:ext cx="2199503" cy="1637270"/>
          </a:xfrm>
          <a:custGeom>
            <a:avLst/>
            <a:gdLst>
              <a:gd name="connsiteX0" fmla="*/ 0 w 2199503"/>
              <a:gd name="connsiteY0" fmla="*/ 179173 h 1637270"/>
              <a:gd name="connsiteX1" fmla="*/ 556054 w 2199503"/>
              <a:gd name="connsiteY1" fmla="*/ 191530 h 1637270"/>
              <a:gd name="connsiteX2" fmla="*/ 790833 w 2199503"/>
              <a:gd name="connsiteY2" fmla="*/ 1328352 h 1637270"/>
              <a:gd name="connsiteX3" fmla="*/ 2199503 w 2199503"/>
              <a:gd name="connsiteY3" fmla="*/ 1637270 h 163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9503" h="1637270">
                <a:moveTo>
                  <a:pt x="0" y="179173"/>
                </a:moveTo>
                <a:cubicBezTo>
                  <a:pt x="212124" y="89586"/>
                  <a:pt x="424249" y="0"/>
                  <a:pt x="556054" y="191530"/>
                </a:cubicBezTo>
                <a:cubicBezTo>
                  <a:pt x="687860" y="383060"/>
                  <a:pt x="516925" y="1087395"/>
                  <a:pt x="790833" y="1328352"/>
                </a:cubicBezTo>
                <a:cubicBezTo>
                  <a:pt x="1064741" y="1569309"/>
                  <a:pt x="1632122" y="1603289"/>
                  <a:pt x="2199503" y="1637270"/>
                </a:cubicBezTo>
              </a:path>
            </a:pathLst>
          </a:custGeom>
          <a:ln w="25400">
            <a:solidFill>
              <a:schemeClr val="tx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9" name="Forma livre 18"/>
          <p:cNvSpPr/>
          <p:nvPr/>
        </p:nvSpPr>
        <p:spPr>
          <a:xfrm>
            <a:off x="4448432" y="2990335"/>
            <a:ext cx="3311611" cy="3472249"/>
          </a:xfrm>
          <a:custGeom>
            <a:avLst/>
            <a:gdLst>
              <a:gd name="connsiteX0" fmla="*/ 0 w 3311611"/>
              <a:gd name="connsiteY0" fmla="*/ 3422822 h 3472249"/>
              <a:gd name="connsiteX1" fmla="*/ 432487 w 3311611"/>
              <a:gd name="connsiteY1" fmla="*/ 3410465 h 3472249"/>
              <a:gd name="connsiteX2" fmla="*/ 803190 w 3311611"/>
              <a:gd name="connsiteY2" fmla="*/ 3052119 h 3472249"/>
              <a:gd name="connsiteX3" fmla="*/ 1421027 w 3311611"/>
              <a:gd name="connsiteY3" fmla="*/ 2224216 h 3472249"/>
              <a:gd name="connsiteX4" fmla="*/ 1865871 w 3311611"/>
              <a:gd name="connsiteY4" fmla="*/ 531341 h 3472249"/>
              <a:gd name="connsiteX5" fmla="*/ 3311611 w 3311611"/>
              <a:gd name="connsiteY5" fmla="*/ 0 h 34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1611" h="3472249">
                <a:moveTo>
                  <a:pt x="0" y="3422822"/>
                </a:moveTo>
                <a:cubicBezTo>
                  <a:pt x="149311" y="3447535"/>
                  <a:pt x="298622" y="3472249"/>
                  <a:pt x="432487" y="3410465"/>
                </a:cubicBezTo>
                <a:cubicBezTo>
                  <a:pt x="566352" y="3348681"/>
                  <a:pt x="638433" y="3249827"/>
                  <a:pt x="803190" y="3052119"/>
                </a:cubicBezTo>
                <a:cubicBezTo>
                  <a:pt x="967947" y="2854411"/>
                  <a:pt x="1243914" y="2644346"/>
                  <a:pt x="1421027" y="2224216"/>
                </a:cubicBezTo>
                <a:cubicBezTo>
                  <a:pt x="1598141" y="1804086"/>
                  <a:pt x="1550774" y="902044"/>
                  <a:pt x="1865871" y="531341"/>
                </a:cubicBezTo>
                <a:cubicBezTo>
                  <a:pt x="2180968" y="160638"/>
                  <a:pt x="2746289" y="80319"/>
                  <a:pt x="3311611" y="0"/>
                </a:cubicBezTo>
              </a:path>
            </a:pathLst>
          </a:custGeom>
          <a:ln w="25400">
            <a:solidFill>
              <a:schemeClr val="tx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0" name="Marcador de Posição do Número do Diapositivo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172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21" name="Marcador de Posição do Rodapé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8" grpId="0" animBg="1"/>
      <p:bldP spid="25609" grpId="0" animBg="1"/>
      <p:bldP spid="25613" grpId="0" animBg="1"/>
      <p:bldP spid="25615" grpId="0" animBg="1"/>
      <p:bldP spid="14" grpId="0" animBg="1"/>
      <p:bldP spid="18" grpId="0" animBg="1"/>
      <p:bldP spid="19" grpId="0" animBg="1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26631" name="Picture 7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636000" y="4010400"/>
            <a:ext cx="558800" cy="828675"/>
          </a:xfrm>
          <a:prstGeom prst="rect">
            <a:avLst/>
          </a:prstGeom>
          <a:noFill/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dirty="0" smtClean="0"/>
              <a:t>Acções Colectivas Elementares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2800" dirty="0" smtClean="0"/>
              <a:t>Combinação Táctica Indirecta com Diagonal</a:t>
            </a:r>
            <a:r>
              <a:rPr lang="pt-PT" sz="3200" dirty="0" smtClean="0"/>
              <a:t>  </a:t>
            </a:r>
            <a:endParaRPr lang="pt-PT" sz="32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4581525"/>
            <a:ext cx="215900" cy="198438"/>
          </a:xfrm>
          <a:prstGeom prst="rect">
            <a:avLst/>
          </a:prstGeom>
          <a:noFill/>
        </p:spPr>
      </p:pic>
      <p:pic>
        <p:nvPicPr>
          <p:cNvPr id="26630" name="Picture 6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870000" y="5805488"/>
            <a:ext cx="558800" cy="828675"/>
          </a:xfrm>
          <a:prstGeom prst="rect">
            <a:avLst/>
          </a:prstGeom>
          <a:noFill/>
        </p:spPr>
      </p:pic>
      <p:pic>
        <p:nvPicPr>
          <p:cNvPr id="7" name="Picture 7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00562" y="2571744"/>
            <a:ext cx="558800" cy="828675"/>
          </a:xfrm>
          <a:prstGeom prst="rect">
            <a:avLst/>
          </a:prstGeom>
          <a:noFill/>
        </p:spPr>
      </p:pic>
      <p:sp>
        <p:nvSpPr>
          <p:cNvPr id="8" name="Marcador de Posição do Número do Diapositivo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173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58834E-6 L 0.03941 0.199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C 0.03837 0.0331 0.07691 0.0662 0.09861 0.07685 C 0.12031 0.0875 0.08438 0.1081 0.13004 0.06389 C 0.1757 0.01967 0.27413 -0.08426 0.37257 -0.18796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" y="-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9 0.21669 L 0.35833 -0.2032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-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C 0.03055 0.00718 0.06128 0.01459 0.07899 -2.96296E-6 C 0.09652 -0.01412 0.08784 -0.01944 0.10538 -0.08426 C 0.12309 -0.14977 0.13333 -0.32106 0.18455 -0.39166 C 0.23576 -0.46227 0.32448 -0.48518 0.41354 -0.50764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" y="-24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09 -0.01944 C 0.05451 -0.02222 0.06111 -0.02477 0.07951 -0.01944 C 0.09792 -0.01412 0.13733 -0.0125 0.15833 0.01204 C 0.17934 0.03658 0.18455 0.10301 0.20556 0.12755 C 0.22656 0.15208 0.25538 0.15556 0.28438 0.15903 " pathEditMode="relative" ptsTypes="aaa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632 -0.19283 L 0.34271 -0.0983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052 -0.08789 L 0.53159 -0.0145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/>
            <a:r>
              <a:rPr lang="pt-PT" dirty="0" smtClean="0"/>
              <a:t>Acções que visam a </a:t>
            </a:r>
            <a:r>
              <a:rPr lang="pt-PT" b="1" dirty="0" smtClean="0">
                <a:solidFill>
                  <a:srgbClr val="FFFF00"/>
                </a:solidFill>
              </a:rPr>
              <a:t>troca de posições</a:t>
            </a:r>
            <a:r>
              <a:rPr lang="pt-PT" dirty="0" smtClean="0"/>
              <a:t> específicas com o objectivo de </a:t>
            </a:r>
            <a:r>
              <a:rPr lang="pt-PT" b="1" dirty="0" smtClean="0">
                <a:solidFill>
                  <a:srgbClr val="FFFF00"/>
                </a:solidFill>
              </a:rPr>
              <a:t>provocar superioridade numérica</a:t>
            </a:r>
            <a:endParaRPr lang="pt-PT" dirty="0" smtClean="0"/>
          </a:p>
          <a:p>
            <a:pPr lvl="1" algn="just"/>
            <a:endParaRPr lang="pt-PT" dirty="0" smtClean="0"/>
          </a:p>
          <a:p>
            <a:pPr lvl="1" algn="just"/>
            <a:endParaRPr lang="pt-PT" dirty="0" smtClean="0"/>
          </a:p>
          <a:p>
            <a:pPr lvl="1" algn="just"/>
            <a:r>
              <a:rPr lang="pt-PT" dirty="0" smtClean="0"/>
              <a:t>Objectivos:</a:t>
            </a:r>
          </a:p>
          <a:p>
            <a:pPr lvl="2" algn="just"/>
            <a:r>
              <a:rPr lang="pt-PT" dirty="0" smtClean="0"/>
              <a:t>Ocupação racional do terreno de jogo</a:t>
            </a:r>
          </a:p>
          <a:p>
            <a:pPr lvl="2" algn="just"/>
            <a:r>
              <a:rPr lang="pt-PT" b="1" dirty="0" smtClean="0">
                <a:solidFill>
                  <a:srgbClr val="FFFF00"/>
                </a:solidFill>
              </a:rPr>
              <a:t>Provocar desequilíbrios </a:t>
            </a:r>
            <a:r>
              <a:rPr lang="pt-PT" dirty="0" smtClean="0"/>
              <a:t>defensivos</a:t>
            </a:r>
          </a:p>
          <a:p>
            <a:pPr lvl="2" algn="just"/>
            <a:r>
              <a:rPr lang="pt-PT" b="1" dirty="0" smtClean="0">
                <a:solidFill>
                  <a:srgbClr val="FFFF00"/>
                </a:solidFill>
              </a:rPr>
              <a:t>Aproveitar o espaço</a:t>
            </a:r>
            <a:r>
              <a:rPr lang="pt-PT" dirty="0" smtClean="0"/>
              <a:t> deixado pelos jogadores que permutam</a:t>
            </a:r>
          </a:p>
          <a:p>
            <a:pPr lvl="2" algn="just"/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FADDA5-D540-4418-BFBE-B9A9BD8F6511}" type="slidenum">
              <a:rPr lang="pt-PT" smtClean="0"/>
              <a:pPr/>
              <a:t>174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r>
              <a:rPr lang="pt-PT" sz="3200" dirty="0" smtClean="0"/>
              <a:t>Acções Colectivas Elementares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3200" dirty="0" smtClean="0"/>
              <a:t>Permutações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uiExpand="1" build="p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3071810"/>
            <a:ext cx="215900" cy="198438"/>
          </a:xfrm>
          <a:prstGeom prst="rect">
            <a:avLst/>
          </a:prstGeom>
          <a:noFill/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 flipH="1">
            <a:off x="3857620" y="3286124"/>
            <a:ext cx="928694" cy="1285884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pic>
        <p:nvPicPr>
          <p:cNvPr id="25606" name="Picture 6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72000" y="5786454"/>
            <a:ext cx="558800" cy="828675"/>
          </a:xfrm>
          <a:prstGeom prst="rect">
            <a:avLst/>
          </a:prstGeom>
          <a:noFill/>
        </p:spPr>
      </p:pic>
      <p:pic>
        <p:nvPicPr>
          <p:cNvPr id="25607" name="Picture 7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86116" y="3929066"/>
            <a:ext cx="558800" cy="828675"/>
          </a:xfrm>
          <a:prstGeom prst="rect">
            <a:avLst/>
          </a:prstGeom>
          <a:noFill/>
        </p:spPr>
      </p:pic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 dirty="0"/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dirty="0" smtClean="0"/>
              <a:t>Acções Colectivas Elementares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3200" dirty="0" smtClean="0"/>
              <a:t>Permuta Simples</a:t>
            </a:r>
            <a:endParaRPr lang="pt-PT" sz="3200" dirty="0"/>
          </a:p>
        </p:txBody>
      </p:sp>
      <p:pic>
        <p:nvPicPr>
          <p:cNvPr id="14" name="Picture 7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00562" y="2428868"/>
            <a:ext cx="558800" cy="828675"/>
          </a:xfrm>
          <a:prstGeom prst="rect">
            <a:avLst/>
          </a:prstGeom>
          <a:noFill/>
        </p:spPr>
      </p:pic>
      <p:sp>
        <p:nvSpPr>
          <p:cNvPr id="17" name="Forma livre 16"/>
          <p:cNvSpPr/>
          <p:nvPr/>
        </p:nvSpPr>
        <p:spPr>
          <a:xfrm>
            <a:off x="5108028" y="2722180"/>
            <a:ext cx="1860331" cy="2186151"/>
          </a:xfrm>
          <a:custGeom>
            <a:avLst/>
            <a:gdLst>
              <a:gd name="connsiteX0" fmla="*/ 0 w 1860331"/>
              <a:gd name="connsiteY0" fmla="*/ 241737 h 2186151"/>
              <a:gd name="connsiteX1" fmla="*/ 536027 w 1860331"/>
              <a:gd name="connsiteY1" fmla="*/ 194441 h 2186151"/>
              <a:gd name="connsiteX2" fmla="*/ 614855 w 1860331"/>
              <a:gd name="connsiteY2" fmla="*/ 1408386 h 2186151"/>
              <a:gd name="connsiteX3" fmla="*/ 1182413 w 1860331"/>
              <a:gd name="connsiteY3" fmla="*/ 2070537 h 2186151"/>
              <a:gd name="connsiteX4" fmla="*/ 1860331 w 1860331"/>
              <a:gd name="connsiteY4" fmla="*/ 2102068 h 2186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0331" h="2186151">
                <a:moveTo>
                  <a:pt x="0" y="241737"/>
                </a:moveTo>
                <a:cubicBezTo>
                  <a:pt x="216775" y="120868"/>
                  <a:pt x="433551" y="0"/>
                  <a:pt x="536027" y="194441"/>
                </a:cubicBezTo>
                <a:cubicBezTo>
                  <a:pt x="638503" y="388882"/>
                  <a:pt x="507124" y="1095703"/>
                  <a:pt x="614855" y="1408386"/>
                </a:cubicBezTo>
                <a:cubicBezTo>
                  <a:pt x="722586" y="1721069"/>
                  <a:pt x="974834" y="1954923"/>
                  <a:pt x="1182413" y="2070537"/>
                </a:cubicBezTo>
                <a:cubicBezTo>
                  <a:pt x="1389992" y="2186151"/>
                  <a:pt x="1625161" y="2144109"/>
                  <a:pt x="1860331" y="2102068"/>
                </a:cubicBezTo>
              </a:path>
            </a:pathLst>
          </a:custGeom>
          <a:ln w="25400">
            <a:solidFill>
              <a:schemeClr val="tx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9" name="Forma livre 18"/>
          <p:cNvSpPr/>
          <p:nvPr/>
        </p:nvSpPr>
        <p:spPr>
          <a:xfrm>
            <a:off x="5000628" y="2714620"/>
            <a:ext cx="2081048" cy="1542070"/>
          </a:xfrm>
          <a:custGeom>
            <a:avLst/>
            <a:gdLst>
              <a:gd name="connsiteX0" fmla="*/ 2081048 w 2081048"/>
              <a:gd name="connsiteY0" fmla="*/ 1340069 h 1340069"/>
              <a:gd name="connsiteX1" fmla="*/ 1513490 w 2081048"/>
              <a:gd name="connsiteY1" fmla="*/ 299545 h 1340069"/>
              <a:gd name="connsiteX2" fmla="*/ 0 w 2081048"/>
              <a:gd name="connsiteY2" fmla="*/ 0 h 134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1048" h="1340069">
                <a:moveTo>
                  <a:pt x="2081048" y="1340069"/>
                </a:moveTo>
                <a:cubicBezTo>
                  <a:pt x="1970689" y="931479"/>
                  <a:pt x="1860331" y="522890"/>
                  <a:pt x="1513490" y="299545"/>
                </a:cubicBezTo>
                <a:cubicBezTo>
                  <a:pt x="1166649" y="76200"/>
                  <a:pt x="583324" y="38100"/>
                  <a:pt x="0" y="0"/>
                </a:cubicBezTo>
              </a:path>
            </a:pathLst>
          </a:custGeom>
          <a:ln w="25400">
            <a:solidFill>
              <a:schemeClr val="tx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3" name="Marcador de Posição do Número do Diapositivo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175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8" name="Marcador de Posição do Rodapé 1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15" name="Picture 6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643702" y="4000504"/>
            <a:ext cx="558800" cy="828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17" grpId="0" animBg="1"/>
      <p:bldP spid="19" grpId="0" animBg="1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3071810"/>
            <a:ext cx="215900" cy="198438"/>
          </a:xfrm>
          <a:prstGeom prst="rect">
            <a:avLst/>
          </a:prstGeom>
          <a:noFill/>
        </p:spPr>
      </p:pic>
      <p:pic>
        <p:nvPicPr>
          <p:cNvPr id="25606" name="Picture 6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72000" y="5786454"/>
            <a:ext cx="558800" cy="828675"/>
          </a:xfrm>
          <a:prstGeom prst="rect">
            <a:avLst/>
          </a:prstGeom>
          <a:noFill/>
        </p:spPr>
      </p:pic>
      <p:pic>
        <p:nvPicPr>
          <p:cNvPr id="25607" name="Picture 7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86116" y="3929066"/>
            <a:ext cx="558800" cy="828675"/>
          </a:xfrm>
          <a:prstGeom prst="rect">
            <a:avLst/>
          </a:prstGeom>
          <a:noFill/>
        </p:spPr>
      </p:pic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 dirty="0"/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dirty="0" smtClean="0"/>
              <a:t>Acções Colectivas Elementares </a:t>
            </a:r>
            <a:r>
              <a:rPr lang="pt-PT" sz="3200" dirty="0" smtClean="0">
                <a:solidFill>
                  <a:srgbClr val="FFFF00"/>
                </a:solidFill>
              </a:rPr>
              <a:t>Ofensivas</a:t>
            </a: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3200" dirty="0" smtClean="0"/>
              <a:t>Permuta Simples</a:t>
            </a:r>
            <a:endParaRPr lang="pt-PT" sz="3200" dirty="0"/>
          </a:p>
        </p:txBody>
      </p:sp>
      <p:pic>
        <p:nvPicPr>
          <p:cNvPr id="14" name="Picture 7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00562" y="2428868"/>
            <a:ext cx="558800" cy="828675"/>
          </a:xfrm>
          <a:prstGeom prst="rect">
            <a:avLst/>
          </a:prstGeom>
          <a:noFill/>
        </p:spPr>
      </p:pic>
      <p:pic>
        <p:nvPicPr>
          <p:cNvPr id="15" name="Picture 6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643702" y="4000504"/>
            <a:ext cx="558800" cy="828675"/>
          </a:xfrm>
          <a:prstGeom prst="rect">
            <a:avLst/>
          </a:prstGeom>
          <a:noFill/>
        </p:spPr>
      </p:pic>
      <p:sp>
        <p:nvSpPr>
          <p:cNvPr id="10" name="Marcador de Posição do Número do Diapositivo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176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1" name="Marcador de Posição do Rodapé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01667 L -0.12969 0.19514 " pathEditMode="relative" ptsTypes="AA">
                                      <p:cBhvr>
                                        <p:cTn id="6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47 0.01181 C 0.0632 -0.0074 0.0941 -0.02662 0.11111 0.01181 C 0.12813 0.05023 0.11372 0.19908 0.13473 0.24283 C 0.15573 0.28658 0.19636 0.28033 0.23716 0.27431 " pathEditMode="relative" ptsTypes="aa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7407E-6 C -0.0198 -0.08149 -0.03941 -0.16274 -0.07882 -0.19954 C -0.11823 -0.23635 -0.17726 -0.22848 -0.23629 -0.22037 " pathEditMode="relative" ptsTypes="a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177</a:t>
            </a:fld>
            <a:endParaRPr lang="pt-PT" dirty="0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8" name="Marcador de Posição do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PT" sz="2400" dirty="0" smtClean="0">
                <a:latin typeface="Arial Black" pitchFamily="34" charset="0"/>
              </a:rPr>
              <a:t>Ofensivas</a:t>
            </a:r>
            <a:endParaRPr lang="pt-PT" sz="2400" dirty="0">
              <a:latin typeface="Arial Black" pitchFamily="34" charset="0"/>
            </a:endParaRPr>
          </a:p>
        </p:txBody>
      </p:sp>
      <p:sp>
        <p:nvSpPr>
          <p:cNvPr id="204803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pt-PT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t-PT" b="1" dirty="0" smtClean="0">
                <a:solidFill>
                  <a:schemeClr val="tx1">
                    <a:lumMod val="75000"/>
                  </a:schemeClr>
                </a:solidFill>
              </a:rPr>
              <a:t>Desmarcações</a:t>
            </a:r>
            <a:endParaRPr lang="pt-PT" b="1" dirty="0">
              <a:solidFill>
                <a:schemeClr val="tx1">
                  <a:lumMod val="75000"/>
                </a:schemeClr>
              </a:solidFill>
            </a:endParaRPr>
          </a:p>
          <a:p>
            <a:endParaRPr lang="pt-PT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t-PT" b="1" dirty="0" smtClean="0">
                <a:solidFill>
                  <a:schemeClr val="tx1">
                    <a:lumMod val="75000"/>
                  </a:schemeClr>
                </a:solidFill>
              </a:rPr>
              <a:t>Combinações</a:t>
            </a:r>
          </a:p>
          <a:p>
            <a:endParaRPr lang="pt-PT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t-PT" b="1" dirty="0" smtClean="0">
                <a:solidFill>
                  <a:schemeClr val="tx1">
                    <a:lumMod val="75000"/>
                  </a:schemeClr>
                </a:solidFill>
              </a:rPr>
              <a:t>Permutações</a:t>
            </a:r>
            <a:endParaRPr lang="pt-PT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Marcador de Posição de Conteúdo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PT" b="1" dirty="0" smtClean="0">
              <a:solidFill>
                <a:srgbClr val="FFFF00"/>
              </a:solidFill>
            </a:endParaRPr>
          </a:p>
          <a:p>
            <a:r>
              <a:rPr lang="pt-PT" b="1" dirty="0" smtClean="0">
                <a:solidFill>
                  <a:srgbClr val="FFC000"/>
                </a:solidFill>
              </a:rPr>
              <a:t>Marcações</a:t>
            </a:r>
          </a:p>
          <a:p>
            <a:endParaRPr lang="pt-PT" b="1" dirty="0" smtClean="0">
              <a:solidFill>
                <a:srgbClr val="FFFF00"/>
              </a:solidFill>
            </a:endParaRPr>
          </a:p>
          <a:p>
            <a:r>
              <a:rPr lang="pt-PT" b="1" dirty="0" smtClean="0">
                <a:solidFill>
                  <a:srgbClr val="FFC000"/>
                </a:solidFill>
              </a:rPr>
              <a:t>Compensações</a:t>
            </a:r>
          </a:p>
          <a:p>
            <a:endParaRPr lang="pt-PT" b="1" dirty="0" smtClean="0">
              <a:solidFill>
                <a:srgbClr val="FFFF00"/>
              </a:solidFill>
            </a:endParaRPr>
          </a:p>
          <a:p>
            <a:r>
              <a:rPr lang="pt-PT" b="1" dirty="0" smtClean="0">
                <a:solidFill>
                  <a:srgbClr val="FFC000"/>
                </a:solidFill>
              </a:rPr>
              <a:t>Dobras</a:t>
            </a:r>
          </a:p>
          <a:p>
            <a:endParaRPr lang="pt-PT" dirty="0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Acções Colectivas Elementares</a:t>
            </a:r>
          </a:p>
        </p:txBody>
      </p:sp>
      <p:sp>
        <p:nvSpPr>
          <p:cNvPr id="9" name="Marcador de Posição do Texto 8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pt-PT" sz="2400" b="0" dirty="0" smtClean="0">
                <a:latin typeface="Arial Black" pitchFamily="34" charset="0"/>
              </a:rPr>
              <a:t>Defensivas</a:t>
            </a:r>
            <a:endParaRPr lang="pt-PT" sz="2400" b="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/>
            <a:endParaRPr lang="pt-PT" dirty="0" smtClean="0"/>
          </a:p>
          <a:p>
            <a:pPr lvl="1" algn="just"/>
            <a:r>
              <a:rPr lang="pt-PT" dirty="0" smtClean="0"/>
              <a:t>Acção defensiva que se destina a </a:t>
            </a:r>
            <a:r>
              <a:rPr lang="pt-PT" b="1" dirty="0" smtClean="0">
                <a:solidFill>
                  <a:srgbClr val="FFFF00"/>
                </a:solidFill>
              </a:rPr>
              <a:t>dificultar a acção ofensiva do atacante</a:t>
            </a:r>
            <a:r>
              <a:rPr lang="pt-PT" dirty="0" smtClean="0"/>
              <a:t>, em colaboração com os colegas e em função da localização da bola.</a:t>
            </a:r>
          </a:p>
          <a:p>
            <a:pPr lvl="1" algn="just"/>
            <a:endParaRPr lang="pt-PT" dirty="0" smtClean="0"/>
          </a:p>
          <a:p>
            <a:pPr lvl="1" algn="just"/>
            <a:r>
              <a:rPr lang="pt-PT" dirty="0" smtClean="0"/>
              <a:t>Acções mais relevantes</a:t>
            </a:r>
          </a:p>
          <a:p>
            <a:pPr lvl="2" algn="just"/>
            <a:r>
              <a:rPr lang="pt-PT" dirty="0" smtClean="0"/>
              <a:t>Temporização </a:t>
            </a:r>
          </a:p>
          <a:p>
            <a:pPr lvl="2" algn="just"/>
            <a:r>
              <a:rPr lang="pt-PT" dirty="0" smtClean="0"/>
              <a:t>2x1 (Preferencialmente nas Alas)</a:t>
            </a:r>
          </a:p>
          <a:p>
            <a:pPr lvl="2" algn="just"/>
            <a:r>
              <a:rPr lang="pt-PT" dirty="0" smtClean="0"/>
              <a:t>Aglomeração no pivot</a:t>
            </a:r>
          </a:p>
          <a:p>
            <a:pPr lvl="2" algn="just"/>
            <a:r>
              <a:rPr lang="pt-PT" dirty="0" smtClean="0"/>
              <a:t>[Troca de Marcação]</a:t>
            </a:r>
          </a:p>
          <a:p>
            <a:pPr lvl="1" algn="just"/>
            <a:endParaRPr lang="pt-PT" dirty="0" smtClean="0"/>
          </a:p>
          <a:p>
            <a:pPr lvl="2" algn="just"/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FADDA5-D540-4418-BFBE-B9A9BD8F6511}" type="slidenum">
              <a:rPr lang="pt-PT" smtClean="0"/>
              <a:pPr/>
              <a:t>178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r>
              <a:rPr lang="pt-PT" sz="3000" dirty="0" smtClean="0"/>
              <a:t>Acções Colectivas Elementares </a:t>
            </a:r>
            <a:r>
              <a:rPr lang="pt-PT" sz="3000" dirty="0" smtClean="0">
                <a:solidFill>
                  <a:srgbClr val="FFC000"/>
                </a:solidFill>
              </a:rPr>
              <a:t>Defensivas</a:t>
            </a:r>
            <a:br>
              <a:rPr lang="pt-PT" sz="3000" dirty="0" smtClean="0">
                <a:solidFill>
                  <a:srgbClr val="FFC000"/>
                </a:solidFill>
              </a:rPr>
            </a:br>
            <a:r>
              <a:rPr lang="pt-PT" sz="3000" dirty="0" smtClean="0"/>
              <a:t>Marcação</a:t>
            </a:r>
            <a:endParaRPr lang="en-GB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uiExpand="1" build="p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179</a:t>
            </a:fld>
            <a:endParaRPr lang="pt-PT" dirty="0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000" dirty="0" smtClean="0"/>
              <a:t>Acções Colectivas Elementares </a:t>
            </a:r>
            <a:r>
              <a:rPr lang="pt-PT" sz="3000" dirty="0" smtClean="0">
                <a:solidFill>
                  <a:srgbClr val="FFC000"/>
                </a:solidFill>
              </a:rPr>
              <a:t>Defensivas</a:t>
            </a:r>
            <a:br>
              <a:rPr lang="pt-PT" sz="3000" dirty="0" smtClean="0">
                <a:solidFill>
                  <a:srgbClr val="FFC000"/>
                </a:solidFill>
              </a:rPr>
            </a:br>
            <a:r>
              <a:rPr lang="pt-PT" sz="3000" dirty="0" smtClean="0"/>
              <a:t>Marcação [Temporização]</a:t>
            </a:r>
            <a:endParaRPr lang="en-GB" sz="3000" dirty="0">
              <a:cs typeface="Times New Roman" pitchFamily="18" charset="0"/>
            </a:endParaRPr>
          </a:p>
        </p:txBody>
      </p:sp>
      <p:sp>
        <p:nvSpPr>
          <p:cNvPr id="8" name="Marcador de Posição de Conteúdo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r>
              <a:rPr lang="pt-PT" dirty="0" smtClean="0"/>
              <a:t>Acção que visa obrigar o adversário a retardar o ataque de modo a que a equipa se recomponha defensivamente</a:t>
            </a:r>
            <a:endParaRPr lang="pt-PT" dirty="0"/>
          </a:p>
        </p:txBody>
      </p:sp>
      <p:pic>
        <p:nvPicPr>
          <p:cNvPr id="10" name="Picture 3" descr="MVC-194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7785"/>
            <a:ext cx="4059238" cy="3044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/>
              <a:t>Desvantagens</a:t>
            </a:r>
            <a:r>
              <a:rPr lang="pt-PT" dirty="0" smtClean="0"/>
              <a:t>:</a:t>
            </a:r>
          </a:p>
          <a:p>
            <a:pPr algn="just"/>
            <a:endParaRPr lang="pt-PT" dirty="0"/>
          </a:p>
          <a:p>
            <a:pPr lvl="1" algn="just"/>
            <a:r>
              <a:rPr lang="pt-PT" dirty="0"/>
              <a:t>Em contrapartida a </a:t>
            </a:r>
            <a:r>
              <a:rPr lang="pt-PT" b="1" dirty="0">
                <a:solidFill>
                  <a:srgbClr val="FFFF00"/>
                </a:solidFill>
              </a:rPr>
              <a:t>surpresa criada pelas acções </a:t>
            </a:r>
            <a:r>
              <a:rPr lang="pt-PT" b="1" dirty="0" smtClean="0">
                <a:solidFill>
                  <a:srgbClr val="FFFF00"/>
                </a:solidFill>
              </a:rPr>
              <a:t>ofensivas</a:t>
            </a:r>
          </a:p>
          <a:p>
            <a:pPr lvl="1" algn="just"/>
            <a:endParaRPr lang="pt-PT" dirty="0" smtClean="0"/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Risco </a:t>
            </a:r>
            <a:r>
              <a:rPr lang="pt-PT" b="1" dirty="0">
                <a:solidFill>
                  <a:srgbClr val="FFFF00"/>
                </a:solidFill>
              </a:rPr>
              <a:t>delas poderem terminar pela concretização de golos</a:t>
            </a:r>
            <a:r>
              <a:rPr lang="pt-PT" dirty="0"/>
              <a:t>, reflectem a desvantagem do processo defensivo (</a:t>
            </a:r>
            <a:r>
              <a:rPr lang="pt-PT" dirty="0" err="1"/>
              <a:t>Teodorescu</a:t>
            </a:r>
            <a:r>
              <a:rPr lang="pt-PT" dirty="0"/>
              <a:t>, 1984).</a:t>
            </a:r>
          </a:p>
        </p:txBody>
      </p:sp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Processo Defensivo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18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9" grpId="0" uiExpand="1" build="p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180</a:t>
            </a:fld>
            <a:endParaRPr lang="pt-PT" dirty="0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000" dirty="0" smtClean="0"/>
              <a:t>Acções Colectivas Elementares </a:t>
            </a:r>
            <a:r>
              <a:rPr lang="pt-PT" sz="3000" dirty="0" smtClean="0">
                <a:solidFill>
                  <a:srgbClr val="FFC000"/>
                </a:solidFill>
              </a:rPr>
              <a:t>Defensivas</a:t>
            </a:r>
            <a:br>
              <a:rPr lang="pt-PT" sz="3000" dirty="0" smtClean="0">
                <a:solidFill>
                  <a:srgbClr val="FFC000"/>
                </a:solidFill>
              </a:rPr>
            </a:br>
            <a:r>
              <a:rPr lang="pt-PT" sz="3000" dirty="0" smtClean="0"/>
              <a:t>Marcação [2x1]</a:t>
            </a:r>
            <a:endParaRPr lang="en-GB" sz="3000" dirty="0">
              <a:cs typeface="Times New Roman" pitchFamily="18" charset="0"/>
            </a:endParaRPr>
          </a:p>
        </p:txBody>
      </p:sp>
      <p:sp>
        <p:nvSpPr>
          <p:cNvPr id="8" name="Marcador de Posição de Conteúdo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r>
              <a:rPr lang="pt-PT" dirty="0" smtClean="0"/>
              <a:t>Acção de dois defensores contra um atacante de modo a recuperar a posse de bola</a:t>
            </a:r>
            <a:endParaRPr lang="pt-PT" dirty="0"/>
          </a:p>
        </p:txBody>
      </p:sp>
      <p:pic>
        <p:nvPicPr>
          <p:cNvPr id="12" name="Picture 3" descr="MVC-272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7785"/>
            <a:ext cx="4059238" cy="3044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181</a:t>
            </a:fld>
            <a:endParaRPr lang="pt-PT" dirty="0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000" dirty="0" smtClean="0"/>
              <a:t>Acções Colectivas Elementares </a:t>
            </a:r>
            <a:r>
              <a:rPr lang="pt-PT" sz="3000" dirty="0" smtClean="0">
                <a:solidFill>
                  <a:srgbClr val="FFC000"/>
                </a:solidFill>
              </a:rPr>
              <a:t>Defensivas</a:t>
            </a:r>
            <a:br>
              <a:rPr lang="pt-PT" sz="3000" dirty="0" smtClean="0">
                <a:solidFill>
                  <a:srgbClr val="FFC000"/>
                </a:solidFill>
              </a:rPr>
            </a:br>
            <a:r>
              <a:rPr lang="pt-PT" sz="3000" dirty="0" smtClean="0"/>
              <a:t>Marcação [Aglomeração Pivot]</a:t>
            </a:r>
            <a:endParaRPr lang="en-GB" sz="3000" dirty="0"/>
          </a:p>
        </p:txBody>
      </p:sp>
      <p:sp>
        <p:nvSpPr>
          <p:cNvPr id="8" name="Marcador de Posição de Conteúdo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r>
              <a:rPr lang="pt-PT" dirty="0" smtClean="0"/>
              <a:t>Concentração de defensores de modo a evitar que o pivot finalize, recuperando sempre que possível a posse de bola</a:t>
            </a:r>
            <a:endParaRPr lang="pt-PT" dirty="0"/>
          </a:p>
        </p:txBody>
      </p:sp>
      <p:pic>
        <p:nvPicPr>
          <p:cNvPr id="10" name="Picture 3" descr="MVC-263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7785"/>
            <a:ext cx="4059238" cy="3044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182</a:t>
            </a:fld>
            <a:endParaRPr lang="pt-PT" dirty="0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000" dirty="0" smtClean="0"/>
              <a:t>Acções Colectivas Elementares </a:t>
            </a:r>
            <a:r>
              <a:rPr lang="pt-PT" sz="3000" dirty="0" smtClean="0">
                <a:solidFill>
                  <a:srgbClr val="FFC000"/>
                </a:solidFill>
              </a:rPr>
              <a:t>Defensivas</a:t>
            </a:r>
            <a:br>
              <a:rPr lang="pt-PT" sz="3000" dirty="0" smtClean="0">
                <a:solidFill>
                  <a:srgbClr val="FFC000"/>
                </a:solidFill>
              </a:rPr>
            </a:br>
            <a:r>
              <a:rPr lang="pt-PT" sz="3000" dirty="0" smtClean="0"/>
              <a:t>Marcação [Troca de Marcação]</a:t>
            </a:r>
            <a:endParaRPr lang="en-GB" sz="3000" dirty="0"/>
          </a:p>
        </p:txBody>
      </p:sp>
      <p:sp>
        <p:nvSpPr>
          <p:cNvPr id="8" name="Marcador de Posição de Conteúdo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just"/>
            <a:endParaRPr lang="pt-PT" dirty="0" smtClean="0"/>
          </a:p>
          <a:p>
            <a:pPr algn="just"/>
            <a:r>
              <a:rPr lang="pt-PT" dirty="0" smtClean="0"/>
              <a:t>Acção que visa a troca do adversário a marcar.  Esta acção é “normalmente” </a:t>
            </a:r>
            <a:r>
              <a:rPr lang="pt-PT" b="1" dirty="0" smtClean="0">
                <a:solidFill>
                  <a:srgbClr val="FFFF00"/>
                </a:solidFill>
              </a:rPr>
              <a:t>executada entre dois defensores</a:t>
            </a:r>
            <a:r>
              <a:rPr lang="pt-PT" dirty="0" smtClean="0"/>
              <a:t> quando um adversário sem marcação directa </a:t>
            </a:r>
            <a:r>
              <a:rPr lang="pt-PT" b="1" dirty="0" smtClean="0">
                <a:solidFill>
                  <a:srgbClr val="FFFF00"/>
                </a:solidFill>
              </a:rPr>
              <a:t>entra no campo visual do defensor mais avançado</a:t>
            </a:r>
            <a:r>
              <a:rPr lang="pt-PT" dirty="0" smtClean="0"/>
              <a:t> no terreno e o seu adversário faz penetração</a:t>
            </a:r>
            <a:endParaRPr lang="pt-PT" dirty="0"/>
          </a:p>
        </p:txBody>
      </p:sp>
      <p:pic>
        <p:nvPicPr>
          <p:cNvPr id="10" name="Picture 3" descr="MVC-263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3962" r="13883"/>
          <a:stretch>
            <a:fillRect/>
          </a:stretch>
        </p:blipFill>
        <p:spPr bwMode="auto">
          <a:xfrm>
            <a:off x="4853594" y="2219161"/>
            <a:ext cx="3576058" cy="3710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5373688"/>
            <a:ext cx="215900" cy="198437"/>
          </a:xfrm>
          <a:prstGeom prst="rect">
            <a:avLst/>
          </a:prstGeom>
          <a:noFill/>
        </p:spPr>
      </p:pic>
      <p:pic>
        <p:nvPicPr>
          <p:cNvPr id="20485" name="Picture 5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4941888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948488" y="2492375"/>
            <a:ext cx="558800" cy="828675"/>
          </a:xfrm>
          <a:prstGeom prst="rect">
            <a:avLst/>
          </a:prstGeom>
          <a:noFill/>
        </p:spPr>
      </p:pic>
      <p:pic>
        <p:nvPicPr>
          <p:cNvPr id="20490" name="Picture 10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700338" y="3716338"/>
            <a:ext cx="558800" cy="828675"/>
          </a:xfrm>
          <a:prstGeom prst="rect">
            <a:avLst/>
          </a:prstGeom>
          <a:noFill/>
        </p:spPr>
      </p:pic>
      <p:pic>
        <p:nvPicPr>
          <p:cNvPr id="20492" name="Picture 12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7050" y="3068638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3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627313" y="4797425"/>
            <a:ext cx="558800" cy="828675"/>
          </a:xfrm>
          <a:prstGeom prst="rect">
            <a:avLst/>
          </a:prstGeom>
          <a:noFill/>
        </p:spPr>
      </p:pic>
      <p:sp>
        <p:nvSpPr>
          <p:cNvPr id="20496" name="Line 16"/>
          <p:cNvSpPr>
            <a:spLocks noChangeShapeType="1"/>
          </p:cNvSpPr>
          <p:nvPr/>
        </p:nvSpPr>
        <p:spPr bwMode="auto">
          <a:xfrm flipV="1">
            <a:off x="3419475" y="4572008"/>
            <a:ext cx="1081087" cy="80168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non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>
            <a:off x="4478356" y="4572008"/>
            <a:ext cx="2951164" cy="144938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>
            <a:off x="3214678" y="4286256"/>
            <a:ext cx="1296988" cy="134943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non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 flipV="1">
            <a:off x="4500563" y="2852738"/>
            <a:ext cx="2663826" cy="1576394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0502" name="Line 22"/>
          <p:cNvSpPr>
            <a:spLocks noChangeShapeType="1"/>
          </p:cNvSpPr>
          <p:nvPr/>
        </p:nvSpPr>
        <p:spPr bwMode="auto">
          <a:xfrm flipH="1">
            <a:off x="3563938" y="2708275"/>
            <a:ext cx="3529012" cy="73025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0504" name="Freeform 24"/>
          <p:cNvSpPr>
            <a:spLocks/>
          </p:cNvSpPr>
          <p:nvPr/>
        </p:nvSpPr>
        <p:spPr bwMode="auto">
          <a:xfrm>
            <a:off x="5148263" y="3344863"/>
            <a:ext cx="1343025" cy="660400"/>
          </a:xfrm>
          <a:custGeom>
            <a:avLst/>
            <a:gdLst/>
            <a:ahLst/>
            <a:cxnLst>
              <a:cxn ang="0">
                <a:pos x="181" y="416"/>
              </a:cxn>
              <a:cxn ang="0">
                <a:pos x="816" y="53"/>
              </a:cxn>
              <a:cxn ang="0">
                <a:pos x="0" y="98"/>
              </a:cxn>
            </a:cxnLst>
            <a:rect l="0" t="0" r="r" b="b"/>
            <a:pathLst>
              <a:path w="846" h="416">
                <a:moveTo>
                  <a:pt x="181" y="416"/>
                </a:moveTo>
                <a:cubicBezTo>
                  <a:pt x="513" y="261"/>
                  <a:pt x="846" y="106"/>
                  <a:pt x="816" y="53"/>
                </a:cubicBezTo>
                <a:cubicBezTo>
                  <a:pt x="786" y="0"/>
                  <a:pt x="136" y="91"/>
                  <a:pt x="0" y="98"/>
                </a:cubicBezTo>
              </a:path>
            </a:pathLst>
          </a:cu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000" dirty="0" smtClean="0"/>
              <a:t>Acções Colectivas Elementares </a:t>
            </a:r>
            <a:r>
              <a:rPr lang="pt-PT" sz="3000" dirty="0" smtClean="0">
                <a:solidFill>
                  <a:srgbClr val="FFC000"/>
                </a:solidFill>
              </a:rPr>
              <a:t>Defensivas</a:t>
            </a:r>
            <a:br>
              <a:rPr lang="pt-PT" sz="3000" dirty="0" smtClean="0">
                <a:solidFill>
                  <a:srgbClr val="FFC000"/>
                </a:solidFill>
              </a:rPr>
            </a:br>
            <a:r>
              <a:rPr lang="pt-PT" sz="3000" dirty="0" smtClean="0"/>
              <a:t>Marcação [Troca de Marcação]</a:t>
            </a:r>
            <a:endParaRPr lang="pt-PT" sz="3000" dirty="0"/>
          </a:p>
        </p:txBody>
      </p:sp>
      <p:sp>
        <p:nvSpPr>
          <p:cNvPr id="20" name="Marcador de Posição do Número do Diapositivo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183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21" name="Marcador de Posição do Rodapé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3428992" y="5643578"/>
            <a:ext cx="714380" cy="785818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pic>
        <p:nvPicPr>
          <p:cNvPr id="20489" name="Picture 9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419475" y="5734050"/>
            <a:ext cx="558800" cy="828675"/>
          </a:xfrm>
          <a:prstGeom prst="rect">
            <a:avLst/>
          </a:prstGeom>
          <a:noFill/>
        </p:spPr>
      </p:pic>
      <p:pic>
        <p:nvPicPr>
          <p:cNvPr id="20484" name="Picture 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7050" y="5229225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20"/>
          <p:cNvSpPr>
            <a:spLocks noChangeShapeType="1"/>
          </p:cNvSpPr>
          <p:nvPr/>
        </p:nvSpPr>
        <p:spPr bwMode="auto">
          <a:xfrm flipH="1">
            <a:off x="4429124" y="5572140"/>
            <a:ext cx="714380" cy="71438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pic>
        <p:nvPicPr>
          <p:cNvPr id="20491" name="Picture 11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3644900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6" grpId="0" animBg="1"/>
      <p:bldP spid="20499" grpId="0" animBg="1"/>
      <p:bldP spid="20500" grpId="0" animBg="1"/>
      <p:bldP spid="20501" grpId="0" animBg="1"/>
      <p:bldP spid="20502" grpId="0" animBg="1"/>
      <p:bldP spid="20504" grpId="0" animBg="1"/>
      <p:bldP spid="23" grpId="0" animBg="1"/>
      <p:bldP spid="24" grpId="0" animBg="1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5373688"/>
            <a:ext cx="215900" cy="198437"/>
          </a:xfrm>
          <a:prstGeom prst="rect">
            <a:avLst/>
          </a:prstGeom>
          <a:noFill/>
        </p:spPr>
      </p:pic>
      <p:pic>
        <p:nvPicPr>
          <p:cNvPr id="21509" name="Picture 5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4941888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948488" y="2492375"/>
            <a:ext cx="558800" cy="828675"/>
          </a:xfrm>
          <a:prstGeom prst="rect">
            <a:avLst/>
          </a:prstGeom>
          <a:noFill/>
        </p:spPr>
      </p:pic>
      <p:pic>
        <p:nvPicPr>
          <p:cNvPr id="21513" name="Picture 9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419475" y="5734050"/>
            <a:ext cx="558800" cy="828675"/>
          </a:xfrm>
          <a:prstGeom prst="rect">
            <a:avLst/>
          </a:prstGeom>
          <a:noFill/>
        </p:spPr>
      </p:pic>
      <p:pic>
        <p:nvPicPr>
          <p:cNvPr id="21514" name="Picture 10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700338" y="3716338"/>
            <a:ext cx="558800" cy="828675"/>
          </a:xfrm>
          <a:prstGeom prst="rect">
            <a:avLst/>
          </a:prstGeom>
          <a:noFill/>
        </p:spPr>
      </p:pic>
      <p:pic>
        <p:nvPicPr>
          <p:cNvPr id="21515" name="Picture 11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3644900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7050" y="3068638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627313" y="4797425"/>
            <a:ext cx="558800" cy="828675"/>
          </a:xfrm>
          <a:prstGeom prst="rect">
            <a:avLst/>
          </a:prstGeom>
          <a:noFill/>
        </p:spPr>
      </p:pic>
      <p:pic>
        <p:nvPicPr>
          <p:cNvPr id="21508" name="Picture 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7050" y="5229225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000" dirty="0" smtClean="0"/>
              <a:t>Acções Colectivas Elementares </a:t>
            </a:r>
            <a:r>
              <a:rPr lang="pt-PT" sz="3000" dirty="0" smtClean="0">
                <a:solidFill>
                  <a:srgbClr val="FFC000"/>
                </a:solidFill>
              </a:rPr>
              <a:t>Defensivas</a:t>
            </a:r>
            <a:br>
              <a:rPr lang="pt-PT" sz="3000" dirty="0" smtClean="0">
                <a:solidFill>
                  <a:srgbClr val="FFC000"/>
                </a:solidFill>
              </a:rPr>
            </a:br>
            <a:r>
              <a:rPr lang="pt-PT" sz="3000" dirty="0" smtClean="0"/>
              <a:t>Marcação [Troca de Marcação]</a:t>
            </a:r>
            <a:endParaRPr lang="pt-PT" sz="3000" dirty="0"/>
          </a:p>
        </p:txBody>
      </p:sp>
      <p:sp>
        <p:nvSpPr>
          <p:cNvPr id="13" name="Marcador de Posição do Número do Diapositivo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184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4" name="Marcador de Posição do Rodapé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5.48566E-6 L 0.07865 0.12603 " pathEditMode="relative" ptsTypes="AA">
                                      <p:cBhvr>
                                        <p:cTn id="6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54487E-6 L -0.09444 0.1154 " pathEditMode="relative" ptsTypes="AA">
                                      <p:cBhvr>
                                        <p:cTn id="8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47 0.02359 L 0.17413 -0.13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413 -0.1339 L 0.46441 0.0626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7.30805E-7 L 0.15746 0.03145 " pathEditMode="relative" ptsTypes="AA">
                                      <p:cBhvr>
                                        <p:cTn id="17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14 0.02359 L 0.44184 -0.1651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-9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22664E-6 C 0.05139 -0.0437 0.10295 -0.08718 0.1 -0.09666 C 0.09705 -0.10614 0.03959 -0.0814 -0.01788 -0.05642 " pathEditMode="relative" ptsTypes="aaA">
                                      <p:cBhvr>
                                        <p:cTn id="22" dur="2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88529E-7 L -0.36198 0.0104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/>
            <a:endParaRPr lang="pt-PT" dirty="0" smtClean="0"/>
          </a:p>
          <a:p>
            <a:pPr lvl="1" algn="just"/>
            <a:r>
              <a:rPr lang="pt-PT" dirty="0" smtClean="0"/>
              <a:t>São acções defensivas que se destinam a </a:t>
            </a:r>
            <a:r>
              <a:rPr lang="pt-PT" b="1" dirty="0" smtClean="0">
                <a:solidFill>
                  <a:srgbClr val="FFFF00"/>
                </a:solidFill>
              </a:rPr>
              <a:t>manter o equilíbrio posicional defensivo</a:t>
            </a:r>
            <a:r>
              <a:rPr lang="pt-PT" b="1" dirty="0" smtClean="0"/>
              <a:t> </a:t>
            </a:r>
            <a:r>
              <a:rPr lang="pt-PT" dirty="0" smtClean="0"/>
              <a:t>pelo </a:t>
            </a:r>
            <a:r>
              <a:rPr lang="pt-PT" b="1" dirty="0" smtClean="0">
                <a:solidFill>
                  <a:srgbClr val="FFFF00"/>
                </a:solidFill>
              </a:rPr>
              <a:t>assumir de funções de colegas</a:t>
            </a:r>
            <a:r>
              <a:rPr lang="pt-PT" dirty="0" smtClean="0"/>
              <a:t> </a:t>
            </a:r>
          </a:p>
          <a:p>
            <a:pPr algn="just"/>
            <a:endParaRPr lang="pt-PT" sz="2800" b="1" dirty="0" smtClean="0"/>
          </a:p>
          <a:p>
            <a:pPr algn="just"/>
            <a:r>
              <a:rPr lang="pt-PT" sz="2800" b="1" dirty="0" smtClean="0"/>
              <a:t>Objectivos:</a:t>
            </a: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Ocupação racional do terreno de jogo</a:t>
            </a: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Marcação do adversário de posse de bola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FADDA5-D540-4418-BFBE-B9A9BD8F6511}" type="slidenum">
              <a:rPr lang="pt-PT" smtClean="0"/>
              <a:pPr/>
              <a:t>185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r>
              <a:rPr lang="pt-PT" sz="3000" dirty="0" smtClean="0"/>
              <a:t>Acções Colectivas Elementares </a:t>
            </a:r>
            <a:r>
              <a:rPr lang="pt-PT" sz="3000" dirty="0" smtClean="0">
                <a:solidFill>
                  <a:srgbClr val="FFC000"/>
                </a:solidFill>
              </a:rPr>
              <a:t>Defensivas</a:t>
            </a:r>
            <a:br>
              <a:rPr lang="pt-PT" sz="3000" dirty="0" smtClean="0">
                <a:solidFill>
                  <a:srgbClr val="FFC000"/>
                </a:solidFill>
              </a:rPr>
            </a:br>
            <a:r>
              <a:rPr lang="pt-PT" sz="3000" dirty="0" smtClean="0"/>
              <a:t>Compensações</a:t>
            </a:r>
            <a:endParaRPr lang="en-GB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uiExpand="1" build="p"/>
      <p:bldP spid="205826" grpId="0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3286124"/>
            <a:ext cx="215900" cy="198438"/>
          </a:xfrm>
          <a:prstGeom prst="rect">
            <a:avLst/>
          </a:prstGeom>
          <a:noFill/>
        </p:spPr>
      </p:pic>
      <p:pic>
        <p:nvPicPr>
          <p:cNvPr id="4100" name="Picture 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4929198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000372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071802" y="3857628"/>
            <a:ext cx="558800" cy="828675"/>
          </a:xfrm>
          <a:prstGeom prst="rect">
            <a:avLst/>
          </a:prstGeom>
          <a:noFill/>
        </p:spPr>
      </p:pic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3924300" y="4797425"/>
            <a:ext cx="431800" cy="1295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pic>
        <p:nvPicPr>
          <p:cNvPr id="4105" name="Picture 9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500562" y="5786454"/>
            <a:ext cx="558800" cy="828675"/>
          </a:xfrm>
          <a:prstGeom prst="rect">
            <a:avLst/>
          </a:prstGeom>
          <a:noFill/>
        </p:spPr>
      </p:pic>
      <p:pic>
        <p:nvPicPr>
          <p:cNvPr id="4108" name="Picture 12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924300" y="2492375"/>
            <a:ext cx="558800" cy="828675"/>
          </a:xfrm>
          <a:prstGeom prst="rect">
            <a:avLst/>
          </a:prstGeom>
          <a:noFill/>
        </p:spPr>
      </p:pic>
      <p:pic>
        <p:nvPicPr>
          <p:cNvPr id="4109" name="Picture 13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3357563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4149725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588125" y="4005263"/>
            <a:ext cx="558800" cy="828675"/>
          </a:xfrm>
          <a:prstGeom prst="rect">
            <a:avLst/>
          </a:prstGeom>
          <a:noFill/>
        </p:spPr>
      </p:pic>
      <p:sp>
        <p:nvSpPr>
          <p:cNvPr id="4112" name="Line 16"/>
          <p:cNvSpPr>
            <a:spLocks noChangeShapeType="1"/>
          </p:cNvSpPr>
          <p:nvPr/>
        </p:nvSpPr>
        <p:spPr bwMode="auto">
          <a:xfrm flipV="1">
            <a:off x="6000760" y="2928934"/>
            <a:ext cx="714380" cy="71438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 flipH="1">
            <a:off x="4071935" y="3571876"/>
            <a:ext cx="571504" cy="857256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4643438" y="2786059"/>
            <a:ext cx="1714512" cy="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000" dirty="0" smtClean="0"/>
              <a:t>Acções Colectivas Elementares </a:t>
            </a:r>
            <a:r>
              <a:rPr lang="pt-PT" sz="3000" dirty="0" smtClean="0">
                <a:solidFill>
                  <a:srgbClr val="FFC000"/>
                </a:solidFill>
              </a:rPr>
              <a:t>Defensivas</a:t>
            </a:r>
            <a:br>
              <a:rPr lang="pt-PT" sz="3000" dirty="0" smtClean="0">
                <a:solidFill>
                  <a:srgbClr val="FFC000"/>
                </a:solidFill>
              </a:rPr>
            </a:br>
            <a:r>
              <a:rPr lang="pt-PT" sz="3000" dirty="0" smtClean="0"/>
              <a:t>Compensações</a:t>
            </a:r>
            <a:endParaRPr lang="pt-PT" sz="3000" dirty="0"/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 flipH="1">
            <a:off x="3643306" y="3429000"/>
            <a:ext cx="500066" cy="928694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186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animBg="1"/>
      <p:bldP spid="4113" grpId="0" animBg="1"/>
      <p:bldP spid="4114" grpId="0" animBg="1"/>
      <p:bldP spid="23" grpId="0" animBg="1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4429132"/>
            <a:ext cx="215900" cy="198438"/>
          </a:xfrm>
          <a:prstGeom prst="rect">
            <a:avLst/>
          </a:prstGeom>
          <a:noFill/>
        </p:spPr>
      </p:pic>
      <p:pic>
        <p:nvPicPr>
          <p:cNvPr id="4100" name="Picture 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4929198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4071942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071802" y="3857628"/>
            <a:ext cx="558800" cy="828675"/>
          </a:xfrm>
          <a:prstGeom prst="rect">
            <a:avLst/>
          </a:prstGeom>
          <a:noFill/>
        </p:spPr>
      </p:pic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3924300" y="4797425"/>
            <a:ext cx="431800" cy="1295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pic>
        <p:nvPicPr>
          <p:cNvPr id="4105" name="Picture 9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500562" y="5786454"/>
            <a:ext cx="558800" cy="828675"/>
          </a:xfrm>
          <a:prstGeom prst="rect">
            <a:avLst/>
          </a:prstGeom>
          <a:noFill/>
        </p:spPr>
      </p:pic>
      <p:pic>
        <p:nvPicPr>
          <p:cNvPr id="4108" name="Picture 12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643570" y="2428868"/>
            <a:ext cx="558800" cy="828675"/>
          </a:xfrm>
          <a:prstGeom prst="rect">
            <a:avLst/>
          </a:prstGeom>
          <a:noFill/>
        </p:spPr>
      </p:pic>
      <p:pic>
        <p:nvPicPr>
          <p:cNvPr id="4109" name="Picture 13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2857496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4149725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588125" y="4005263"/>
            <a:ext cx="558800" cy="828675"/>
          </a:xfrm>
          <a:prstGeom prst="rect">
            <a:avLst/>
          </a:prstGeom>
          <a:noFill/>
        </p:spPr>
      </p:pic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000" dirty="0" smtClean="0"/>
              <a:t>Acções Colectivas Elementares </a:t>
            </a:r>
            <a:r>
              <a:rPr lang="pt-PT" sz="3000" dirty="0" smtClean="0">
                <a:solidFill>
                  <a:srgbClr val="FFC000"/>
                </a:solidFill>
              </a:rPr>
              <a:t>Defensivas</a:t>
            </a:r>
            <a:br>
              <a:rPr lang="pt-PT" sz="3000" dirty="0" smtClean="0">
                <a:solidFill>
                  <a:srgbClr val="FFC000"/>
                </a:solidFill>
              </a:rPr>
            </a:br>
            <a:r>
              <a:rPr lang="pt-PT" sz="3000" dirty="0" smtClean="0"/>
              <a:t>Compensações</a:t>
            </a:r>
            <a:endParaRPr lang="pt-PT" sz="3000" dirty="0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187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3286124"/>
            <a:ext cx="215900" cy="198438"/>
          </a:xfrm>
          <a:prstGeom prst="rect">
            <a:avLst/>
          </a:prstGeom>
          <a:noFill/>
        </p:spPr>
      </p:pic>
      <p:pic>
        <p:nvPicPr>
          <p:cNvPr id="4100" name="Picture 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4929198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000372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071802" y="3857628"/>
            <a:ext cx="558800" cy="828675"/>
          </a:xfrm>
          <a:prstGeom prst="rect">
            <a:avLst/>
          </a:prstGeom>
          <a:noFill/>
        </p:spPr>
      </p:pic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3924300" y="4797425"/>
            <a:ext cx="431800" cy="1295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pic>
        <p:nvPicPr>
          <p:cNvPr id="4105" name="Picture 9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500562" y="5786454"/>
            <a:ext cx="558800" cy="828675"/>
          </a:xfrm>
          <a:prstGeom prst="rect">
            <a:avLst/>
          </a:prstGeom>
          <a:noFill/>
        </p:spPr>
      </p:pic>
      <p:pic>
        <p:nvPicPr>
          <p:cNvPr id="4108" name="Picture 12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924300" y="2492375"/>
            <a:ext cx="558800" cy="828675"/>
          </a:xfrm>
          <a:prstGeom prst="rect">
            <a:avLst/>
          </a:prstGeom>
          <a:noFill/>
        </p:spPr>
      </p:pic>
      <p:pic>
        <p:nvPicPr>
          <p:cNvPr id="4109" name="Picture 13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3357563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4149725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588125" y="4005263"/>
            <a:ext cx="558800" cy="828675"/>
          </a:xfrm>
          <a:prstGeom prst="rect">
            <a:avLst/>
          </a:prstGeom>
          <a:noFill/>
        </p:spPr>
      </p:pic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000" dirty="0" smtClean="0"/>
              <a:t>Acções Colectivas Elementares </a:t>
            </a:r>
            <a:r>
              <a:rPr lang="pt-PT" sz="3000" dirty="0" smtClean="0">
                <a:solidFill>
                  <a:srgbClr val="FFC000"/>
                </a:solidFill>
              </a:rPr>
              <a:t>Defensivas</a:t>
            </a:r>
            <a:br>
              <a:rPr lang="pt-PT" sz="3000" dirty="0" smtClean="0">
                <a:solidFill>
                  <a:srgbClr val="FFC000"/>
                </a:solidFill>
              </a:rPr>
            </a:br>
            <a:r>
              <a:rPr lang="pt-PT" sz="3000" dirty="0" smtClean="0"/>
              <a:t>Compensações</a:t>
            </a:r>
            <a:endParaRPr lang="pt-PT" sz="3000" dirty="0"/>
          </a:p>
        </p:txBody>
      </p:sp>
      <p:sp>
        <p:nvSpPr>
          <p:cNvPr id="14" name="Marcador de Posição do Número do Diapositivo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188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5" name="Marcador de Posição do Rodapé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0.0169 L -0.08298 0.16389 " pathEditMode="relative" ptsTypes="AA"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-0.06284 0.11551 " pathEditMode="relative" ptsTypes="AA">
                                      <p:cBhvr>
                                        <p:cTn id="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28 -0.00787 L 0.22136 -0.00787 " pathEditMode="relative" ptsTypes="AA">
                                      <p:cBhvr>
                                        <p:cTn id="12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0.09445 -0.11551 " pathEditMode="relative" ptsTypes="AA">
                                      <p:cBhvr>
                                        <p:cTn id="14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/>
            <a:endParaRPr lang="pt-PT" dirty="0" smtClean="0"/>
          </a:p>
          <a:p>
            <a:pPr lvl="1" algn="just"/>
            <a:r>
              <a:rPr lang="pt-PT" dirty="0" smtClean="0"/>
              <a:t>São acções defensivas que se destina a </a:t>
            </a:r>
            <a:r>
              <a:rPr lang="pt-PT" b="1" dirty="0" smtClean="0">
                <a:solidFill>
                  <a:srgbClr val="FFFF00"/>
                </a:solidFill>
              </a:rPr>
              <a:t>compensar falhas posicionais no equilíbrio defensivo</a:t>
            </a:r>
            <a:r>
              <a:rPr lang="pt-PT" dirty="0" smtClean="0"/>
              <a:t>, entre dois jogadores num momento do jogo.</a:t>
            </a:r>
          </a:p>
          <a:p>
            <a:pPr algn="just"/>
            <a:endParaRPr lang="pt-PT" sz="2800" b="1" dirty="0" smtClean="0"/>
          </a:p>
          <a:p>
            <a:pPr algn="just"/>
            <a:r>
              <a:rPr lang="pt-PT" sz="2800" b="1" dirty="0" smtClean="0"/>
              <a:t>Objectivos:</a:t>
            </a: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Ocupação racional do terreno de jogo</a:t>
            </a: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Marcação do adversário de posse de bola</a:t>
            </a:r>
          </a:p>
          <a:p>
            <a:pPr lvl="2" algn="just"/>
            <a:r>
              <a:rPr lang="pt-PT" b="1" u="sng" dirty="0" smtClean="0">
                <a:solidFill>
                  <a:srgbClr val="FFFF00"/>
                </a:solidFill>
              </a:rPr>
              <a:t>Depois deste ter ultrapassado o seu companheiro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FADDA5-D540-4418-BFBE-B9A9BD8F6511}" type="slidenum">
              <a:rPr lang="pt-PT" smtClean="0"/>
              <a:pPr/>
              <a:t>189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r>
              <a:rPr lang="pt-PT" sz="3000" dirty="0" smtClean="0"/>
              <a:t>Acções Colectivas Elementares </a:t>
            </a:r>
            <a:r>
              <a:rPr lang="pt-PT" sz="3000" dirty="0" smtClean="0">
                <a:solidFill>
                  <a:srgbClr val="FFC000"/>
                </a:solidFill>
              </a:rPr>
              <a:t>Defensivas</a:t>
            </a:r>
            <a:br>
              <a:rPr lang="pt-PT" sz="3000" dirty="0" smtClean="0">
                <a:solidFill>
                  <a:srgbClr val="FFC000"/>
                </a:solidFill>
              </a:rPr>
            </a:br>
            <a:r>
              <a:rPr lang="pt-PT" sz="3000" dirty="0" smtClean="0"/>
              <a:t>Dobras</a:t>
            </a:r>
            <a:endParaRPr lang="en-GB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uiExpand="1" build="p"/>
      <p:bldP spid="2058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/>
              <a:t>O processo defensivo começa antes da perda da posse de bola</a:t>
            </a:r>
            <a:r>
              <a:rPr lang="pt-PT" dirty="0" smtClean="0"/>
              <a:t>:</a:t>
            </a:r>
          </a:p>
          <a:p>
            <a:pPr algn="just"/>
            <a:endParaRPr lang="pt-PT" dirty="0"/>
          </a:p>
          <a:p>
            <a:pPr lvl="1" algn="just"/>
            <a:r>
              <a:rPr lang="pt-PT" dirty="0" smtClean="0"/>
              <a:t>No </a:t>
            </a:r>
            <a:r>
              <a:rPr lang="pt-PT" b="1" dirty="0" smtClean="0">
                <a:solidFill>
                  <a:srgbClr val="FFFF00"/>
                </a:solidFill>
              </a:rPr>
              <a:t>preenchimento </a:t>
            </a:r>
            <a:r>
              <a:rPr lang="pt-PT" b="1" dirty="0">
                <a:solidFill>
                  <a:srgbClr val="FFFF00"/>
                </a:solidFill>
              </a:rPr>
              <a:t>de espaços </a:t>
            </a:r>
            <a:r>
              <a:rPr lang="pt-PT" dirty="0"/>
              <a:t>pelos quais a equipa adversária possa </a:t>
            </a:r>
            <a:r>
              <a:rPr lang="pt-PT" dirty="0" smtClean="0"/>
              <a:t>caminhar </a:t>
            </a:r>
            <a:r>
              <a:rPr lang="pt-PT" dirty="0"/>
              <a:t>para o empreendimento das suas acções </a:t>
            </a:r>
            <a:r>
              <a:rPr lang="pt-PT" dirty="0" smtClean="0"/>
              <a:t>ofensivas</a:t>
            </a:r>
            <a:endParaRPr lang="pt-PT" dirty="0"/>
          </a:p>
          <a:p>
            <a:pPr lvl="1" algn="just"/>
            <a:endParaRPr lang="pt-PT" dirty="0" smtClean="0"/>
          </a:p>
          <a:p>
            <a:pPr lvl="1" algn="just"/>
            <a:r>
              <a:rPr lang="pt-PT" dirty="0" smtClean="0"/>
              <a:t>E </a:t>
            </a:r>
            <a:r>
              <a:rPr lang="pt-PT" b="1" dirty="0" smtClean="0">
                <a:solidFill>
                  <a:srgbClr val="FFFF00"/>
                </a:solidFill>
              </a:rPr>
              <a:t>limitação das acções </a:t>
            </a:r>
            <a:r>
              <a:rPr lang="pt-PT" b="1" dirty="0">
                <a:solidFill>
                  <a:srgbClr val="FFFF00"/>
                </a:solidFill>
              </a:rPr>
              <a:t>dos adversários </a:t>
            </a:r>
            <a:r>
              <a:rPr lang="pt-PT" dirty="0"/>
              <a:t>que </a:t>
            </a:r>
            <a:r>
              <a:rPr lang="pt-PT" dirty="0" smtClean="0"/>
              <a:t>estejam em condições de </a:t>
            </a:r>
            <a:r>
              <a:rPr lang="pt-PT" dirty="0"/>
              <a:t>dar </a:t>
            </a:r>
            <a:r>
              <a:rPr lang="pt-PT" dirty="0" smtClean="0"/>
              <a:t>continuidade </a:t>
            </a:r>
            <a:r>
              <a:rPr lang="pt-PT" dirty="0"/>
              <a:t>ao processo ofensivo da sua equipa</a:t>
            </a:r>
            <a:r>
              <a:rPr lang="pt-PT" dirty="0" smtClean="0"/>
              <a:t>.</a:t>
            </a:r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Etapas do </a:t>
            </a:r>
            <a:r>
              <a:rPr lang="pt-PT" dirty="0" smtClean="0"/>
              <a:t>Processo Defensivo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19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3" grpId="0" uiExpand="1" build="p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3286124"/>
            <a:ext cx="215900" cy="198438"/>
          </a:xfrm>
          <a:prstGeom prst="rect">
            <a:avLst/>
          </a:prstGeom>
          <a:noFill/>
        </p:spPr>
      </p:pic>
      <p:pic>
        <p:nvPicPr>
          <p:cNvPr id="4100" name="Picture 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4929198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071802" y="3857628"/>
            <a:ext cx="558800" cy="828675"/>
          </a:xfrm>
          <a:prstGeom prst="rect">
            <a:avLst/>
          </a:prstGeom>
          <a:noFill/>
        </p:spPr>
      </p:pic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3924300" y="4797425"/>
            <a:ext cx="431800" cy="1295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pic>
        <p:nvPicPr>
          <p:cNvPr id="4108" name="Picture 12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924300" y="2492375"/>
            <a:ext cx="558800" cy="828675"/>
          </a:xfrm>
          <a:prstGeom prst="rect">
            <a:avLst/>
          </a:prstGeom>
          <a:noFill/>
        </p:spPr>
      </p:pic>
      <p:pic>
        <p:nvPicPr>
          <p:cNvPr id="4109" name="Picture 13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3357563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4149725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588125" y="4005263"/>
            <a:ext cx="558800" cy="828675"/>
          </a:xfrm>
          <a:prstGeom prst="rect">
            <a:avLst/>
          </a:prstGeom>
          <a:noFill/>
        </p:spPr>
      </p:pic>
      <p:sp>
        <p:nvSpPr>
          <p:cNvPr id="4112" name="Line 16"/>
          <p:cNvSpPr>
            <a:spLocks noChangeShapeType="1"/>
          </p:cNvSpPr>
          <p:nvPr/>
        </p:nvSpPr>
        <p:spPr bwMode="auto">
          <a:xfrm flipV="1">
            <a:off x="6000760" y="2928934"/>
            <a:ext cx="571504" cy="71438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 flipV="1">
            <a:off x="4643438" y="3286124"/>
            <a:ext cx="1000131" cy="285752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000" dirty="0" smtClean="0"/>
              <a:t>Acções Colectivas Elementares </a:t>
            </a:r>
            <a:r>
              <a:rPr lang="pt-PT" sz="3000" dirty="0" smtClean="0">
                <a:solidFill>
                  <a:srgbClr val="FFC000"/>
                </a:solidFill>
              </a:rPr>
              <a:t>Defensivas</a:t>
            </a:r>
            <a:br>
              <a:rPr lang="pt-PT" sz="3000" dirty="0" smtClean="0">
                <a:solidFill>
                  <a:srgbClr val="FFC000"/>
                </a:solidFill>
              </a:rPr>
            </a:br>
            <a:r>
              <a:rPr lang="pt-PT" sz="3000" dirty="0" smtClean="0"/>
              <a:t>Dobras</a:t>
            </a:r>
            <a:endParaRPr lang="pt-PT" sz="3000" dirty="0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190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20" name="Freeform 24"/>
          <p:cNvSpPr>
            <a:spLocks/>
          </p:cNvSpPr>
          <p:nvPr/>
        </p:nvSpPr>
        <p:spPr bwMode="auto">
          <a:xfrm>
            <a:off x="4572000" y="2643182"/>
            <a:ext cx="1571636" cy="285752"/>
          </a:xfrm>
          <a:custGeom>
            <a:avLst/>
            <a:gdLst/>
            <a:ahLst/>
            <a:cxnLst>
              <a:cxn ang="0">
                <a:pos x="0" y="181"/>
              </a:cxn>
              <a:cxn ang="0">
                <a:pos x="91" y="0"/>
              </a:cxn>
              <a:cxn ang="0">
                <a:pos x="227" y="181"/>
              </a:cxn>
              <a:cxn ang="0">
                <a:pos x="408" y="0"/>
              </a:cxn>
              <a:cxn ang="0">
                <a:pos x="635" y="181"/>
              </a:cxn>
            </a:cxnLst>
            <a:rect l="0" t="0" r="r" b="b"/>
            <a:pathLst>
              <a:path w="635" h="181">
                <a:moveTo>
                  <a:pt x="0" y="181"/>
                </a:moveTo>
                <a:cubicBezTo>
                  <a:pt x="26" y="90"/>
                  <a:pt x="53" y="0"/>
                  <a:pt x="91" y="0"/>
                </a:cubicBezTo>
                <a:cubicBezTo>
                  <a:pt x="129" y="0"/>
                  <a:pt x="174" y="181"/>
                  <a:pt x="227" y="181"/>
                </a:cubicBezTo>
                <a:cubicBezTo>
                  <a:pt x="280" y="181"/>
                  <a:pt x="340" y="0"/>
                  <a:pt x="408" y="0"/>
                </a:cubicBezTo>
                <a:cubicBezTo>
                  <a:pt x="476" y="0"/>
                  <a:pt x="597" y="151"/>
                  <a:pt x="635" y="181"/>
                </a:cubicBezTo>
              </a:path>
            </a:pathLst>
          </a:cu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4101" name="Picture 5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000372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071934" y="5786454"/>
            <a:ext cx="558800" cy="828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animBg="1"/>
      <p:bldP spid="4113" grpId="0" animBg="1"/>
      <p:bldP spid="20" grpId="0" animBg="1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2786058"/>
            <a:ext cx="215900" cy="198438"/>
          </a:xfrm>
          <a:prstGeom prst="rect">
            <a:avLst/>
          </a:prstGeom>
          <a:noFill/>
        </p:spPr>
      </p:pic>
      <p:pic>
        <p:nvPicPr>
          <p:cNvPr id="4100" name="Picture 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4929198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071802" y="3857628"/>
            <a:ext cx="558800" cy="828675"/>
          </a:xfrm>
          <a:prstGeom prst="rect">
            <a:avLst/>
          </a:prstGeom>
          <a:noFill/>
        </p:spPr>
      </p:pic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3924300" y="4797425"/>
            <a:ext cx="431800" cy="1295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pic>
        <p:nvPicPr>
          <p:cNvPr id="4108" name="Picture 12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643570" y="2143116"/>
            <a:ext cx="558800" cy="828675"/>
          </a:xfrm>
          <a:prstGeom prst="rect">
            <a:avLst/>
          </a:prstGeom>
          <a:noFill/>
        </p:spPr>
      </p:pic>
      <p:pic>
        <p:nvPicPr>
          <p:cNvPr id="4109" name="Picture 13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2786058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4149725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588125" y="4005263"/>
            <a:ext cx="558800" cy="828675"/>
          </a:xfrm>
          <a:prstGeom prst="rect">
            <a:avLst/>
          </a:prstGeom>
          <a:noFill/>
        </p:spPr>
      </p:pic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000" dirty="0" smtClean="0"/>
              <a:t>Acções Colectivas Elementares </a:t>
            </a:r>
            <a:r>
              <a:rPr lang="pt-PT" sz="3000" dirty="0" smtClean="0">
                <a:solidFill>
                  <a:srgbClr val="FFC000"/>
                </a:solidFill>
              </a:rPr>
              <a:t>Defensivas</a:t>
            </a:r>
            <a:br>
              <a:rPr lang="pt-PT" sz="3000" dirty="0" smtClean="0">
                <a:solidFill>
                  <a:srgbClr val="FFC000"/>
                </a:solidFill>
              </a:rPr>
            </a:br>
            <a:r>
              <a:rPr lang="pt-PT" sz="3000" dirty="0" smtClean="0"/>
              <a:t>Dobras</a:t>
            </a:r>
            <a:endParaRPr lang="pt-PT" sz="3000" dirty="0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191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4101" name="Picture 5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2857496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071934" y="5786454"/>
            <a:ext cx="558800" cy="828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3286124"/>
            <a:ext cx="215900" cy="198438"/>
          </a:xfrm>
          <a:prstGeom prst="rect">
            <a:avLst/>
          </a:prstGeom>
          <a:noFill/>
        </p:spPr>
      </p:pic>
      <p:pic>
        <p:nvPicPr>
          <p:cNvPr id="4100" name="Picture 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4929198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000372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071802" y="3857628"/>
            <a:ext cx="558800" cy="828675"/>
          </a:xfrm>
          <a:prstGeom prst="rect">
            <a:avLst/>
          </a:prstGeom>
          <a:noFill/>
        </p:spPr>
      </p:pic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3924300" y="4797425"/>
            <a:ext cx="431800" cy="1295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pic>
        <p:nvPicPr>
          <p:cNvPr id="4108" name="Picture 12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924300" y="2492375"/>
            <a:ext cx="558800" cy="828675"/>
          </a:xfrm>
          <a:prstGeom prst="rect">
            <a:avLst/>
          </a:prstGeom>
          <a:noFill/>
        </p:spPr>
      </p:pic>
      <p:pic>
        <p:nvPicPr>
          <p:cNvPr id="4109" name="Picture 13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3357563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4149725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588125" y="4005263"/>
            <a:ext cx="558800" cy="828675"/>
          </a:xfrm>
          <a:prstGeom prst="rect">
            <a:avLst/>
          </a:prstGeom>
          <a:noFill/>
        </p:spPr>
      </p:pic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000" dirty="0" smtClean="0"/>
              <a:t>Acções Colectivas Elementares </a:t>
            </a:r>
            <a:r>
              <a:rPr lang="pt-PT" sz="3000" dirty="0" smtClean="0">
                <a:solidFill>
                  <a:srgbClr val="FFC000"/>
                </a:solidFill>
              </a:rPr>
              <a:t>Defensivas</a:t>
            </a:r>
            <a:br>
              <a:rPr lang="pt-PT" sz="3000" dirty="0" smtClean="0">
                <a:solidFill>
                  <a:srgbClr val="FFC000"/>
                </a:solidFill>
              </a:rPr>
            </a:br>
            <a:r>
              <a:rPr lang="pt-PT" sz="3000" dirty="0" smtClean="0"/>
              <a:t>Dobras</a:t>
            </a:r>
            <a:endParaRPr lang="pt-PT" sz="3000" dirty="0"/>
          </a:p>
        </p:txBody>
      </p:sp>
      <p:sp>
        <p:nvSpPr>
          <p:cNvPr id="14" name="Marcador de Posição do Número do Diapositivo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192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5" name="Marcador de Posição do Rodapé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16" name="Picture 9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071934" y="5786454"/>
            <a:ext cx="558800" cy="82867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08788E-7 L 0.26858 -0.007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-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97965E-6 L 0.27136 -0.067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-3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6901E-6 L 0.15695 -0.100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57262E-7 L 0.13351 -0.038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-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3286124"/>
            <a:ext cx="215900" cy="198438"/>
          </a:xfrm>
          <a:prstGeom prst="rect">
            <a:avLst/>
          </a:prstGeom>
          <a:noFill/>
        </p:spPr>
      </p:pic>
      <p:pic>
        <p:nvPicPr>
          <p:cNvPr id="4100" name="Picture 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4714884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000372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071802" y="3857628"/>
            <a:ext cx="558800" cy="828675"/>
          </a:xfrm>
          <a:prstGeom prst="rect">
            <a:avLst/>
          </a:prstGeom>
          <a:noFill/>
        </p:spPr>
      </p:pic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3924300" y="4797425"/>
            <a:ext cx="431800" cy="1295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pic>
        <p:nvPicPr>
          <p:cNvPr id="4108" name="Picture 12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924300" y="2492375"/>
            <a:ext cx="558800" cy="828675"/>
          </a:xfrm>
          <a:prstGeom prst="rect">
            <a:avLst/>
          </a:prstGeom>
          <a:noFill/>
        </p:spPr>
      </p:pic>
      <p:pic>
        <p:nvPicPr>
          <p:cNvPr id="4109" name="Picture 13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3786190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4149725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588125" y="4005263"/>
            <a:ext cx="558800" cy="828675"/>
          </a:xfrm>
          <a:prstGeom prst="rect">
            <a:avLst/>
          </a:prstGeom>
          <a:noFill/>
        </p:spPr>
      </p:pic>
      <p:sp>
        <p:nvSpPr>
          <p:cNvPr id="4112" name="Line 16"/>
          <p:cNvSpPr>
            <a:spLocks noChangeShapeType="1"/>
          </p:cNvSpPr>
          <p:nvPr/>
        </p:nvSpPr>
        <p:spPr bwMode="auto">
          <a:xfrm flipH="1">
            <a:off x="5500694" y="5286388"/>
            <a:ext cx="714380" cy="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 flipH="1">
            <a:off x="4000495" y="4286256"/>
            <a:ext cx="1143007" cy="142876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5072066" y="3286124"/>
            <a:ext cx="714380" cy="71438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000" dirty="0" smtClean="0"/>
              <a:t>Acções Colectivas Elementares </a:t>
            </a:r>
            <a:r>
              <a:rPr lang="pt-PT" sz="3000" dirty="0" smtClean="0">
                <a:solidFill>
                  <a:srgbClr val="FFC000"/>
                </a:solidFill>
              </a:rPr>
              <a:t>Defensivas</a:t>
            </a:r>
            <a:br>
              <a:rPr lang="pt-PT" sz="3000" dirty="0" smtClean="0">
                <a:solidFill>
                  <a:srgbClr val="FFC000"/>
                </a:solidFill>
              </a:rPr>
            </a:br>
            <a:r>
              <a:rPr lang="pt-PT" sz="3000" dirty="0" smtClean="0"/>
              <a:t>Movimentação Defensiva</a:t>
            </a:r>
            <a:endParaRPr lang="pt-PT" sz="3000" dirty="0"/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 flipH="1">
            <a:off x="3643306" y="3429000"/>
            <a:ext cx="500066" cy="928694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193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20" name="Picture 9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071934" y="5786454"/>
            <a:ext cx="558800" cy="828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animBg="1"/>
      <p:bldP spid="4113" grpId="0" animBg="1"/>
      <p:bldP spid="4114" grpId="0" animBg="1"/>
      <p:bldP spid="23" grpId="0" animBg="1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4500570"/>
            <a:ext cx="215900" cy="198438"/>
          </a:xfrm>
          <a:prstGeom prst="rect">
            <a:avLst/>
          </a:prstGeom>
          <a:noFill/>
        </p:spPr>
      </p:pic>
      <p:pic>
        <p:nvPicPr>
          <p:cNvPr id="4100" name="Picture 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4857760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3143248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071802" y="3857628"/>
            <a:ext cx="558800" cy="828675"/>
          </a:xfrm>
          <a:prstGeom prst="rect">
            <a:avLst/>
          </a:prstGeom>
          <a:noFill/>
        </p:spPr>
      </p:pic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3924300" y="4797425"/>
            <a:ext cx="431800" cy="1295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pic>
        <p:nvPicPr>
          <p:cNvPr id="4108" name="Picture 12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924300" y="2492375"/>
            <a:ext cx="558800" cy="828675"/>
          </a:xfrm>
          <a:prstGeom prst="rect">
            <a:avLst/>
          </a:prstGeom>
          <a:noFill/>
        </p:spPr>
      </p:pic>
      <p:pic>
        <p:nvPicPr>
          <p:cNvPr id="4109" name="Picture 13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4214818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4149725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588125" y="4005263"/>
            <a:ext cx="558800" cy="828675"/>
          </a:xfrm>
          <a:prstGeom prst="rect">
            <a:avLst/>
          </a:prstGeom>
          <a:noFill/>
        </p:spPr>
      </p:pic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000" dirty="0" smtClean="0"/>
              <a:t>Acções Colectivas Elementares </a:t>
            </a:r>
            <a:r>
              <a:rPr lang="pt-PT" sz="3000" dirty="0" smtClean="0">
                <a:solidFill>
                  <a:srgbClr val="FFC000"/>
                </a:solidFill>
              </a:rPr>
              <a:t>Defensivas</a:t>
            </a:r>
            <a:br>
              <a:rPr lang="pt-PT" sz="3000" dirty="0" smtClean="0">
                <a:solidFill>
                  <a:srgbClr val="FFC000"/>
                </a:solidFill>
              </a:rPr>
            </a:br>
            <a:r>
              <a:rPr lang="pt-PT" sz="3000" dirty="0" smtClean="0"/>
              <a:t>Movimentação Defensiva</a:t>
            </a:r>
            <a:endParaRPr lang="pt-PT" sz="3000" dirty="0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194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3571869" y="4786322"/>
            <a:ext cx="1214446" cy="1643074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pic>
        <p:nvPicPr>
          <p:cNvPr id="4105" name="Picture 9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071934" y="5786454"/>
            <a:ext cx="558800" cy="828675"/>
          </a:xfrm>
          <a:prstGeom prst="rect">
            <a:avLst/>
          </a:prstGeom>
          <a:noFill/>
        </p:spPr>
      </p:pic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5000628" y="5500702"/>
            <a:ext cx="866772" cy="857256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4429124" y="4572008"/>
            <a:ext cx="1000132" cy="500066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5940425" y="3860800"/>
            <a:ext cx="360363" cy="288925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2" grpId="0" animBg="1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6286520"/>
            <a:ext cx="215900" cy="198438"/>
          </a:xfrm>
          <a:prstGeom prst="rect">
            <a:avLst/>
          </a:prstGeom>
          <a:noFill/>
        </p:spPr>
      </p:pic>
      <p:pic>
        <p:nvPicPr>
          <p:cNvPr id="4100" name="Picture 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5643578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571876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071802" y="3857628"/>
            <a:ext cx="558800" cy="828675"/>
          </a:xfrm>
          <a:prstGeom prst="rect">
            <a:avLst/>
          </a:prstGeom>
          <a:noFill/>
        </p:spPr>
      </p:pic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3924300" y="4797425"/>
            <a:ext cx="431800" cy="1295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pic>
        <p:nvPicPr>
          <p:cNvPr id="4108" name="Picture 12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924300" y="2492375"/>
            <a:ext cx="558800" cy="828675"/>
          </a:xfrm>
          <a:prstGeom prst="rect">
            <a:avLst/>
          </a:prstGeom>
          <a:noFill/>
        </p:spPr>
      </p:pic>
      <p:pic>
        <p:nvPicPr>
          <p:cNvPr id="4109" name="Picture 13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4500570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4149725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588125" y="4005263"/>
            <a:ext cx="558800" cy="828675"/>
          </a:xfrm>
          <a:prstGeom prst="rect">
            <a:avLst/>
          </a:prstGeom>
          <a:noFill/>
        </p:spPr>
      </p:pic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000" dirty="0" smtClean="0"/>
              <a:t>Acções Colectivas Elementares </a:t>
            </a:r>
            <a:r>
              <a:rPr lang="pt-PT" sz="3000" dirty="0" smtClean="0">
                <a:solidFill>
                  <a:srgbClr val="FFC000"/>
                </a:solidFill>
              </a:rPr>
              <a:t>Defensivas</a:t>
            </a:r>
            <a:br>
              <a:rPr lang="pt-PT" sz="3000" dirty="0" smtClean="0">
                <a:solidFill>
                  <a:srgbClr val="FFC000"/>
                </a:solidFill>
              </a:rPr>
            </a:br>
            <a:r>
              <a:rPr lang="pt-PT" sz="3000" dirty="0" smtClean="0"/>
              <a:t>Movimentação Defensiva</a:t>
            </a:r>
            <a:endParaRPr lang="pt-PT" sz="3000" dirty="0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195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 flipH="1" flipV="1">
            <a:off x="3500429" y="4786322"/>
            <a:ext cx="1143009" cy="142876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 flipH="1" flipV="1">
            <a:off x="3857621" y="4643447"/>
            <a:ext cx="1500198" cy="142876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 flipH="1" flipV="1">
            <a:off x="5357818" y="3857628"/>
            <a:ext cx="571504" cy="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 flipV="1">
            <a:off x="5500694" y="5286388"/>
            <a:ext cx="357190" cy="642942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pic>
        <p:nvPicPr>
          <p:cNvPr id="4105" name="Picture 9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071934" y="5786454"/>
            <a:ext cx="558800" cy="828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4500570"/>
            <a:ext cx="215900" cy="198438"/>
          </a:xfrm>
          <a:prstGeom prst="rect">
            <a:avLst/>
          </a:prstGeom>
          <a:noFill/>
        </p:spPr>
      </p:pic>
      <p:pic>
        <p:nvPicPr>
          <p:cNvPr id="4100" name="Picture 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4857760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3143248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071802" y="3857628"/>
            <a:ext cx="558800" cy="828675"/>
          </a:xfrm>
          <a:prstGeom prst="rect">
            <a:avLst/>
          </a:prstGeom>
          <a:noFill/>
        </p:spPr>
      </p:pic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3924300" y="4797425"/>
            <a:ext cx="431800" cy="1295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pic>
        <p:nvPicPr>
          <p:cNvPr id="4108" name="Picture 12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924300" y="2492375"/>
            <a:ext cx="558800" cy="828675"/>
          </a:xfrm>
          <a:prstGeom prst="rect">
            <a:avLst/>
          </a:prstGeom>
          <a:noFill/>
        </p:spPr>
      </p:pic>
      <p:pic>
        <p:nvPicPr>
          <p:cNvPr id="4109" name="Picture 13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4214818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4149725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588125" y="4005263"/>
            <a:ext cx="558800" cy="828675"/>
          </a:xfrm>
          <a:prstGeom prst="rect">
            <a:avLst/>
          </a:prstGeom>
          <a:noFill/>
        </p:spPr>
      </p:pic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000" dirty="0" smtClean="0"/>
              <a:t>Acções Colectivas Elementares </a:t>
            </a:r>
            <a:r>
              <a:rPr lang="pt-PT" sz="3000" dirty="0" smtClean="0">
                <a:solidFill>
                  <a:srgbClr val="FFC000"/>
                </a:solidFill>
              </a:rPr>
              <a:t>Defensivas</a:t>
            </a:r>
            <a:br>
              <a:rPr lang="pt-PT" sz="3000" dirty="0" smtClean="0">
                <a:solidFill>
                  <a:srgbClr val="FFC000"/>
                </a:solidFill>
              </a:rPr>
            </a:br>
            <a:r>
              <a:rPr lang="pt-PT" sz="3000" dirty="0" smtClean="0"/>
              <a:t>Movimentação Defensiva</a:t>
            </a:r>
            <a:endParaRPr lang="pt-PT" sz="3000" dirty="0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196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V="1">
            <a:off x="3643306" y="3071810"/>
            <a:ext cx="928694" cy="1357322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pic>
        <p:nvPicPr>
          <p:cNvPr id="4105" name="Picture 9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071934" y="5786454"/>
            <a:ext cx="558800" cy="828675"/>
          </a:xfrm>
          <a:prstGeom prst="rect">
            <a:avLst/>
          </a:prstGeom>
          <a:noFill/>
        </p:spPr>
      </p:pic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5929322" y="4857760"/>
            <a:ext cx="357190" cy="35719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V="1">
            <a:off x="4429124" y="4214818"/>
            <a:ext cx="1285884" cy="35719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 flipV="1">
            <a:off x="4643439" y="3071811"/>
            <a:ext cx="642941" cy="357189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2" grpId="0" animBg="1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3286124"/>
            <a:ext cx="215900" cy="198438"/>
          </a:xfrm>
          <a:prstGeom prst="rect">
            <a:avLst/>
          </a:prstGeom>
          <a:noFill/>
        </p:spPr>
      </p:pic>
      <p:pic>
        <p:nvPicPr>
          <p:cNvPr id="4100" name="Picture 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4714884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000372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071802" y="3857628"/>
            <a:ext cx="558800" cy="828675"/>
          </a:xfrm>
          <a:prstGeom prst="rect">
            <a:avLst/>
          </a:prstGeom>
          <a:noFill/>
        </p:spPr>
      </p:pic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3924300" y="4797425"/>
            <a:ext cx="431800" cy="1295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pic>
        <p:nvPicPr>
          <p:cNvPr id="4105" name="Picture 9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500562" y="5786454"/>
            <a:ext cx="558800" cy="828675"/>
          </a:xfrm>
          <a:prstGeom prst="rect">
            <a:avLst/>
          </a:prstGeom>
          <a:noFill/>
        </p:spPr>
      </p:pic>
      <p:pic>
        <p:nvPicPr>
          <p:cNvPr id="4108" name="Picture 12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924300" y="2492375"/>
            <a:ext cx="558800" cy="828675"/>
          </a:xfrm>
          <a:prstGeom prst="rect">
            <a:avLst/>
          </a:prstGeom>
          <a:noFill/>
        </p:spPr>
      </p:pic>
      <p:pic>
        <p:nvPicPr>
          <p:cNvPr id="4109" name="Picture 13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3786190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4149725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588125" y="4005263"/>
            <a:ext cx="558800" cy="828675"/>
          </a:xfrm>
          <a:prstGeom prst="rect">
            <a:avLst/>
          </a:prstGeom>
          <a:noFill/>
        </p:spPr>
      </p:pic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000" dirty="0" smtClean="0"/>
              <a:t>Acções Colectivas Elementares </a:t>
            </a:r>
            <a:r>
              <a:rPr lang="pt-PT" sz="3000" dirty="0" smtClean="0">
                <a:solidFill>
                  <a:srgbClr val="FFC000"/>
                </a:solidFill>
              </a:rPr>
              <a:t>Defensivas</a:t>
            </a:r>
            <a:br>
              <a:rPr lang="pt-PT" sz="3000" dirty="0" smtClean="0">
                <a:solidFill>
                  <a:srgbClr val="FFC000"/>
                </a:solidFill>
              </a:rPr>
            </a:br>
            <a:r>
              <a:rPr lang="pt-PT" sz="3000" dirty="0" smtClean="0"/>
              <a:t>Movimentação Defensiva</a:t>
            </a:r>
            <a:endParaRPr lang="pt-PT" sz="3000" dirty="0"/>
          </a:p>
        </p:txBody>
      </p:sp>
      <p:sp>
        <p:nvSpPr>
          <p:cNvPr id="14" name="Marcador de Posição do Número do Diapositivo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197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5" name="Marcador de Posição do Rodapé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-0.07882 0.13657 " pathEditMode="relative" ptsTypes="AA"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7.03704E-6 L -0.17327 0.02107 " pathEditMode="relative" ptsTypes="AA">
                                      <p:cBhvr>
                                        <p:cTn id="10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0.09445 0.03148 " pathEditMode="relative" ptsTypes="AA">
                                      <p:cBhvr>
                                        <p:cTn id="1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-0.07882 -0.02106 " pathEditMode="relative" ptsTypes="AA">
                                      <p:cBhvr>
                                        <p:cTn id="1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82 0.13668 L 0.09028 0.4574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82 -0.02104 L -0.07969 0.1618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28 0.02983 L 0.05521 0.103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45 0.03145 L 0.1731 0.0525 " pathEditMode="relative" ptsTypes="AA">
                                      <p:cBhvr>
                                        <p:cTn id="3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3286124"/>
            <a:ext cx="215900" cy="198438"/>
          </a:xfrm>
          <a:prstGeom prst="rect">
            <a:avLst/>
          </a:prstGeom>
          <a:noFill/>
        </p:spPr>
      </p:pic>
      <p:pic>
        <p:nvPicPr>
          <p:cNvPr id="4100" name="Picture 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4714884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000372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071802" y="3857628"/>
            <a:ext cx="558800" cy="828675"/>
          </a:xfrm>
          <a:prstGeom prst="rect">
            <a:avLst/>
          </a:prstGeom>
          <a:noFill/>
        </p:spPr>
      </p:pic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3924300" y="4797425"/>
            <a:ext cx="431800" cy="1295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pic>
        <p:nvPicPr>
          <p:cNvPr id="4105" name="Picture 9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500562" y="5786454"/>
            <a:ext cx="558800" cy="828675"/>
          </a:xfrm>
          <a:prstGeom prst="rect">
            <a:avLst/>
          </a:prstGeom>
          <a:noFill/>
        </p:spPr>
      </p:pic>
      <p:pic>
        <p:nvPicPr>
          <p:cNvPr id="4108" name="Picture 12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924300" y="2492375"/>
            <a:ext cx="558800" cy="828675"/>
          </a:xfrm>
          <a:prstGeom prst="rect">
            <a:avLst/>
          </a:prstGeom>
          <a:noFill/>
        </p:spPr>
      </p:pic>
      <p:pic>
        <p:nvPicPr>
          <p:cNvPr id="4109" name="Picture 13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3786190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4149725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588125" y="4005263"/>
            <a:ext cx="558800" cy="828675"/>
          </a:xfrm>
          <a:prstGeom prst="rect">
            <a:avLst/>
          </a:prstGeom>
          <a:noFill/>
        </p:spPr>
      </p:pic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000" dirty="0" smtClean="0"/>
              <a:t>Acções Colectivas Elementares </a:t>
            </a:r>
            <a:r>
              <a:rPr lang="pt-PT" sz="3000" dirty="0" smtClean="0">
                <a:solidFill>
                  <a:srgbClr val="FFC000"/>
                </a:solidFill>
              </a:rPr>
              <a:t>Defensivas</a:t>
            </a:r>
            <a:br>
              <a:rPr lang="pt-PT" sz="3000" dirty="0" smtClean="0">
                <a:solidFill>
                  <a:srgbClr val="FFC000"/>
                </a:solidFill>
              </a:rPr>
            </a:br>
            <a:r>
              <a:rPr lang="pt-PT" sz="3000" dirty="0" smtClean="0"/>
              <a:t>Movimentação Defensiva</a:t>
            </a:r>
            <a:endParaRPr lang="pt-PT" sz="3000" dirty="0"/>
          </a:p>
        </p:txBody>
      </p:sp>
      <p:sp>
        <p:nvSpPr>
          <p:cNvPr id="14" name="Marcador de Posição do Número do Diapositivo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198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5" name="Marcador de Posição do Rodapé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-0.07882 0.13657 " pathEditMode="relative" ptsTypes="AA"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7.03704E-6 L -0.17327 0.02107 " pathEditMode="relative" ptsTypes="AA">
                                      <p:cBhvr>
                                        <p:cTn id="8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0.09445 0.03148 " pathEditMode="relative" ptsTypes="AA">
                                      <p:cBhvr>
                                        <p:cTn id="1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-0.07882 -0.02106 " pathEditMode="relative" ptsTypes="AA">
                                      <p:cBhvr>
                                        <p:cTn id="1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82 0.13668 L 0.09028 0.4574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16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82 -0.02104 L -0.07969 0.161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9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28 0.02983 L 0.05521 0.1031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3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45 0.03145 L 0.1731 0.0525 " pathEditMode="relative" ptsTypes="AA">
                                      <p:cBhvr>
                                        <p:cTn id="2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6000768"/>
            <a:ext cx="215900" cy="198438"/>
          </a:xfrm>
          <a:prstGeom prst="rect">
            <a:avLst/>
          </a:prstGeom>
          <a:noFill/>
        </p:spPr>
      </p:pic>
      <p:pic>
        <p:nvPicPr>
          <p:cNvPr id="4100" name="Picture 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5429264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5572140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286248" y="2571744"/>
            <a:ext cx="558800" cy="828675"/>
          </a:xfrm>
          <a:prstGeom prst="rect">
            <a:avLst/>
          </a:prstGeom>
          <a:noFill/>
        </p:spPr>
      </p:pic>
      <p:pic>
        <p:nvPicPr>
          <p:cNvPr id="4105" name="Picture 9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143240" y="5643578"/>
            <a:ext cx="558800" cy="828675"/>
          </a:xfrm>
          <a:prstGeom prst="rect">
            <a:avLst/>
          </a:prstGeom>
          <a:noFill/>
        </p:spPr>
      </p:pic>
      <p:pic>
        <p:nvPicPr>
          <p:cNvPr id="4108" name="Picture 12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786578" y="3643314"/>
            <a:ext cx="558800" cy="828675"/>
          </a:xfrm>
          <a:prstGeom prst="rect">
            <a:avLst/>
          </a:prstGeom>
          <a:noFill/>
        </p:spPr>
      </p:pic>
      <p:pic>
        <p:nvPicPr>
          <p:cNvPr id="4109" name="Picture 13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4071942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4149725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858016" y="5643578"/>
            <a:ext cx="558800" cy="828675"/>
          </a:xfrm>
          <a:prstGeom prst="rect">
            <a:avLst/>
          </a:prstGeom>
          <a:noFill/>
        </p:spPr>
      </p:pic>
      <p:sp>
        <p:nvSpPr>
          <p:cNvPr id="4112" name="Line 16"/>
          <p:cNvSpPr>
            <a:spLocks noChangeShapeType="1"/>
          </p:cNvSpPr>
          <p:nvPr/>
        </p:nvSpPr>
        <p:spPr bwMode="auto">
          <a:xfrm flipV="1">
            <a:off x="5286381" y="4786322"/>
            <a:ext cx="642942" cy="107157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 flipH="1" flipV="1">
            <a:off x="5072066" y="3357562"/>
            <a:ext cx="500065" cy="71438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 flipH="1" flipV="1">
            <a:off x="6715139" y="3929065"/>
            <a:ext cx="285752" cy="642941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000" dirty="0" smtClean="0"/>
              <a:t>Acções Colectivas Elementares </a:t>
            </a:r>
            <a:r>
              <a:rPr lang="pt-PT" sz="3000" dirty="0" smtClean="0">
                <a:solidFill>
                  <a:srgbClr val="FFC000"/>
                </a:solidFill>
              </a:rPr>
              <a:t>Defensivas</a:t>
            </a:r>
            <a:br>
              <a:rPr lang="pt-PT" sz="3000" dirty="0" smtClean="0">
                <a:solidFill>
                  <a:srgbClr val="FFC000"/>
                </a:solidFill>
              </a:rPr>
            </a:br>
            <a:r>
              <a:rPr lang="pt-PT" sz="3000" dirty="0" smtClean="0"/>
              <a:t>Movimentação Defensiva</a:t>
            </a:r>
            <a:endParaRPr lang="pt-PT" sz="3000" dirty="0"/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 flipV="1">
            <a:off x="4000496" y="3357562"/>
            <a:ext cx="928694" cy="250033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H="1" flipV="1">
            <a:off x="7072330" y="5286387"/>
            <a:ext cx="428628" cy="428627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199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animBg="1"/>
      <p:bldP spid="4113" grpId="0" animBg="1"/>
      <p:bldP spid="4114" grpId="0" animBg="1"/>
      <p:bldP spid="23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800" y="4000504"/>
            <a:ext cx="7924800" cy="876296"/>
          </a:xfrm>
        </p:spPr>
        <p:txBody>
          <a:bodyPr/>
          <a:lstStyle/>
          <a:p>
            <a:r>
              <a:rPr lang="pt-PT" dirty="0" smtClean="0"/>
              <a:t>4. Análise Sistemática do Jogo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Introdução</a:t>
            </a:r>
            <a:endParaRPr lang="pt-PT" dirty="0"/>
          </a:p>
        </p:txBody>
      </p:sp>
      <p:pic>
        <p:nvPicPr>
          <p:cNvPr id="6" name="Imagem 5" descr="320px-Tokyo_rooftop_footb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857232"/>
            <a:ext cx="5643602" cy="317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pt-PT" dirty="0"/>
              <a:t>Ao consumar-se a perda da posse de bola, toda a equipa deverá passar por uma </a:t>
            </a:r>
            <a:r>
              <a:rPr lang="pt-PT" b="1" dirty="0">
                <a:solidFill>
                  <a:srgbClr val="FFFF00"/>
                </a:solidFill>
              </a:rPr>
              <a:t>mudança de atitude ofensiva para defensiva</a:t>
            </a:r>
            <a:r>
              <a:rPr lang="pt-PT" dirty="0"/>
              <a:t>, reajustando os seus comportamentos técnico-táctico individuais e colectivos.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20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Etapas do </a:t>
            </a:r>
            <a:r>
              <a:rPr lang="pt-PT" dirty="0" smtClean="0"/>
              <a:t>Processo Defensivo</a:t>
            </a:r>
            <a:endParaRPr lang="pt-PT" dirty="0"/>
          </a:p>
        </p:txBody>
      </p:sp>
      <p:pic>
        <p:nvPicPr>
          <p:cNvPr id="9" name="Imagem 8" descr="20080911173703.jpeg"/>
          <p:cNvPicPr>
            <a:picLocks noChangeAspect="1"/>
          </p:cNvPicPr>
          <p:nvPr/>
        </p:nvPicPr>
        <p:blipFill>
          <a:blip r:embed="rId2" cstate="print"/>
          <a:srcRect l="4251" r="5637"/>
          <a:stretch>
            <a:fillRect/>
          </a:stretch>
        </p:blipFill>
        <p:spPr>
          <a:xfrm>
            <a:off x="3143240" y="3357562"/>
            <a:ext cx="3429024" cy="2848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3357562"/>
            <a:ext cx="215900" cy="198438"/>
          </a:xfrm>
          <a:prstGeom prst="rect">
            <a:avLst/>
          </a:prstGeom>
          <a:noFill/>
        </p:spPr>
      </p:pic>
      <p:pic>
        <p:nvPicPr>
          <p:cNvPr id="4100" name="Picture 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5143512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4500570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286248" y="2571744"/>
            <a:ext cx="558800" cy="828675"/>
          </a:xfrm>
          <a:prstGeom prst="rect">
            <a:avLst/>
          </a:prstGeom>
          <a:noFill/>
        </p:spPr>
      </p:pic>
      <p:pic>
        <p:nvPicPr>
          <p:cNvPr id="4105" name="Picture 9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143240" y="5643578"/>
            <a:ext cx="558800" cy="828675"/>
          </a:xfrm>
          <a:prstGeom prst="rect">
            <a:avLst/>
          </a:prstGeom>
          <a:noFill/>
        </p:spPr>
      </p:pic>
      <p:pic>
        <p:nvPicPr>
          <p:cNvPr id="4108" name="Picture 12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786578" y="3643314"/>
            <a:ext cx="558800" cy="828675"/>
          </a:xfrm>
          <a:prstGeom prst="rect">
            <a:avLst/>
          </a:prstGeom>
          <a:noFill/>
        </p:spPr>
      </p:pic>
      <p:pic>
        <p:nvPicPr>
          <p:cNvPr id="4109" name="Picture 13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143248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3857628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858016" y="5643578"/>
            <a:ext cx="558800" cy="828675"/>
          </a:xfrm>
          <a:prstGeom prst="rect">
            <a:avLst/>
          </a:prstGeom>
          <a:noFill/>
        </p:spPr>
      </p:pic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000" dirty="0" smtClean="0"/>
              <a:t>Acções Colectivas Elementares </a:t>
            </a:r>
            <a:r>
              <a:rPr lang="pt-PT" sz="3000" dirty="0" smtClean="0">
                <a:solidFill>
                  <a:srgbClr val="FFC000"/>
                </a:solidFill>
              </a:rPr>
              <a:t>Defensivas</a:t>
            </a:r>
            <a:br>
              <a:rPr lang="pt-PT" sz="3000" dirty="0" smtClean="0">
                <a:solidFill>
                  <a:srgbClr val="FFC000"/>
                </a:solidFill>
              </a:rPr>
            </a:br>
            <a:r>
              <a:rPr lang="pt-PT" sz="3000" dirty="0" smtClean="0"/>
              <a:t>Movimentação Defensiva</a:t>
            </a:r>
            <a:endParaRPr lang="pt-PT" sz="3000" dirty="0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200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6000768"/>
            <a:ext cx="215900" cy="198438"/>
          </a:xfrm>
          <a:prstGeom prst="rect">
            <a:avLst/>
          </a:prstGeom>
          <a:noFill/>
        </p:spPr>
      </p:pic>
      <p:pic>
        <p:nvPicPr>
          <p:cNvPr id="4100" name="Picture 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5429264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5572140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286248" y="2571744"/>
            <a:ext cx="558800" cy="828675"/>
          </a:xfrm>
          <a:prstGeom prst="rect">
            <a:avLst/>
          </a:prstGeom>
          <a:noFill/>
        </p:spPr>
      </p:pic>
      <p:pic>
        <p:nvPicPr>
          <p:cNvPr id="4105" name="Picture 9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143240" y="5643578"/>
            <a:ext cx="558800" cy="828675"/>
          </a:xfrm>
          <a:prstGeom prst="rect">
            <a:avLst/>
          </a:prstGeom>
          <a:noFill/>
        </p:spPr>
      </p:pic>
      <p:pic>
        <p:nvPicPr>
          <p:cNvPr id="4108" name="Picture 12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786578" y="3643314"/>
            <a:ext cx="558800" cy="828675"/>
          </a:xfrm>
          <a:prstGeom prst="rect">
            <a:avLst/>
          </a:prstGeom>
          <a:noFill/>
        </p:spPr>
      </p:pic>
      <p:pic>
        <p:nvPicPr>
          <p:cNvPr id="4109" name="Picture 13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4071942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4149725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858016" y="5643578"/>
            <a:ext cx="558800" cy="828675"/>
          </a:xfrm>
          <a:prstGeom prst="rect">
            <a:avLst/>
          </a:prstGeom>
          <a:noFill/>
        </p:spPr>
      </p:pic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000" dirty="0" smtClean="0"/>
              <a:t>Acções Colectivas Elementares </a:t>
            </a:r>
            <a:r>
              <a:rPr lang="pt-PT" sz="3000" dirty="0" smtClean="0">
                <a:solidFill>
                  <a:srgbClr val="FFC000"/>
                </a:solidFill>
              </a:rPr>
              <a:t>Defensivas</a:t>
            </a:r>
            <a:br>
              <a:rPr lang="pt-PT" sz="3000" dirty="0" smtClean="0">
                <a:solidFill>
                  <a:srgbClr val="FFC000"/>
                </a:solidFill>
              </a:rPr>
            </a:br>
            <a:r>
              <a:rPr lang="pt-PT" sz="3000" dirty="0" smtClean="0"/>
              <a:t>Movimentação Defensiva</a:t>
            </a:r>
            <a:endParaRPr lang="pt-PT" sz="3000" dirty="0"/>
          </a:p>
        </p:txBody>
      </p:sp>
      <p:sp>
        <p:nvSpPr>
          <p:cNvPr id="13" name="Marcador de Posição do Número do Diapositivo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201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4" name="Marcador de Posição do Rodapé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09444 -0.39907 " pathEditMode="relative" ptsTypes="AA"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-0.06302 -0.13657 " pathEditMode="relative" ptsTypes="AA">
                                      <p:cBhvr>
                                        <p:cTn id="10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0.08646 -0.16806 " pathEditMode="relative" ptsTypes="AA">
                                      <p:cBhvr>
                                        <p:cTn id="1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6945E-18 L -0.07101 -0.06296 " pathEditMode="relative" ptsTypes="AA">
                                      <p:cBhvr>
                                        <p:cTn id="18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-0.025 L -0.05903 -0.081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4100" name="Picture 4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5072074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4357694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143240" y="5643578"/>
            <a:ext cx="558800" cy="828675"/>
          </a:xfrm>
          <a:prstGeom prst="rect">
            <a:avLst/>
          </a:prstGeom>
          <a:noFill/>
        </p:spPr>
      </p:pic>
      <p:pic>
        <p:nvPicPr>
          <p:cNvPr id="4108" name="Picture 12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786578" y="3643314"/>
            <a:ext cx="558800" cy="828675"/>
          </a:xfrm>
          <a:prstGeom prst="rect">
            <a:avLst/>
          </a:prstGeom>
          <a:noFill/>
        </p:spPr>
      </p:pic>
      <p:pic>
        <p:nvPicPr>
          <p:cNvPr id="4109" name="Picture 13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2928934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3500438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58016" y="5643578"/>
            <a:ext cx="558800" cy="828675"/>
          </a:xfrm>
          <a:prstGeom prst="rect">
            <a:avLst/>
          </a:prstGeom>
          <a:noFill/>
        </p:spPr>
      </p:pic>
      <p:sp>
        <p:nvSpPr>
          <p:cNvPr id="4112" name="Line 16"/>
          <p:cNvSpPr>
            <a:spLocks noChangeShapeType="1"/>
          </p:cNvSpPr>
          <p:nvPr/>
        </p:nvSpPr>
        <p:spPr bwMode="auto">
          <a:xfrm flipV="1">
            <a:off x="7215206" y="2714620"/>
            <a:ext cx="0" cy="857256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 flipV="1">
            <a:off x="5000628" y="2714620"/>
            <a:ext cx="2000263" cy="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000" dirty="0" smtClean="0"/>
              <a:t>Acções Colectivas Elementares </a:t>
            </a:r>
            <a:r>
              <a:rPr lang="pt-PT" sz="3000" dirty="0" smtClean="0">
                <a:solidFill>
                  <a:srgbClr val="FFC000"/>
                </a:solidFill>
              </a:rPr>
              <a:t>Defensivas</a:t>
            </a:r>
            <a:br>
              <a:rPr lang="pt-PT" sz="3000" dirty="0" smtClean="0">
                <a:solidFill>
                  <a:srgbClr val="FFC000"/>
                </a:solidFill>
              </a:rPr>
            </a:br>
            <a:r>
              <a:rPr lang="pt-PT" sz="3000" dirty="0" smtClean="0"/>
              <a:t>Movimentação Defensiva</a:t>
            </a:r>
            <a:endParaRPr lang="pt-PT" sz="3000" dirty="0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6929454" y="3071810"/>
            <a:ext cx="71438" cy="428628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7358082" y="4857760"/>
            <a:ext cx="285752" cy="35719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 flipV="1">
            <a:off x="6143636" y="4214818"/>
            <a:ext cx="714380" cy="428628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 flipV="1">
            <a:off x="5786446" y="3000372"/>
            <a:ext cx="928694" cy="285752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2600325"/>
            <a:ext cx="215900" cy="198438"/>
          </a:xfrm>
          <a:prstGeom prst="rect">
            <a:avLst/>
          </a:prstGeom>
          <a:noFill/>
        </p:spPr>
      </p:pic>
      <p:pic>
        <p:nvPicPr>
          <p:cNvPr id="26" name="Picture 7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143372" y="2100259"/>
            <a:ext cx="558800" cy="828675"/>
          </a:xfrm>
          <a:prstGeom prst="rect">
            <a:avLst/>
          </a:prstGeom>
          <a:noFill/>
        </p:spPr>
      </p:pic>
      <p:sp>
        <p:nvSpPr>
          <p:cNvPr id="20" name="Marcador de Posição do Número do Diapositivo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202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23" name="Marcador de Posição do Rodapé 2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animBg="1"/>
      <p:bldP spid="4113" grpId="0" animBg="1"/>
      <p:bldP spid="18" grpId="0" animBg="1"/>
      <p:bldP spid="19" grpId="0" animBg="1"/>
      <p:bldP spid="22" grpId="0" animBg="1"/>
      <p:bldP spid="24" grpId="0" animBg="1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4100" name="Picture 4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4572008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3786190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143240" y="5643578"/>
            <a:ext cx="558800" cy="828675"/>
          </a:xfrm>
          <a:prstGeom prst="rect">
            <a:avLst/>
          </a:prstGeom>
          <a:noFill/>
        </p:spPr>
      </p:pic>
      <p:pic>
        <p:nvPicPr>
          <p:cNvPr id="4108" name="Picture 12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786578" y="2071678"/>
            <a:ext cx="558800" cy="828675"/>
          </a:xfrm>
          <a:prstGeom prst="rect">
            <a:avLst/>
          </a:prstGeom>
          <a:noFill/>
        </p:spPr>
      </p:pic>
      <p:pic>
        <p:nvPicPr>
          <p:cNvPr id="4109" name="Picture 13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2714620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857496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58016" y="5643578"/>
            <a:ext cx="558800" cy="828675"/>
          </a:xfrm>
          <a:prstGeom prst="rect">
            <a:avLst/>
          </a:prstGeom>
          <a:noFill/>
        </p:spPr>
      </p:pic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000" dirty="0" smtClean="0"/>
              <a:t>Acções Colectivas Elementares </a:t>
            </a:r>
            <a:r>
              <a:rPr lang="pt-PT" sz="3000" dirty="0" smtClean="0">
                <a:solidFill>
                  <a:srgbClr val="FFC000"/>
                </a:solidFill>
              </a:rPr>
              <a:t>Defensivas</a:t>
            </a:r>
            <a:br>
              <a:rPr lang="pt-PT" sz="3000" dirty="0" smtClean="0">
                <a:solidFill>
                  <a:srgbClr val="FFC000"/>
                </a:solidFill>
              </a:rPr>
            </a:br>
            <a:r>
              <a:rPr lang="pt-PT" sz="3000" dirty="0" smtClean="0"/>
              <a:t>Movimentação Defensiva</a:t>
            </a:r>
            <a:endParaRPr lang="pt-PT" sz="3000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2643182"/>
            <a:ext cx="215900" cy="198438"/>
          </a:xfrm>
          <a:prstGeom prst="rect">
            <a:avLst/>
          </a:prstGeom>
          <a:noFill/>
        </p:spPr>
      </p:pic>
      <p:pic>
        <p:nvPicPr>
          <p:cNvPr id="26" name="Picture 7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143372" y="2100259"/>
            <a:ext cx="558800" cy="828675"/>
          </a:xfrm>
          <a:prstGeom prst="rect">
            <a:avLst/>
          </a:prstGeom>
          <a:noFill/>
        </p:spPr>
      </p:pic>
      <p:sp>
        <p:nvSpPr>
          <p:cNvPr id="20" name="Marcador de Posição do Número do Diapositivo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203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23" name="Marcador de Posição do Rodapé 2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4100" name="Picture 4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5072074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4357694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143240" y="5643578"/>
            <a:ext cx="558800" cy="828675"/>
          </a:xfrm>
          <a:prstGeom prst="rect">
            <a:avLst/>
          </a:prstGeom>
          <a:noFill/>
        </p:spPr>
      </p:pic>
      <p:pic>
        <p:nvPicPr>
          <p:cNvPr id="4108" name="Picture 12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786578" y="3643314"/>
            <a:ext cx="558800" cy="828675"/>
          </a:xfrm>
          <a:prstGeom prst="rect">
            <a:avLst/>
          </a:prstGeom>
          <a:noFill/>
        </p:spPr>
      </p:pic>
      <p:pic>
        <p:nvPicPr>
          <p:cNvPr id="4109" name="Picture 13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2928934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3500438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58016" y="5643578"/>
            <a:ext cx="558800" cy="828675"/>
          </a:xfrm>
          <a:prstGeom prst="rect">
            <a:avLst/>
          </a:prstGeom>
          <a:noFill/>
        </p:spPr>
      </p:pic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000" dirty="0" smtClean="0"/>
              <a:t>Acções Colectivas Elementares </a:t>
            </a:r>
            <a:r>
              <a:rPr lang="pt-PT" sz="3000" dirty="0" smtClean="0">
                <a:solidFill>
                  <a:srgbClr val="FFC000"/>
                </a:solidFill>
              </a:rPr>
              <a:t>Defensivas</a:t>
            </a:r>
            <a:br>
              <a:rPr lang="pt-PT" sz="3000" dirty="0" smtClean="0">
                <a:solidFill>
                  <a:srgbClr val="FFC000"/>
                </a:solidFill>
              </a:rPr>
            </a:br>
            <a:r>
              <a:rPr lang="pt-PT" sz="3000" dirty="0" smtClean="0"/>
              <a:t>Movimentação Defensiva</a:t>
            </a:r>
            <a:endParaRPr lang="pt-PT" sz="3000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2600325"/>
            <a:ext cx="215900" cy="198438"/>
          </a:xfrm>
          <a:prstGeom prst="rect">
            <a:avLst/>
          </a:prstGeom>
          <a:noFill/>
        </p:spPr>
      </p:pic>
      <p:pic>
        <p:nvPicPr>
          <p:cNvPr id="23" name="Picture 7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143372" y="2100259"/>
            <a:ext cx="558800" cy="828675"/>
          </a:xfrm>
          <a:prstGeom prst="rect">
            <a:avLst/>
          </a:prstGeom>
          <a:noFill/>
        </p:spPr>
      </p:pic>
      <p:sp>
        <p:nvSpPr>
          <p:cNvPr id="13" name="Marcador de Posição do Número do Diapositivo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204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4" name="Marcador de Posição do Rodapé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77 -0.00023 L 0.02153 -0.217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6.66667E-6 L 0.07864 -0.09445 " pathEditMode="relative" ptsTypes="AA">
                                      <p:cBhvr>
                                        <p:cTn id="10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8659E-6 L 0.3033 0.00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6296E-6 L 0.12604 -0.049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0.02616 L 0.09479 -0.1733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50601E-6 L 0.03941 -0.148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4100" name="Picture 4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5072074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4357694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143240" y="5643578"/>
            <a:ext cx="558800" cy="828675"/>
          </a:xfrm>
          <a:prstGeom prst="rect">
            <a:avLst/>
          </a:prstGeom>
          <a:noFill/>
        </p:spPr>
      </p:pic>
      <p:pic>
        <p:nvPicPr>
          <p:cNvPr id="4108" name="Picture 12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786578" y="3643314"/>
            <a:ext cx="558800" cy="828675"/>
          </a:xfrm>
          <a:prstGeom prst="rect">
            <a:avLst/>
          </a:prstGeom>
          <a:noFill/>
        </p:spPr>
      </p:pic>
      <p:pic>
        <p:nvPicPr>
          <p:cNvPr id="4109" name="Picture 13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2643182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3714752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58016" y="5643578"/>
            <a:ext cx="558800" cy="828675"/>
          </a:xfrm>
          <a:prstGeom prst="rect">
            <a:avLst/>
          </a:prstGeom>
          <a:noFill/>
        </p:spPr>
      </p:pic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4714876" y="3286124"/>
            <a:ext cx="2143141" cy="857256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000" dirty="0" smtClean="0"/>
              <a:t>Acções Colectivas Elementares </a:t>
            </a:r>
            <a:r>
              <a:rPr lang="pt-PT" sz="3000" dirty="0" smtClean="0">
                <a:solidFill>
                  <a:srgbClr val="FFC000"/>
                </a:solidFill>
              </a:rPr>
              <a:t>Defensivas</a:t>
            </a:r>
            <a:br>
              <a:rPr lang="pt-PT" sz="3000" dirty="0" smtClean="0">
                <a:solidFill>
                  <a:srgbClr val="FFC000"/>
                </a:solidFill>
              </a:rPr>
            </a:br>
            <a:r>
              <a:rPr lang="pt-PT" sz="3000" dirty="0" smtClean="0"/>
              <a:t>Movimentação Defensiva</a:t>
            </a:r>
            <a:endParaRPr lang="pt-PT" sz="3000" dirty="0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H="1" flipV="1">
            <a:off x="7286644" y="4572008"/>
            <a:ext cx="71438" cy="642942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 flipV="1">
            <a:off x="6143636" y="4214818"/>
            <a:ext cx="714380" cy="428628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>
            <a:off x="5572132" y="3071810"/>
            <a:ext cx="1357322" cy="642942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3000372"/>
            <a:ext cx="215900" cy="198438"/>
          </a:xfrm>
          <a:prstGeom prst="rect">
            <a:avLst/>
          </a:prstGeom>
          <a:noFill/>
        </p:spPr>
      </p:pic>
      <p:pic>
        <p:nvPicPr>
          <p:cNvPr id="26" name="Picture 7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857620" y="2285992"/>
            <a:ext cx="558800" cy="828675"/>
          </a:xfrm>
          <a:prstGeom prst="rect">
            <a:avLst/>
          </a:prstGeom>
          <a:noFill/>
        </p:spPr>
      </p:pic>
      <p:sp>
        <p:nvSpPr>
          <p:cNvPr id="17" name="Marcador de Posição do Número do Diapositivo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205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8" name="Marcador de Posição do Rodapé 1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3" grpId="0" animBg="1"/>
      <p:bldP spid="19" grpId="0" animBg="1"/>
      <p:bldP spid="22" grpId="0" animBg="1"/>
      <p:bldP spid="24" grpId="0" animBg="1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4100" name="Picture 4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4786322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4143380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143240" y="5643578"/>
            <a:ext cx="558800" cy="828675"/>
          </a:xfrm>
          <a:prstGeom prst="rect">
            <a:avLst/>
          </a:prstGeom>
          <a:noFill/>
        </p:spPr>
      </p:pic>
      <p:pic>
        <p:nvPicPr>
          <p:cNvPr id="4108" name="Picture 12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786578" y="3643314"/>
            <a:ext cx="558800" cy="828675"/>
          </a:xfrm>
          <a:prstGeom prst="rect">
            <a:avLst/>
          </a:prstGeom>
          <a:noFill/>
        </p:spPr>
      </p:pic>
      <p:pic>
        <p:nvPicPr>
          <p:cNvPr id="4109" name="Picture 13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3286124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3929066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58016" y="5643578"/>
            <a:ext cx="558800" cy="828675"/>
          </a:xfrm>
          <a:prstGeom prst="rect">
            <a:avLst/>
          </a:prstGeom>
          <a:noFill/>
        </p:spPr>
      </p:pic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000" dirty="0" smtClean="0"/>
              <a:t>Acções Colectivas Elementares </a:t>
            </a:r>
            <a:r>
              <a:rPr lang="pt-PT" sz="3000" dirty="0" smtClean="0">
                <a:solidFill>
                  <a:srgbClr val="FFC000"/>
                </a:solidFill>
              </a:rPr>
              <a:t>Defensivas</a:t>
            </a:r>
            <a:br>
              <a:rPr lang="pt-PT" sz="3000" dirty="0" smtClean="0">
                <a:solidFill>
                  <a:srgbClr val="FFC000"/>
                </a:solidFill>
              </a:rPr>
            </a:br>
            <a:r>
              <a:rPr lang="pt-PT" sz="3000" dirty="0" smtClean="0"/>
              <a:t>Movimentação Defensiva</a:t>
            </a:r>
            <a:endParaRPr lang="pt-PT" sz="3000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4357694"/>
            <a:ext cx="215900" cy="198438"/>
          </a:xfrm>
          <a:prstGeom prst="rect">
            <a:avLst/>
          </a:prstGeom>
          <a:noFill/>
        </p:spPr>
      </p:pic>
      <p:pic>
        <p:nvPicPr>
          <p:cNvPr id="26" name="Picture 7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857620" y="2285992"/>
            <a:ext cx="558800" cy="828675"/>
          </a:xfrm>
          <a:prstGeom prst="rect">
            <a:avLst/>
          </a:prstGeom>
          <a:noFill/>
        </p:spPr>
      </p:pic>
      <p:sp>
        <p:nvSpPr>
          <p:cNvPr id="17" name="Marcador de Posição do Número do Diapositivo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206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8" name="Marcador de Posição do Rodapé 1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4101" name="Picture 5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4357694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143240" y="5643578"/>
            <a:ext cx="558800" cy="828675"/>
          </a:xfrm>
          <a:prstGeom prst="rect">
            <a:avLst/>
          </a:prstGeom>
          <a:noFill/>
        </p:spPr>
      </p:pic>
      <p:pic>
        <p:nvPicPr>
          <p:cNvPr id="4108" name="Picture 12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786578" y="3643314"/>
            <a:ext cx="558800" cy="828675"/>
          </a:xfrm>
          <a:prstGeom prst="rect">
            <a:avLst/>
          </a:prstGeom>
          <a:noFill/>
        </p:spPr>
      </p:pic>
      <p:pic>
        <p:nvPicPr>
          <p:cNvPr id="4109" name="Picture 13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2643182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3714752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58016" y="5643578"/>
            <a:ext cx="558800" cy="828675"/>
          </a:xfrm>
          <a:prstGeom prst="rect">
            <a:avLst/>
          </a:prstGeom>
          <a:noFill/>
        </p:spPr>
      </p:pic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000" dirty="0" smtClean="0"/>
              <a:t>Acções Colectivas Elementares </a:t>
            </a:r>
            <a:r>
              <a:rPr lang="pt-PT" sz="3000" dirty="0" smtClean="0">
                <a:solidFill>
                  <a:srgbClr val="FFC000"/>
                </a:solidFill>
              </a:rPr>
              <a:t>Defensivas</a:t>
            </a:r>
            <a:br>
              <a:rPr lang="pt-PT" sz="3000" dirty="0" smtClean="0">
                <a:solidFill>
                  <a:srgbClr val="FFC000"/>
                </a:solidFill>
              </a:rPr>
            </a:br>
            <a:r>
              <a:rPr lang="pt-PT" sz="3000" dirty="0" smtClean="0"/>
              <a:t>Movimentação Defensiva</a:t>
            </a:r>
            <a:endParaRPr lang="pt-PT" sz="3000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3000372"/>
            <a:ext cx="215900" cy="198438"/>
          </a:xfrm>
          <a:prstGeom prst="rect">
            <a:avLst/>
          </a:prstGeom>
          <a:noFill/>
        </p:spPr>
      </p:pic>
      <p:pic>
        <p:nvPicPr>
          <p:cNvPr id="26" name="Picture 7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857620" y="2285992"/>
            <a:ext cx="558800" cy="828675"/>
          </a:xfrm>
          <a:prstGeom prst="rect">
            <a:avLst/>
          </a:prstGeom>
          <a:noFill/>
        </p:spPr>
      </p:pic>
      <p:sp>
        <p:nvSpPr>
          <p:cNvPr id="13" name="Marcador de Posição do Número do Diapositivo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207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4" name="Marcador de Posição do Rodapé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4100" name="Picture 4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5072074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85754E-6 L 0.31076 0.184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1.85185E-6 L 7.5E-6 -0.1155 " pathEditMode="relative" ptsTypes="AA">
                                      <p:cBhvr>
                                        <p:cTn id="1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6 L 0.18906 0.10509 " pathEditMode="relative" ptsTypes="AA">
                                      <p:cBhvr>
                                        <p:cTn id="14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2.59259E-6 L 0.08663 -0.06296 " pathEditMode="relative" ptsTypes="AA">
                                      <p:cBhvr>
                                        <p:cTn id="1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4100" name="Picture 4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5286388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5072074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357554" y="3786190"/>
            <a:ext cx="558800" cy="828675"/>
          </a:xfrm>
          <a:prstGeom prst="rect">
            <a:avLst/>
          </a:prstGeom>
          <a:noFill/>
        </p:spPr>
      </p:pic>
      <p:pic>
        <p:nvPicPr>
          <p:cNvPr id="4109" name="Picture 13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3857628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3143248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868" y="5214950"/>
            <a:ext cx="558800" cy="828675"/>
          </a:xfrm>
          <a:prstGeom prst="rect">
            <a:avLst/>
          </a:prstGeom>
          <a:noFill/>
        </p:spPr>
      </p:pic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4214811" y="5786454"/>
            <a:ext cx="928694" cy="642942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000" dirty="0" smtClean="0"/>
              <a:t>Acções Colectivas Elementares </a:t>
            </a:r>
            <a:r>
              <a:rPr lang="pt-PT" sz="3000" dirty="0" smtClean="0">
                <a:solidFill>
                  <a:srgbClr val="FFC000"/>
                </a:solidFill>
              </a:rPr>
              <a:t>Defensivas</a:t>
            </a:r>
            <a:br>
              <a:rPr lang="pt-PT" sz="3000" dirty="0" smtClean="0">
                <a:solidFill>
                  <a:srgbClr val="FFC000"/>
                </a:solidFill>
              </a:rPr>
            </a:br>
            <a:r>
              <a:rPr lang="pt-PT" sz="3000" dirty="0" smtClean="0"/>
              <a:t>Movimentação Defensiva</a:t>
            </a:r>
            <a:endParaRPr lang="pt-PT" sz="3000" dirty="0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5000628" y="5286388"/>
            <a:ext cx="785818" cy="71438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 flipH="1">
            <a:off x="5357818" y="5929330"/>
            <a:ext cx="500066" cy="428628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>
            <a:off x="5715008" y="4286256"/>
            <a:ext cx="571504" cy="142876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5715016"/>
            <a:ext cx="215900" cy="198438"/>
          </a:xfrm>
          <a:prstGeom prst="rect">
            <a:avLst/>
          </a:prstGeom>
          <a:noFill/>
        </p:spPr>
      </p:pic>
      <p:pic>
        <p:nvPicPr>
          <p:cNvPr id="26" name="Picture 7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000496" y="2214554"/>
            <a:ext cx="558800" cy="828675"/>
          </a:xfrm>
          <a:prstGeom prst="rect">
            <a:avLst/>
          </a:prstGeom>
          <a:noFill/>
        </p:spPr>
      </p:pic>
      <p:pic>
        <p:nvPicPr>
          <p:cNvPr id="4105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72000" y="5786454"/>
            <a:ext cx="558800" cy="828675"/>
          </a:xfrm>
          <a:prstGeom prst="rect">
            <a:avLst/>
          </a:prstGeom>
          <a:noFill/>
        </p:spPr>
      </p:pic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7215206" y="3786190"/>
            <a:ext cx="357190" cy="428628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208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20" name="Marcador de Posição do Rodapé 1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3" grpId="0" animBg="1"/>
      <p:bldP spid="19" grpId="0" animBg="1"/>
      <p:bldP spid="22" grpId="0" animBg="1"/>
      <p:bldP spid="24" grpId="0" animBg="1"/>
      <p:bldP spid="17" grpId="0" animBg="1"/>
    </p:bld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4100" name="Picture 4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5929330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5000636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357554" y="3786190"/>
            <a:ext cx="558800" cy="828675"/>
          </a:xfrm>
          <a:prstGeom prst="rect">
            <a:avLst/>
          </a:prstGeom>
          <a:noFill/>
        </p:spPr>
      </p:pic>
      <p:pic>
        <p:nvPicPr>
          <p:cNvPr id="4109" name="Picture 13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3857628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3500438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868" y="5214950"/>
            <a:ext cx="558800" cy="828675"/>
          </a:xfrm>
          <a:prstGeom prst="rect">
            <a:avLst/>
          </a:prstGeom>
          <a:noFill/>
        </p:spPr>
      </p:pic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4071934" y="5715016"/>
            <a:ext cx="928694" cy="642942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 type="triangle"/>
            <a:tailEnd type="non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000" dirty="0" smtClean="0"/>
              <a:t>Acções Colectivas Elementares </a:t>
            </a:r>
            <a:r>
              <a:rPr lang="pt-PT" sz="3000" dirty="0" smtClean="0">
                <a:solidFill>
                  <a:srgbClr val="FFC000"/>
                </a:solidFill>
              </a:rPr>
              <a:t>Defensivas</a:t>
            </a:r>
            <a:br>
              <a:rPr lang="pt-PT" sz="3000" dirty="0" smtClean="0">
                <a:solidFill>
                  <a:srgbClr val="FFC000"/>
                </a:solidFill>
              </a:rPr>
            </a:br>
            <a:r>
              <a:rPr lang="pt-PT" sz="3000" dirty="0" smtClean="0"/>
              <a:t>Movimentação Defensiva</a:t>
            </a:r>
            <a:endParaRPr lang="pt-PT" sz="3000" dirty="0"/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 flipH="1">
            <a:off x="5429256" y="4357694"/>
            <a:ext cx="714380" cy="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 flipH="1">
            <a:off x="4429124" y="5286388"/>
            <a:ext cx="1357322" cy="214314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6357958"/>
            <a:ext cx="215900" cy="198438"/>
          </a:xfrm>
          <a:prstGeom prst="rect">
            <a:avLst/>
          </a:prstGeom>
          <a:noFill/>
        </p:spPr>
      </p:pic>
      <p:pic>
        <p:nvPicPr>
          <p:cNvPr id="26" name="Picture 7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000496" y="2214554"/>
            <a:ext cx="558800" cy="828675"/>
          </a:xfrm>
          <a:prstGeom prst="rect">
            <a:avLst/>
          </a:prstGeom>
          <a:noFill/>
        </p:spPr>
      </p:pic>
      <p:pic>
        <p:nvPicPr>
          <p:cNvPr id="4105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72000" y="5786454"/>
            <a:ext cx="558800" cy="828675"/>
          </a:xfrm>
          <a:prstGeom prst="rect">
            <a:avLst/>
          </a:prstGeom>
          <a:noFill/>
        </p:spPr>
      </p:pic>
      <p:sp>
        <p:nvSpPr>
          <p:cNvPr id="17" name="Line 16"/>
          <p:cNvSpPr>
            <a:spLocks noChangeShapeType="1"/>
          </p:cNvSpPr>
          <p:nvPr/>
        </p:nvSpPr>
        <p:spPr bwMode="auto">
          <a:xfrm flipH="1" flipV="1">
            <a:off x="6643702" y="3500438"/>
            <a:ext cx="571504" cy="285752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209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3" grpId="0" animBg="1"/>
      <p:bldP spid="22" grpId="0" animBg="1"/>
      <p:bldP spid="24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/>
              <a:t>Nesta etapa quatro questões se colocam:</a:t>
            </a:r>
            <a:endParaRPr lang="pt-PT" dirty="0"/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QUEM?</a:t>
            </a:r>
          </a:p>
          <a:p>
            <a:pPr lvl="2" algn="just"/>
            <a:r>
              <a:rPr lang="pt-PT" dirty="0" smtClean="0"/>
              <a:t>Todos </a:t>
            </a:r>
            <a:r>
              <a:rPr lang="pt-PT" dirty="0"/>
              <a:t>os jogadores da </a:t>
            </a:r>
            <a:r>
              <a:rPr lang="pt-PT" dirty="0" smtClean="0"/>
              <a:t>equipa</a:t>
            </a:r>
            <a:endParaRPr lang="pt-PT" dirty="0"/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QUANDO?</a:t>
            </a:r>
          </a:p>
          <a:p>
            <a:pPr lvl="2" algn="just"/>
            <a:r>
              <a:rPr lang="pt-PT" dirty="0" smtClean="0"/>
              <a:t>No </a:t>
            </a:r>
            <a:r>
              <a:rPr lang="pt-PT" dirty="0"/>
              <a:t>momento imediato à perda da posse de </a:t>
            </a:r>
            <a:r>
              <a:rPr lang="pt-PT" dirty="0" smtClean="0"/>
              <a:t>bola</a:t>
            </a:r>
            <a:endParaRPr lang="pt-PT" dirty="0"/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ONDE?</a:t>
            </a:r>
          </a:p>
          <a:p>
            <a:pPr lvl="2" algn="just"/>
            <a:r>
              <a:rPr lang="pt-PT" dirty="0" smtClean="0"/>
              <a:t>Em </a:t>
            </a:r>
            <a:r>
              <a:rPr lang="pt-PT" dirty="0"/>
              <a:t>qualquer zona do </a:t>
            </a:r>
            <a:r>
              <a:rPr lang="pt-PT" dirty="0" smtClean="0"/>
              <a:t>campo</a:t>
            </a:r>
            <a:endParaRPr lang="pt-PT" dirty="0"/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COMO?</a:t>
            </a:r>
          </a:p>
          <a:p>
            <a:pPr lvl="2" algn="just"/>
            <a:r>
              <a:rPr lang="pt-PT" dirty="0" smtClean="0"/>
              <a:t>Ocupando </a:t>
            </a:r>
            <a:r>
              <a:rPr lang="pt-PT" dirty="0"/>
              <a:t>lugares e posições, anulando espaços e atacantes com e sem bola.</a:t>
            </a:r>
          </a:p>
        </p:txBody>
      </p:sp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Etapas do </a:t>
            </a:r>
            <a:r>
              <a:rPr lang="pt-PT" dirty="0" smtClean="0"/>
              <a:t>Processo Defensivo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21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uiExpand="1" build="p"/>
    </p:bld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4100" name="Picture 4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5286388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5072074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357554" y="3786190"/>
            <a:ext cx="558800" cy="828675"/>
          </a:xfrm>
          <a:prstGeom prst="rect">
            <a:avLst/>
          </a:prstGeom>
          <a:noFill/>
        </p:spPr>
      </p:pic>
      <p:pic>
        <p:nvPicPr>
          <p:cNvPr id="4110" name="Picture 14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3143248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868" y="5214950"/>
            <a:ext cx="558800" cy="828675"/>
          </a:xfrm>
          <a:prstGeom prst="rect">
            <a:avLst/>
          </a:prstGeom>
          <a:noFill/>
        </p:spPr>
      </p:pic>
      <p:sp>
        <p:nvSpPr>
          <p:cNvPr id="4113" name="Line 17"/>
          <p:cNvSpPr>
            <a:spLocks noChangeShapeType="1"/>
          </p:cNvSpPr>
          <p:nvPr/>
        </p:nvSpPr>
        <p:spPr bwMode="auto">
          <a:xfrm flipH="1" flipV="1">
            <a:off x="3929058" y="4572008"/>
            <a:ext cx="285753" cy="1214446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000" dirty="0" smtClean="0"/>
              <a:t>Acções Colectivas Elementares </a:t>
            </a:r>
            <a:r>
              <a:rPr lang="pt-PT" sz="3000" dirty="0" smtClean="0">
                <a:solidFill>
                  <a:srgbClr val="FFC000"/>
                </a:solidFill>
              </a:rPr>
              <a:t>Defensivas</a:t>
            </a:r>
            <a:br>
              <a:rPr lang="pt-PT" sz="3000" dirty="0" smtClean="0">
                <a:solidFill>
                  <a:srgbClr val="FFC000"/>
                </a:solidFill>
              </a:rPr>
            </a:br>
            <a:r>
              <a:rPr lang="pt-PT" sz="3000" dirty="0" smtClean="0"/>
              <a:t>Movimentação Defensiva</a:t>
            </a:r>
            <a:endParaRPr lang="pt-PT" sz="3000" dirty="0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5000628" y="5143512"/>
            <a:ext cx="642942" cy="214314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 flipV="1">
            <a:off x="6429388" y="5500702"/>
            <a:ext cx="571504" cy="214314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 flipH="1">
            <a:off x="4143372" y="4286256"/>
            <a:ext cx="857256" cy="71438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5715016"/>
            <a:ext cx="215900" cy="198438"/>
          </a:xfrm>
          <a:prstGeom prst="rect">
            <a:avLst/>
          </a:prstGeom>
          <a:noFill/>
        </p:spPr>
      </p:pic>
      <p:pic>
        <p:nvPicPr>
          <p:cNvPr id="26" name="Picture 7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000496" y="2214554"/>
            <a:ext cx="558800" cy="828675"/>
          </a:xfrm>
          <a:prstGeom prst="rect">
            <a:avLst/>
          </a:prstGeom>
          <a:noFill/>
        </p:spPr>
      </p:pic>
      <p:pic>
        <p:nvPicPr>
          <p:cNvPr id="4105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72000" y="5786454"/>
            <a:ext cx="558800" cy="828675"/>
          </a:xfrm>
          <a:prstGeom prst="rect">
            <a:avLst/>
          </a:prstGeom>
          <a:noFill/>
        </p:spPr>
      </p:pic>
      <p:sp>
        <p:nvSpPr>
          <p:cNvPr id="17" name="Line 16"/>
          <p:cNvSpPr>
            <a:spLocks noChangeShapeType="1"/>
          </p:cNvSpPr>
          <p:nvPr/>
        </p:nvSpPr>
        <p:spPr bwMode="auto">
          <a:xfrm flipH="1" flipV="1">
            <a:off x="6072198" y="3357562"/>
            <a:ext cx="928694" cy="214314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pic>
        <p:nvPicPr>
          <p:cNvPr id="18" name="Picture 13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3857628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Marcador de Posição do Número do Diapositivo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210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23" name="Marcador de Posição do Rodapé 2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3" grpId="0" animBg="1"/>
      <p:bldP spid="19" grpId="0" animBg="1"/>
      <p:bldP spid="22" grpId="0" animBg="1"/>
      <p:bldP spid="24" grpId="0" animBg="1"/>
      <p:bldP spid="17" grpId="0" animBg="1"/>
    </p:bld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4100" name="Picture 4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5000636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4786322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357554" y="3786190"/>
            <a:ext cx="558800" cy="828675"/>
          </a:xfrm>
          <a:prstGeom prst="rect">
            <a:avLst/>
          </a:prstGeom>
          <a:noFill/>
        </p:spPr>
      </p:pic>
      <p:pic>
        <p:nvPicPr>
          <p:cNvPr id="4110" name="Picture 14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071810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868" y="5214950"/>
            <a:ext cx="558800" cy="828675"/>
          </a:xfrm>
          <a:prstGeom prst="rect">
            <a:avLst/>
          </a:prstGeom>
          <a:noFill/>
        </p:spPr>
      </p:pic>
      <p:sp>
        <p:nvSpPr>
          <p:cNvPr id="4113" name="Line 17"/>
          <p:cNvSpPr>
            <a:spLocks noChangeShapeType="1"/>
          </p:cNvSpPr>
          <p:nvPr/>
        </p:nvSpPr>
        <p:spPr bwMode="auto">
          <a:xfrm flipV="1">
            <a:off x="4000496" y="3071810"/>
            <a:ext cx="428627" cy="1285884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000" dirty="0" smtClean="0"/>
              <a:t>Acções Colectivas Elementares </a:t>
            </a:r>
            <a:r>
              <a:rPr lang="pt-PT" sz="3000" dirty="0" smtClean="0">
                <a:solidFill>
                  <a:srgbClr val="FFC000"/>
                </a:solidFill>
              </a:rPr>
              <a:t>Defensivas</a:t>
            </a:r>
            <a:br>
              <a:rPr lang="pt-PT" sz="3000" dirty="0" smtClean="0">
                <a:solidFill>
                  <a:srgbClr val="FFC000"/>
                </a:solidFill>
              </a:rPr>
            </a:br>
            <a:r>
              <a:rPr lang="pt-PT" sz="3000" dirty="0" smtClean="0"/>
              <a:t>Movimentação Defensiva</a:t>
            </a:r>
            <a:endParaRPr lang="pt-PT" sz="3000" dirty="0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5572132" y="4786322"/>
            <a:ext cx="714380" cy="428628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 flipV="1">
            <a:off x="7072330" y="4786322"/>
            <a:ext cx="500066" cy="428628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 flipV="1">
            <a:off x="4857752" y="3929066"/>
            <a:ext cx="642942" cy="428628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4429132"/>
            <a:ext cx="215900" cy="198438"/>
          </a:xfrm>
          <a:prstGeom prst="rect">
            <a:avLst/>
          </a:prstGeom>
          <a:noFill/>
        </p:spPr>
      </p:pic>
      <p:pic>
        <p:nvPicPr>
          <p:cNvPr id="26" name="Picture 7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000496" y="2214554"/>
            <a:ext cx="558800" cy="828675"/>
          </a:xfrm>
          <a:prstGeom prst="rect">
            <a:avLst/>
          </a:prstGeom>
          <a:noFill/>
        </p:spPr>
      </p:pic>
      <p:pic>
        <p:nvPicPr>
          <p:cNvPr id="4105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72000" y="5786454"/>
            <a:ext cx="558800" cy="828675"/>
          </a:xfrm>
          <a:prstGeom prst="rect">
            <a:avLst/>
          </a:prstGeom>
          <a:noFill/>
        </p:spPr>
      </p:pic>
      <p:sp>
        <p:nvSpPr>
          <p:cNvPr id="17" name="Line 16"/>
          <p:cNvSpPr>
            <a:spLocks noChangeShapeType="1"/>
          </p:cNvSpPr>
          <p:nvPr/>
        </p:nvSpPr>
        <p:spPr bwMode="auto">
          <a:xfrm flipH="1" flipV="1">
            <a:off x="4714876" y="2928934"/>
            <a:ext cx="1214446" cy="35719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 dirty="0"/>
          </a:p>
        </p:txBody>
      </p:sp>
      <p:pic>
        <p:nvPicPr>
          <p:cNvPr id="18" name="Picture 13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4000504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Marcador de Posição do Número do Diapositivo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211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23" name="Marcador de Posição do Rodapé 2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3" grpId="0" animBg="1"/>
      <p:bldP spid="19" grpId="0" animBg="1"/>
      <p:bldP spid="22" grpId="0" animBg="1"/>
      <p:bldP spid="24" grpId="0" animBg="1"/>
      <p:bldP spid="17" grpId="0" animBg="1"/>
    </p:bld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4100" name="Picture 4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4143380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4143380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357554" y="3786190"/>
            <a:ext cx="558800" cy="828675"/>
          </a:xfrm>
          <a:prstGeom prst="rect">
            <a:avLst/>
          </a:prstGeom>
          <a:noFill/>
        </p:spPr>
      </p:pic>
      <p:pic>
        <p:nvPicPr>
          <p:cNvPr id="4110" name="Picture 14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571744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868" y="5214950"/>
            <a:ext cx="558800" cy="828675"/>
          </a:xfrm>
          <a:prstGeom prst="rect">
            <a:avLst/>
          </a:prstGeom>
          <a:noFill/>
        </p:spPr>
      </p:pic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000" dirty="0" smtClean="0"/>
              <a:t>Acções Colectivas Elementares </a:t>
            </a:r>
            <a:r>
              <a:rPr lang="pt-PT" sz="3000" dirty="0" smtClean="0">
                <a:solidFill>
                  <a:srgbClr val="FFC000"/>
                </a:solidFill>
              </a:rPr>
              <a:t>Defensivas</a:t>
            </a:r>
            <a:br>
              <a:rPr lang="pt-PT" sz="3000" dirty="0" smtClean="0">
                <a:solidFill>
                  <a:srgbClr val="FFC000"/>
                </a:solidFill>
              </a:rPr>
            </a:br>
            <a:r>
              <a:rPr lang="pt-PT" sz="3000" dirty="0" smtClean="0"/>
              <a:t>Movimentação Defensiva</a:t>
            </a:r>
            <a:endParaRPr lang="pt-PT" sz="3000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2928934"/>
            <a:ext cx="215900" cy="198438"/>
          </a:xfrm>
          <a:prstGeom prst="rect">
            <a:avLst/>
          </a:prstGeom>
          <a:noFill/>
        </p:spPr>
      </p:pic>
      <p:pic>
        <p:nvPicPr>
          <p:cNvPr id="26" name="Picture 7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000496" y="2214554"/>
            <a:ext cx="558800" cy="828675"/>
          </a:xfrm>
          <a:prstGeom prst="rect">
            <a:avLst/>
          </a:prstGeom>
          <a:noFill/>
        </p:spPr>
      </p:pic>
      <p:pic>
        <p:nvPicPr>
          <p:cNvPr id="4105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72000" y="5786454"/>
            <a:ext cx="558800" cy="828675"/>
          </a:xfrm>
          <a:prstGeom prst="rect">
            <a:avLst/>
          </a:prstGeom>
          <a:noFill/>
        </p:spPr>
      </p:pic>
      <p:pic>
        <p:nvPicPr>
          <p:cNvPr id="18" name="Picture 13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3429000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Marcador de Posição do Número do Diapositivo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212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4" name="Marcador de Posição do Rodapé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4100" name="Picture 4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4143380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4143380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357554" y="3786190"/>
            <a:ext cx="558800" cy="828675"/>
          </a:xfrm>
          <a:prstGeom prst="rect">
            <a:avLst/>
          </a:prstGeom>
          <a:noFill/>
        </p:spPr>
      </p:pic>
      <p:pic>
        <p:nvPicPr>
          <p:cNvPr id="4110" name="Picture 14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571744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868" y="5214950"/>
            <a:ext cx="558800" cy="828675"/>
          </a:xfrm>
          <a:prstGeom prst="rect">
            <a:avLst/>
          </a:prstGeom>
          <a:noFill/>
        </p:spPr>
      </p:pic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000" dirty="0" smtClean="0"/>
              <a:t>Acções Colectivas Elementares </a:t>
            </a:r>
            <a:r>
              <a:rPr lang="pt-PT" sz="3000" dirty="0" smtClean="0">
                <a:solidFill>
                  <a:srgbClr val="FFC000"/>
                </a:solidFill>
              </a:rPr>
              <a:t>Defensivas</a:t>
            </a:r>
            <a:br>
              <a:rPr lang="pt-PT" sz="3000" dirty="0" smtClean="0">
                <a:solidFill>
                  <a:srgbClr val="FFC000"/>
                </a:solidFill>
              </a:rPr>
            </a:br>
            <a:r>
              <a:rPr lang="pt-PT" sz="3000" dirty="0" smtClean="0"/>
              <a:t>Movimentação Defensiva</a:t>
            </a:r>
            <a:endParaRPr lang="pt-PT" sz="3000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2928934"/>
            <a:ext cx="215900" cy="198438"/>
          </a:xfrm>
          <a:prstGeom prst="rect">
            <a:avLst/>
          </a:prstGeom>
          <a:noFill/>
        </p:spPr>
      </p:pic>
      <p:pic>
        <p:nvPicPr>
          <p:cNvPr id="26" name="Picture 7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000496" y="2214554"/>
            <a:ext cx="558800" cy="828675"/>
          </a:xfrm>
          <a:prstGeom prst="rect">
            <a:avLst/>
          </a:prstGeom>
          <a:noFill/>
        </p:spPr>
      </p:pic>
      <p:pic>
        <p:nvPicPr>
          <p:cNvPr id="4105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72000" y="5786454"/>
            <a:ext cx="558800" cy="828675"/>
          </a:xfrm>
          <a:prstGeom prst="rect">
            <a:avLst/>
          </a:prstGeom>
          <a:noFill/>
        </p:spPr>
      </p:pic>
      <p:pic>
        <p:nvPicPr>
          <p:cNvPr id="18" name="Picture 13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3429000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Marcador de Posição do Número do Diapositivo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213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4" name="Marcador de Posição do Rodapé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0.01665 L -0.05139 0.18432 " pathEditMode="relative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939E-6 L -0.15764 0.06291 " pathEditMode="relative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0.01364 L 0.07813 0.090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5.08788E-6 L -0.13386 0.06291 " pathEditMode="relative" ptsTypes="AA">
                                      <p:cBhvr>
                                        <p:cTn id="1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94265E-6 L -0.14965 0.12581 " pathEditMode="relative" ptsTypes="AA">
                                      <p:cBhvr>
                                        <p:cTn id="2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39 0.18432 L -0.03577 0.41512 " pathEditMode="relative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86 0.06291 L -0.20487 0.15726 " pathEditMode="relative" ptsTypes="AA">
                                      <p:cBhvr>
                                        <p:cTn id="3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65 0.12581 L -0.20469 0.18871 " pathEditMode="relative" ptsTypes="AA">
                                      <p:cBhvr>
                                        <p:cTn id="3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29 0.07748 L -0.04705 0.1193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13 0.09019 L 0.17275 0.1394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77 0.41512 L 0.08228 0.50948 " pathEditMode="relative" ptsTypes="AA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69 0.18872 L -0.23438 0.2671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86 0.15726 L -0.06319 0.10476 " pathEditMode="relative" ptsTypes="AA">
                                      <p:cBhvr>
                                        <p:cTn id="5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24 0.11957 L 0.08681 0.1403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4 0.13945 L 0.275 0.11841 " pathEditMode="relative" ptsTypes="AA">
                                      <p:cBhvr>
                                        <p:cTn id="62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4100" name="Picture 4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4143380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4143380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357554" y="3786190"/>
            <a:ext cx="558800" cy="828675"/>
          </a:xfrm>
          <a:prstGeom prst="rect">
            <a:avLst/>
          </a:prstGeom>
          <a:noFill/>
        </p:spPr>
      </p:pic>
      <p:pic>
        <p:nvPicPr>
          <p:cNvPr id="4110" name="Picture 14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571744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868" y="5214950"/>
            <a:ext cx="558800" cy="828675"/>
          </a:xfrm>
          <a:prstGeom prst="rect">
            <a:avLst/>
          </a:prstGeom>
          <a:noFill/>
        </p:spPr>
      </p:pic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000" dirty="0" smtClean="0"/>
              <a:t>Acções Colectivas Elementares </a:t>
            </a:r>
            <a:r>
              <a:rPr lang="pt-PT" sz="3000" dirty="0" smtClean="0">
                <a:solidFill>
                  <a:srgbClr val="FFC000"/>
                </a:solidFill>
              </a:rPr>
              <a:t>Defensivas</a:t>
            </a:r>
            <a:br>
              <a:rPr lang="pt-PT" sz="3000" dirty="0" smtClean="0">
                <a:solidFill>
                  <a:srgbClr val="FFC000"/>
                </a:solidFill>
              </a:rPr>
            </a:br>
            <a:r>
              <a:rPr lang="pt-PT" sz="3000" dirty="0" smtClean="0"/>
              <a:t>Movimentação Defensiva</a:t>
            </a:r>
            <a:endParaRPr lang="pt-PT" sz="3000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2928934"/>
            <a:ext cx="215900" cy="198438"/>
          </a:xfrm>
          <a:prstGeom prst="rect">
            <a:avLst/>
          </a:prstGeom>
          <a:noFill/>
        </p:spPr>
      </p:pic>
      <p:pic>
        <p:nvPicPr>
          <p:cNvPr id="26" name="Picture 7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000496" y="2214554"/>
            <a:ext cx="558800" cy="828675"/>
          </a:xfrm>
          <a:prstGeom prst="rect">
            <a:avLst/>
          </a:prstGeom>
          <a:noFill/>
        </p:spPr>
      </p:pic>
      <p:pic>
        <p:nvPicPr>
          <p:cNvPr id="4105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72000" y="5786454"/>
            <a:ext cx="558800" cy="828675"/>
          </a:xfrm>
          <a:prstGeom prst="rect">
            <a:avLst/>
          </a:prstGeom>
          <a:noFill/>
        </p:spPr>
      </p:pic>
      <p:pic>
        <p:nvPicPr>
          <p:cNvPr id="18" name="Picture 13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3429000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Marcador de Posição do Número do Diapositivo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214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4" name="Marcador de Posição do Rodapé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0.01665 L -0.05139 0.18432 " pathEditMode="relative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939E-6 L -0.15764 0.06291 " pathEditMode="relative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0.01364 L 0.07813 0.090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3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5.08788E-6 L -0.13386 0.06291 " pathEditMode="relative" ptsTypes="AA">
                                      <p:cBhvr>
                                        <p:cTn id="1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94265E-6 L -0.14965 0.12581 " pathEditMode="relative" ptsTypes="AA">
                                      <p:cBhvr>
                                        <p:cTn id="1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39 0.18432 L -0.03577 0.41512 " pathEditMode="relative" ptsTypes="AA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86 0.06291 L -0.20487 0.15726 " pathEditMode="relative" ptsTypes="AA">
                                      <p:cBhvr>
                                        <p:cTn id="19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65 0.12581 L -0.20469 0.18871 " pathEditMode="relative" ptsTypes="AA">
                                      <p:cBhvr>
                                        <p:cTn id="2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29 0.07748 L -0.04705 0.1193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2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13 0.09019 L 0.17275 0.1394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77 0.41512 L 0.08228 0.50948 " pathEditMode="relative" ptsTypes="AA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69 0.18872 L -0.23438 0.2671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3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86 0.15726 L -0.06319 0.10476 " pathEditMode="relative" ptsTypes="AA">
                                      <p:cBhvr>
                                        <p:cTn id="3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24 0.11957 L 0.08681 0.1403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1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4 0.13945 L 0.275 0.11841 " pathEditMode="relative" ptsTypes="AA">
                                      <p:cBhvr>
                                        <p:cTn id="36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800" y="4000504"/>
            <a:ext cx="7924800" cy="876296"/>
          </a:xfrm>
        </p:spPr>
        <p:txBody>
          <a:bodyPr/>
          <a:lstStyle/>
          <a:p>
            <a:r>
              <a:rPr lang="pt-PT" dirty="0" smtClean="0"/>
              <a:t>4. Análise Sistemática do Jogo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Métodos de Jogo</a:t>
            </a:r>
            <a:endParaRPr lang="pt-PT" dirty="0"/>
          </a:p>
        </p:txBody>
      </p:sp>
      <p:pic>
        <p:nvPicPr>
          <p:cNvPr id="6" name="Imagem 5" descr="320px-Tokyo_rooftop_footb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857232"/>
            <a:ext cx="5643602" cy="3174525"/>
          </a:xfrm>
          <a:prstGeom prst="rect">
            <a:avLst/>
          </a:prstGeom>
        </p:spPr>
      </p:pic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2FF1B-20E4-4A1A-8544-9D4CF645AFA2}" type="slidenum">
              <a:rPr lang="pt-PT" smtClean="0"/>
              <a:pPr/>
              <a:t>215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Posição do Número do Diapositivo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216</a:t>
            </a:fld>
            <a:endParaRPr lang="pt-PT" dirty="0"/>
          </a:p>
        </p:txBody>
      </p:sp>
      <p:sp>
        <p:nvSpPr>
          <p:cNvPr id="21" name="Marcador de Posição do Rodapé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Métodos de Jogo</a:t>
            </a:r>
          </a:p>
        </p:txBody>
      </p:sp>
      <p:sp>
        <p:nvSpPr>
          <p:cNvPr id="278545" name="Line 17"/>
          <p:cNvSpPr>
            <a:spLocks noChangeShapeType="1"/>
          </p:cNvSpPr>
          <p:nvPr/>
        </p:nvSpPr>
        <p:spPr bwMode="auto">
          <a:xfrm>
            <a:off x="457200" y="4143380"/>
            <a:ext cx="8305800" cy="0"/>
          </a:xfrm>
          <a:prstGeom prst="line">
            <a:avLst/>
          </a:prstGeom>
          <a:noFill/>
          <a:ln w="1016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 dirty="0"/>
          </a:p>
        </p:txBody>
      </p:sp>
      <p:sp>
        <p:nvSpPr>
          <p:cNvPr id="25" name="Rectângulo 24"/>
          <p:cNvSpPr/>
          <p:nvPr/>
        </p:nvSpPr>
        <p:spPr>
          <a:xfrm>
            <a:off x="3238914" y="1324261"/>
            <a:ext cx="26549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 algn="ctr"/>
            <a:r>
              <a:rPr lang="pt-PT" b="1" dirty="0" smtClean="0">
                <a:ln w="50800"/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Jogo de Futsal</a:t>
            </a:r>
            <a:endParaRPr lang="pt-PT" b="1" dirty="0">
              <a:ln w="50800"/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6" name="Seta para baixo 25"/>
          <p:cNvSpPr/>
          <p:nvPr/>
        </p:nvSpPr>
        <p:spPr>
          <a:xfrm>
            <a:off x="4357686" y="1785926"/>
            <a:ext cx="500066" cy="428628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2" name="Rectângulo arredondado 31"/>
          <p:cNvSpPr/>
          <p:nvPr/>
        </p:nvSpPr>
        <p:spPr>
          <a:xfrm>
            <a:off x="5715008" y="2643182"/>
            <a:ext cx="3062310" cy="50006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smtClean="0">
                <a:latin typeface="Arial Black" pitchFamily="34" charset="0"/>
              </a:rPr>
              <a:t>Ataque Organizado</a:t>
            </a:r>
            <a:endParaRPr lang="pt-PT" sz="2000" dirty="0">
              <a:latin typeface="Arial Black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357158" y="2643182"/>
            <a:ext cx="3062310" cy="50006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smtClean="0">
                <a:latin typeface="Arial Black" pitchFamily="34" charset="0"/>
              </a:rPr>
              <a:t>Contra-Ataque</a:t>
            </a:r>
            <a:endParaRPr lang="pt-PT" sz="2000" dirty="0">
              <a:latin typeface="Arial Black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2928926" y="3429000"/>
            <a:ext cx="3062310" cy="50006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smtClean="0">
                <a:latin typeface="Arial Black" pitchFamily="34" charset="0"/>
              </a:rPr>
              <a:t>Ataque Rápido</a:t>
            </a:r>
            <a:endParaRPr lang="pt-PT" sz="2000" dirty="0">
              <a:latin typeface="Arial Black" pitchFamily="34" charset="0"/>
            </a:endParaRPr>
          </a:p>
        </p:txBody>
      </p:sp>
      <p:sp>
        <p:nvSpPr>
          <p:cNvPr id="35" name="Seta de movimento para a direita 34"/>
          <p:cNvSpPr/>
          <p:nvPr/>
        </p:nvSpPr>
        <p:spPr>
          <a:xfrm rot="5400000">
            <a:off x="4286248" y="4071942"/>
            <a:ext cx="571504" cy="428628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6" name="Rectângulo 35"/>
          <p:cNvSpPr/>
          <p:nvPr/>
        </p:nvSpPr>
        <p:spPr>
          <a:xfrm>
            <a:off x="2428860" y="4500570"/>
            <a:ext cx="41422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 algn="ctr"/>
            <a:r>
              <a:rPr lang="pt-PT" b="1" dirty="0" smtClean="0">
                <a:ln w="50800"/>
                <a:latin typeface="Arial Black" pitchFamily="34" charset="0"/>
              </a:rPr>
              <a:t>Perda da Posse de Bola</a:t>
            </a:r>
            <a:endParaRPr lang="pt-PT" b="1" dirty="0">
              <a:ln w="50800"/>
              <a:latin typeface="Arial Black" pitchFamily="34" charset="0"/>
            </a:endParaRPr>
          </a:p>
        </p:txBody>
      </p:sp>
      <p:sp>
        <p:nvSpPr>
          <p:cNvPr id="37" name="Seta para baixo 36"/>
          <p:cNvSpPr/>
          <p:nvPr/>
        </p:nvSpPr>
        <p:spPr>
          <a:xfrm>
            <a:off x="4286248" y="4929198"/>
            <a:ext cx="571504" cy="428628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9" name="AutoShape 15"/>
          <p:cNvSpPr>
            <a:spLocks noChangeArrowheads="1"/>
          </p:cNvSpPr>
          <p:nvPr/>
        </p:nvSpPr>
        <p:spPr bwMode="auto">
          <a:xfrm rot="10800000">
            <a:off x="3500430" y="2638403"/>
            <a:ext cx="2143140" cy="719158"/>
          </a:xfrm>
          <a:custGeom>
            <a:avLst/>
            <a:gdLst>
              <a:gd name="G0" fmla="+- 6480 0 0"/>
              <a:gd name="G1" fmla="+- 8640 0 0"/>
              <a:gd name="G2" fmla="+- 6171 0 0"/>
              <a:gd name="G3" fmla="+- 21600 0 6480"/>
              <a:gd name="G4" fmla="+- 21600 0 864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5429 h 21600"/>
              <a:gd name="T4" fmla="*/ 10800 w 21600"/>
              <a:gd name="T5" fmla="*/ 18514 h 21600"/>
              <a:gd name="T6" fmla="*/ 21600 w 21600"/>
              <a:gd name="T7" fmla="*/ 1542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PT" dirty="0"/>
          </a:p>
        </p:txBody>
      </p:sp>
      <p:sp>
        <p:nvSpPr>
          <p:cNvPr id="27" name="Rectângulo 26"/>
          <p:cNvSpPr/>
          <p:nvPr/>
        </p:nvSpPr>
        <p:spPr>
          <a:xfrm>
            <a:off x="3286116" y="2143116"/>
            <a:ext cx="25523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 algn="ctr"/>
            <a:r>
              <a:rPr lang="pt-PT" b="1" dirty="0" smtClean="0">
                <a:ln w="50800"/>
                <a:latin typeface="Arial Black" pitchFamily="34" charset="0"/>
              </a:rPr>
              <a:t>Posse de Bola</a:t>
            </a:r>
            <a:endParaRPr lang="pt-PT" b="1" dirty="0">
              <a:ln w="50800"/>
              <a:latin typeface="Arial Black" pitchFamily="34" charset="0"/>
            </a:endParaRPr>
          </a:p>
        </p:txBody>
      </p:sp>
      <p:sp>
        <p:nvSpPr>
          <p:cNvPr id="40" name="AutoShape 15"/>
          <p:cNvSpPr>
            <a:spLocks noChangeArrowheads="1"/>
          </p:cNvSpPr>
          <p:nvPr/>
        </p:nvSpPr>
        <p:spPr bwMode="auto">
          <a:xfrm>
            <a:off x="3500430" y="5710238"/>
            <a:ext cx="2143140" cy="719158"/>
          </a:xfrm>
          <a:custGeom>
            <a:avLst/>
            <a:gdLst>
              <a:gd name="G0" fmla="+- 6480 0 0"/>
              <a:gd name="G1" fmla="+- 8640 0 0"/>
              <a:gd name="G2" fmla="+- 6171 0 0"/>
              <a:gd name="G3" fmla="+- 21600 0 6480"/>
              <a:gd name="G4" fmla="+- 21600 0 864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5429 h 21600"/>
              <a:gd name="T4" fmla="*/ 10800 w 21600"/>
              <a:gd name="T5" fmla="*/ 18514 h 21600"/>
              <a:gd name="T6" fmla="*/ 21600 w 21600"/>
              <a:gd name="T7" fmla="*/ 1542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PT" dirty="0"/>
          </a:p>
        </p:txBody>
      </p:sp>
      <p:sp>
        <p:nvSpPr>
          <p:cNvPr id="41" name="Rectângulo 40"/>
          <p:cNvSpPr/>
          <p:nvPr/>
        </p:nvSpPr>
        <p:spPr>
          <a:xfrm>
            <a:off x="2464633" y="6039169"/>
            <a:ext cx="10357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 algn="ctr"/>
            <a:r>
              <a:rPr lang="pt-PT" b="1" dirty="0" smtClean="0">
                <a:ln w="50800"/>
                <a:latin typeface="Arial Black" pitchFamily="34" charset="0"/>
              </a:rPr>
              <a:t>Total</a:t>
            </a:r>
            <a:endParaRPr lang="pt-PT" b="1" dirty="0">
              <a:ln w="50800"/>
              <a:latin typeface="Arial Black" pitchFamily="34" charset="0"/>
            </a:endParaRPr>
          </a:p>
        </p:txBody>
      </p:sp>
      <p:sp>
        <p:nvSpPr>
          <p:cNvPr id="42" name="Rectângulo 41"/>
          <p:cNvSpPr/>
          <p:nvPr/>
        </p:nvSpPr>
        <p:spPr>
          <a:xfrm>
            <a:off x="5357818" y="6039169"/>
            <a:ext cx="192882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 algn="ctr"/>
            <a:r>
              <a:rPr lang="pt-PT" b="1" dirty="0" smtClean="0">
                <a:ln w="50800"/>
                <a:latin typeface="Arial Black" pitchFamily="34" charset="0"/>
              </a:rPr>
              <a:t>Parcial</a:t>
            </a:r>
            <a:endParaRPr lang="pt-PT" b="1" dirty="0">
              <a:ln w="50800"/>
              <a:latin typeface="Arial Black" pitchFamily="34" charset="0"/>
            </a:endParaRPr>
          </a:p>
        </p:txBody>
      </p:sp>
      <p:sp>
        <p:nvSpPr>
          <p:cNvPr id="38" name="Rectângulo 37"/>
          <p:cNvSpPr/>
          <p:nvPr/>
        </p:nvSpPr>
        <p:spPr>
          <a:xfrm>
            <a:off x="2282318" y="5324789"/>
            <a:ext cx="44353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 algn="ctr"/>
            <a:r>
              <a:rPr lang="pt-PT" b="1" dirty="0" smtClean="0">
                <a:ln w="50800"/>
                <a:latin typeface="Arial Black" pitchFamily="34" charset="0"/>
              </a:rPr>
              <a:t>Reorganização Defensiva</a:t>
            </a:r>
            <a:endParaRPr lang="pt-PT" b="1" dirty="0">
              <a:ln w="50800"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78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45" grpId="0" animBg="1"/>
      <p:bldP spid="25" grpId="0"/>
      <p:bldP spid="26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 animBg="1"/>
      <p:bldP spid="39" grpId="0" animBg="1"/>
      <p:bldP spid="27" grpId="0"/>
      <p:bldP spid="40" grpId="0" animBg="1"/>
      <p:bldP spid="41" grpId="0"/>
      <p:bldP spid="42" grpId="0"/>
      <p:bldP spid="38" grpId="0"/>
    </p:bld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PT" dirty="0" smtClean="0"/>
          </a:p>
          <a:p>
            <a:pPr algn="just"/>
            <a:r>
              <a:rPr lang="pt-PT" dirty="0" smtClean="0"/>
              <a:t>No jogo de Futsal, </a:t>
            </a:r>
            <a:r>
              <a:rPr lang="pt-PT" b="1" dirty="0" smtClean="0">
                <a:solidFill>
                  <a:srgbClr val="FFFF00"/>
                </a:solidFill>
              </a:rPr>
              <a:t>momentos de reorganização defensiva  adversária</a:t>
            </a:r>
            <a:r>
              <a:rPr lang="pt-PT" dirty="0" smtClean="0"/>
              <a:t> vêm constituindo fases de jogo preponderantes para </a:t>
            </a:r>
            <a:r>
              <a:rPr lang="pt-PT" b="1" dirty="0" smtClean="0">
                <a:solidFill>
                  <a:srgbClr val="FFFF00"/>
                </a:solidFill>
              </a:rPr>
              <a:t>finalizar com êxito</a:t>
            </a:r>
            <a:r>
              <a:rPr lang="pt-PT" dirty="0" smtClean="0"/>
              <a:t>.</a:t>
            </a:r>
          </a:p>
          <a:p>
            <a:pPr algn="just"/>
            <a:endParaRPr lang="pt-PT" dirty="0" smtClean="0"/>
          </a:p>
          <a:p>
            <a:pPr algn="just"/>
            <a:r>
              <a:rPr lang="pt-PT" dirty="0" smtClean="0"/>
              <a:t>Constituindo este facto uma regularidade, </a:t>
            </a:r>
            <a:r>
              <a:rPr lang="pt-PT" b="1" dirty="0" smtClean="0">
                <a:solidFill>
                  <a:srgbClr val="FFFF00"/>
                </a:solidFill>
              </a:rPr>
              <a:t>o contra-ataque e o ataque rápido</a:t>
            </a:r>
            <a:r>
              <a:rPr lang="pt-PT" dirty="0" smtClean="0"/>
              <a:t> constituem métodos de jogo extremamente eficazes</a:t>
            </a:r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217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Métodos de Jogo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PT" dirty="0" smtClean="0"/>
          </a:p>
          <a:p>
            <a:pPr algn="just"/>
            <a:r>
              <a:rPr lang="pt-PT" dirty="0" smtClean="0"/>
              <a:t>A adopção de combinações, circulações e permutas que nos permitam </a:t>
            </a:r>
            <a:r>
              <a:rPr lang="pt-PT" b="1" dirty="0" smtClean="0">
                <a:solidFill>
                  <a:srgbClr val="FFFF00"/>
                </a:solidFill>
              </a:rPr>
              <a:t>transformar o ataque organizado em fases de variação de ritmos e intensidades</a:t>
            </a:r>
            <a:r>
              <a:rPr lang="pt-PT" dirty="0" smtClean="0"/>
              <a:t>, traz </a:t>
            </a:r>
            <a:r>
              <a:rPr lang="pt-PT" b="1" dirty="0" smtClean="0">
                <a:solidFill>
                  <a:srgbClr val="FFFF00"/>
                </a:solidFill>
              </a:rPr>
              <a:t>vantagens na desorganização </a:t>
            </a:r>
            <a:r>
              <a:rPr lang="pt-PT" dirty="0" smtClean="0"/>
              <a:t>defensiva adversária.</a:t>
            </a:r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218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Métodos de Jogo</a:t>
            </a:r>
            <a:endParaRPr lang="pt-PT" dirty="0"/>
          </a:p>
        </p:txBody>
      </p:sp>
      <p:pic>
        <p:nvPicPr>
          <p:cNvPr id="6" name="Imagem 5" descr="896229_full-l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3786190"/>
            <a:ext cx="3357586" cy="2518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sz="2800" dirty="0"/>
              <a:t>Os diferentes métodos (formas de organização) do ataque, visam essencialmente assegurar </a:t>
            </a:r>
            <a:r>
              <a:rPr lang="pt-PT" sz="2800" b="1" dirty="0">
                <a:solidFill>
                  <a:srgbClr val="FFFF00"/>
                </a:solidFill>
              </a:rPr>
              <a:t>três objectivos fundamentais</a:t>
            </a:r>
            <a:r>
              <a:rPr lang="pt-PT" sz="2800" dirty="0"/>
              <a:t>:</a:t>
            </a:r>
          </a:p>
          <a:p>
            <a:pPr lvl="1" algn="just"/>
            <a:endParaRPr lang="pt-PT" sz="2400" dirty="0" smtClean="0"/>
          </a:p>
          <a:p>
            <a:pPr lvl="1" algn="just"/>
            <a:r>
              <a:rPr lang="pt-PT" sz="2400" dirty="0" smtClean="0"/>
              <a:t>A </a:t>
            </a:r>
            <a:r>
              <a:rPr lang="pt-PT" sz="2400" b="1" dirty="0">
                <a:solidFill>
                  <a:srgbClr val="FFFF00"/>
                </a:solidFill>
              </a:rPr>
              <a:t>criação de condições mais favoráveis</a:t>
            </a:r>
            <a:r>
              <a:rPr lang="pt-PT" sz="2400" dirty="0"/>
              <a:t>, em termos de tempo, espaço e número, para a concretização dos objectivos do ataque ou dos objectivos tácticos momentâneos da equipa, levando consequentemente os adversários a errar</a:t>
            </a:r>
            <a:r>
              <a:rPr lang="pt-PT" sz="2400" dirty="0" smtClean="0"/>
              <a:t>;</a:t>
            </a:r>
            <a:endParaRPr lang="pt-PT" sz="2400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219</a:t>
            </a:fld>
            <a:endParaRPr lang="pt-PT" dirty="0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Métodos </a:t>
            </a:r>
            <a:r>
              <a:rPr lang="pt-PT" dirty="0"/>
              <a:t>de </a:t>
            </a:r>
            <a:r>
              <a:rPr lang="pt-PT" dirty="0" smtClean="0"/>
              <a:t>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endParaRPr lang="pt-P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800" y="4000504"/>
            <a:ext cx="7924800" cy="876296"/>
          </a:xfrm>
        </p:spPr>
        <p:txBody>
          <a:bodyPr/>
          <a:lstStyle/>
          <a:p>
            <a:r>
              <a:rPr lang="pt-PT" dirty="0" smtClean="0"/>
              <a:t>4. Análise Sistemática do Jogo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Objectivos do jogo</a:t>
            </a:r>
            <a:endParaRPr lang="pt-PT" dirty="0"/>
          </a:p>
        </p:txBody>
      </p:sp>
      <p:pic>
        <p:nvPicPr>
          <p:cNvPr id="6" name="Imagem 5" descr="320px-Tokyo_rooftop_footb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857232"/>
            <a:ext cx="5643602" cy="317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/>
            <a:endParaRPr lang="pt-PT" sz="2400" dirty="0" smtClean="0"/>
          </a:p>
          <a:p>
            <a:pPr lvl="1" algn="just"/>
            <a:r>
              <a:rPr lang="pt-PT" sz="2400" dirty="0" smtClean="0"/>
              <a:t>A </a:t>
            </a:r>
            <a:r>
              <a:rPr lang="pt-PT" sz="2400" b="1" dirty="0">
                <a:solidFill>
                  <a:srgbClr val="FFFF00"/>
                </a:solidFill>
              </a:rPr>
              <a:t>contínua instabilidade da organização</a:t>
            </a:r>
            <a:r>
              <a:rPr lang="pt-PT" sz="2400" dirty="0"/>
              <a:t> da defesa adversária, em qualquer das fases do processo ofensivo;</a:t>
            </a:r>
          </a:p>
          <a:p>
            <a:pPr lvl="1" algn="just"/>
            <a:endParaRPr lang="pt-PT" sz="2400" dirty="0" smtClean="0"/>
          </a:p>
          <a:p>
            <a:pPr lvl="1" algn="just"/>
            <a:r>
              <a:rPr lang="pt-PT" sz="2400" dirty="0" smtClean="0"/>
              <a:t>A </a:t>
            </a:r>
            <a:r>
              <a:rPr lang="pt-PT" sz="2400" b="1" dirty="0">
                <a:solidFill>
                  <a:srgbClr val="FFFF00"/>
                </a:solidFill>
              </a:rPr>
              <a:t>execução da maior parte das acções técnico-tácticas</a:t>
            </a:r>
            <a:r>
              <a:rPr lang="pt-PT" sz="2400" dirty="0"/>
              <a:t> individuais e colectivas </a:t>
            </a:r>
            <a:r>
              <a:rPr lang="pt-PT" sz="2400" b="1" dirty="0">
                <a:solidFill>
                  <a:srgbClr val="FFFF00"/>
                </a:solidFill>
              </a:rPr>
              <a:t>em direcção à baliza adversária</a:t>
            </a:r>
            <a:r>
              <a:rPr lang="pt-PT" sz="2400" dirty="0"/>
              <a:t> ou para as zonas vitais do terreno de jogo.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220</a:t>
            </a:fld>
            <a:endParaRPr lang="pt-PT" dirty="0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uiExpand="1" build="p"/>
    </p:bld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/>
            <a:endParaRPr lang="pt-PT" sz="2400" dirty="0" smtClean="0"/>
          </a:p>
          <a:p>
            <a:pPr lvl="1" algn="just"/>
            <a:r>
              <a:rPr lang="pt-PT" sz="2400" dirty="0" smtClean="0"/>
              <a:t>No Futsal existem os seguintes Métodos de Jogo Ofensivo:</a:t>
            </a:r>
          </a:p>
          <a:p>
            <a:pPr lvl="2" algn="just"/>
            <a:endParaRPr lang="pt-PT" sz="2400" dirty="0" smtClean="0"/>
          </a:p>
          <a:p>
            <a:pPr lvl="2" algn="just"/>
            <a:r>
              <a:rPr lang="pt-PT" sz="2100" b="1" dirty="0" smtClean="0">
                <a:solidFill>
                  <a:srgbClr val="FFFF00"/>
                </a:solidFill>
              </a:rPr>
              <a:t>Contra-Ataque</a:t>
            </a:r>
          </a:p>
          <a:p>
            <a:pPr lvl="2" algn="just"/>
            <a:endParaRPr lang="pt-PT" sz="2100" b="1" dirty="0" smtClean="0">
              <a:solidFill>
                <a:srgbClr val="FFFF00"/>
              </a:solidFill>
            </a:endParaRPr>
          </a:p>
          <a:p>
            <a:pPr lvl="2" algn="just"/>
            <a:r>
              <a:rPr lang="pt-PT" b="1" dirty="0" smtClean="0">
                <a:solidFill>
                  <a:srgbClr val="FFFF00"/>
                </a:solidFill>
              </a:rPr>
              <a:t>Ataque Rápido</a:t>
            </a:r>
          </a:p>
          <a:p>
            <a:pPr lvl="2" algn="just"/>
            <a:endParaRPr lang="pt-PT" b="1" dirty="0" smtClean="0">
              <a:solidFill>
                <a:srgbClr val="FFFF00"/>
              </a:solidFill>
            </a:endParaRPr>
          </a:p>
          <a:p>
            <a:pPr lvl="2" algn="just"/>
            <a:r>
              <a:rPr lang="pt-PT" sz="2100" b="1" dirty="0" smtClean="0">
                <a:solidFill>
                  <a:srgbClr val="FFFF00"/>
                </a:solidFill>
              </a:rPr>
              <a:t>Ataque Organizado</a:t>
            </a:r>
            <a:endParaRPr lang="pt-PT" sz="2100" b="1" dirty="0">
              <a:solidFill>
                <a:srgbClr val="FFFF00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221</a:t>
            </a:fld>
            <a:endParaRPr lang="pt-PT" dirty="0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endParaRPr lang="pt-PT" dirty="0"/>
          </a:p>
        </p:txBody>
      </p:sp>
      <p:pic>
        <p:nvPicPr>
          <p:cNvPr id="8" name="Imagem 7" descr="futsal 4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2857496"/>
            <a:ext cx="4524380" cy="291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uiExpand="1" build="p"/>
    </p:bld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b="1" dirty="0" smtClean="0">
                <a:solidFill>
                  <a:srgbClr val="FFFF00"/>
                </a:solidFill>
              </a:rPr>
              <a:t>Contra-ataque</a:t>
            </a:r>
            <a:endParaRPr lang="pt-PT" b="1" dirty="0">
              <a:solidFill>
                <a:srgbClr val="FFFF00"/>
              </a:solidFill>
            </a:endParaRPr>
          </a:p>
          <a:p>
            <a:pPr lvl="1" algn="just"/>
            <a:r>
              <a:rPr lang="pt-PT" dirty="0"/>
              <a:t>Método de jogo ofensivo que se manifesta sempre que após a recuperação da bola, </a:t>
            </a:r>
            <a:r>
              <a:rPr lang="pt-PT" b="1" dirty="0">
                <a:solidFill>
                  <a:srgbClr val="FFFF00"/>
                </a:solidFill>
              </a:rPr>
              <a:t>se utiliza um momentâneo desequilíbrio defensivo adversário</a:t>
            </a:r>
            <a:r>
              <a:rPr lang="pt-PT" dirty="0"/>
              <a:t>, resultante da acção ofensiva que este realizava.</a:t>
            </a:r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Contra-Ataque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222</a:t>
            </a:fld>
            <a:endParaRPr lang="pt-PT" dirty="0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pic>
        <p:nvPicPr>
          <p:cNvPr id="8" name="Imagem 7" descr="futsal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2264" y="3604577"/>
            <a:ext cx="3810000" cy="2477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7" grpId="0" uiExpand="1" build="p"/>
    </p:bld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>
                <a:solidFill>
                  <a:srgbClr val="FFFF00"/>
                </a:solidFill>
              </a:rPr>
              <a:t>Caracteriza-se</a:t>
            </a:r>
            <a:r>
              <a:rPr lang="pt-PT" dirty="0"/>
              <a:t> por</a:t>
            </a:r>
            <a:r>
              <a:rPr lang="pt-PT" dirty="0" smtClean="0"/>
              <a:t>:</a:t>
            </a:r>
          </a:p>
          <a:p>
            <a:endParaRPr lang="pt-PT" dirty="0"/>
          </a:p>
          <a:p>
            <a:pPr lvl="1"/>
            <a:r>
              <a:rPr lang="pt-PT" b="1" dirty="0">
                <a:solidFill>
                  <a:srgbClr val="FFFF00"/>
                </a:solidFill>
              </a:rPr>
              <a:t>Circulação rápida</a:t>
            </a:r>
            <a:r>
              <a:rPr lang="pt-PT" dirty="0"/>
              <a:t> da bola </a:t>
            </a:r>
            <a:r>
              <a:rPr lang="pt-PT" b="1" dirty="0">
                <a:solidFill>
                  <a:srgbClr val="FFFF00"/>
                </a:solidFill>
              </a:rPr>
              <a:t>em profundidade</a:t>
            </a:r>
          </a:p>
          <a:p>
            <a:pPr lvl="1"/>
            <a:endParaRPr lang="pt-PT" dirty="0" smtClean="0"/>
          </a:p>
          <a:p>
            <a:pPr lvl="1"/>
            <a:r>
              <a:rPr lang="pt-PT" b="1" dirty="0" smtClean="0">
                <a:solidFill>
                  <a:srgbClr val="FFFF00"/>
                </a:solidFill>
              </a:rPr>
              <a:t>Mínimo </a:t>
            </a:r>
            <a:r>
              <a:rPr lang="pt-PT" b="1" dirty="0">
                <a:solidFill>
                  <a:srgbClr val="FFFF00"/>
                </a:solidFill>
              </a:rPr>
              <a:t>de passes </a:t>
            </a:r>
            <a:r>
              <a:rPr lang="pt-PT" dirty="0" smtClean="0"/>
              <a:t>entre os </a:t>
            </a:r>
            <a:r>
              <a:rPr lang="pt-PT" dirty="0"/>
              <a:t>jogadores</a:t>
            </a:r>
          </a:p>
          <a:p>
            <a:pPr lvl="1"/>
            <a:endParaRPr lang="pt-PT" dirty="0" smtClean="0"/>
          </a:p>
          <a:p>
            <a:pPr lvl="1"/>
            <a:r>
              <a:rPr lang="pt-PT" b="1" dirty="0" smtClean="0">
                <a:solidFill>
                  <a:srgbClr val="FFFF00"/>
                </a:solidFill>
              </a:rPr>
              <a:t>Movimentação </a:t>
            </a:r>
            <a:r>
              <a:rPr lang="pt-PT" b="1" dirty="0">
                <a:solidFill>
                  <a:srgbClr val="FFFF00"/>
                </a:solidFill>
              </a:rPr>
              <a:t>rápida</a:t>
            </a:r>
            <a:r>
              <a:rPr lang="pt-PT" dirty="0"/>
              <a:t> dos jogadores</a:t>
            </a:r>
          </a:p>
          <a:p>
            <a:pPr lvl="1"/>
            <a:endParaRPr lang="pt-PT" dirty="0" smtClean="0"/>
          </a:p>
          <a:p>
            <a:pPr lvl="1"/>
            <a:r>
              <a:rPr lang="pt-PT" b="1" dirty="0" smtClean="0">
                <a:solidFill>
                  <a:srgbClr val="FFFF00"/>
                </a:solidFill>
              </a:rPr>
              <a:t>Rápida </a:t>
            </a:r>
            <a:r>
              <a:rPr lang="pt-PT" b="1" dirty="0">
                <a:solidFill>
                  <a:srgbClr val="FFFF00"/>
                </a:solidFill>
              </a:rPr>
              <a:t>transição </a:t>
            </a:r>
            <a:r>
              <a:rPr lang="pt-PT" b="1" dirty="0" smtClean="0">
                <a:solidFill>
                  <a:srgbClr val="FFFF00"/>
                </a:solidFill>
              </a:rPr>
              <a:t>defesa / ataque</a:t>
            </a:r>
            <a:endParaRPr lang="pt-PT" b="1" dirty="0">
              <a:solidFill>
                <a:srgbClr val="FFFF00"/>
              </a:solidFill>
            </a:endParaRPr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Contra-Ataque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223</a:t>
            </a:fld>
            <a:endParaRPr lang="pt-PT" dirty="0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1" grpId="0" uiExpand="1" build="p"/>
    </p:bld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b="1" dirty="0">
                <a:solidFill>
                  <a:srgbClr val="FFFF00"/>
                </a:solidFill>
              </a:rPr>
              <a:t>Ataque </a:t>
            </a:r>
            <a:r>
              <a:rPr lang="pt-PT" b="1" dirty="0" smtClean="0">
                <a:solidFill>
                  <a:srgbClr val="FFFF00"/>
                </a:solidFill>
              </a:rPr>
              <a:t>Rápido</a:t>
            </a:r>
            <a:endParaRPr lang="pt-PT" b="1" dirty="0">
              <a:solidFill>
                <a:srgbClr val="FFFF00"/>
              </a:solidFill>
            </a:endParaRPr>
          </a:p>
          <a:p>
            <a:pPr lvl="1" algn="just"/>
            <a:r>
              <a:rPr lang="pt-PT" dirty="0" smtClean="0"/>
              <a:t>Caracteriza-se com os mesmos pressupostos do contra-ataque, havendo uma </a:t>
            </a:r>
            <a:r>
              <a:rPr lang="pt-PT" b="1" dirty="0" smtClean="0">
                <a:solidFill>
                  <a:srgbClr val="FFFF00"/>
                </a:solidFill>
              </a:rPr>
              <a:t>fase de finalização mais elaborada e demorada</a:t>
            </a:r>
            <a:r>
              <a:rPr lang="pt-PT" dirty="0" smtClean="0"/>
              <a:t>.</a:t>
            </a:r>
          </a:p>
          <a:p>
            <a:pPr lvl="1" algn="just"/>
            <a:endParaRPr lang="pt-PT" dirty="0" smtClean="0"/>
          </a:p>
          <a:p>
            <a:pPr lvl="1" algn="just"/>
            <a:r>
              <a:rPr lang="pt-PT" dirty="0" smtClean="0"/>
              <a:t>Situa-se numa </a:t>
            </a:r>
            <a:r>
              <a:rPr lang="pt-PT" b="1" dirty="0" smtClean="0">
                <a:solidFill>
                  <a:srgbClr val="FFFF00"/>
                </a:solidFill>
              </a:rPr>
              <a:t>fase intermédia</a:t>
            </a:r>
            <a:r>
              <a:rPr lang="pt-PT" dirty="0" smtClean="0"/>
              <a:t> entre o contra-ataque e o ataque organizado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224</a:t>
            </a:fld>
            <a:endParaRPr lang="pt-PT" dirty="0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Ataque Rápido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5" grpId="0" uiExpand="1" build="p"/>
    </p:bld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b="1" dirty="0">
                <a:solidFill>
                  <a:srgbClr val="FFFF00"/>
                </a:solidFill>
              </a:rPr>
              <a:t>Ataque </a:t>
            </a:r>
            <a:r>
              <a:rPr lang="pt-PT" b="1" dirty="0" smtClean="0">
                <a:solidFill>
                  <a:srgbClr val="FFFF00"/>
                </a:solidFill>
              </a:rPr>
              <a:t>Organizado</a:t>
            </a:r>
            <a:endParaRPr lang="pt-PT" b="1" dirty="0">
              <a:solidFill>
                <a:srgbClr val="FFFF00"/>
              </a:solidFill>
            </a:endParaRPr>
          </a:p>
          <a:p>
            <a:pPr lvl="1" algn="just"/>
            <a:r>
              <a:rPr lang="pt-PT" dirty="0"/>
              <a:t>Método de jogo ofensivo que se manifesta cada vez que após a recuperação da posse de bola, </a:t>
            </a:r>
            <a:r>
              <a:rPr lang="pt-PT" b="1" dirty="0">
                <a:solidFill>
                  <a:srgbClr val="FFFF00"/>
                </a:solidFill>
              </a:rPr>
              <a:t>não é possível utilizar um eventual desequilíbrio</a:t>
            </a:r>
            <a:r>
              <a:rPr lang="pt-PT" dirty="0"/>
              <a:t> defensivo da equipa adversária</a:t>
            </a:r>
            <a:r>
              <a:rPr lang="pt-PT" dirty="0" smtClean="0"/>
              <a:t>.</a:t>
            </a:r>
          </a:p>
          <a:p>
            <a:pPr lvl="1" algn="just"/>
            <a:endParaRPr lang="pt-PT" dirty="0" smtClean="0"/>
          </a:p>
          <a:p>
            <a:pPr lvl="1" algn="just"/>
            <a:r>
              <a:rPr lang="pt-PT" dirty="0" smtClean="0"/>
              <a:t>Traduz a expressão da equipa para </a:t>
            </a:r>
            <a:r>
              <a:rPr lang="pt-PT" b="1" dirty="0" smtClean="0">
                <a:solidFill>
                  <a:srgbClr val="FFFF00"/>
                </a:solidFill>
              </a:rPr>
              <a:t>alcançar finalizações</a:t>
            </a:r>
            <a:r>
              <a:rPr lang="pt-PT" dirty="0" smtClean="0"/>
              <a:t>, após ter ganho a posse de bola, com o </a:t>
            </a:r>
            <a:r>
              <a:rPr lang="pt-PT" b="1" dirty="0" smtClean="0">
                <a:solidFill>
                  <a:srgbClr val="FFFF00"/>
                </a:solidFill>
              </a:rPr>
              <a:t>adversário reorganizado defensivamente</a:t>
            </a:r>
            <a:r>
              <a:rPr lang="pt-PT" dirty="0" smtClean="0"/>
              <a:t>.</a:t>
            </a:r>
            <a:endParaRPr lang="en-GB" dirty="0" smtClean="0"/>
          </a:p>
          <a:p>
            <a:pPr lvl="2" algn="just"/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225</a:t>
            </a:fld>
            <a:endParaRPr lang="pt-PT" dirty="0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Ataque Organizado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 uiExpand="1" build="p"/>
    </p:bld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/>
              <a:t>Caracteriza-se por:</a:t>
            </a:r>
          </a:p>
          <a:p>
            <a:pPr lvl="1" algn="just"/>
            <a:r>
              <a:rPr lang="pt-PT" b="1" dirty="0">
                <a:solidFill>
                  <a:srgbClr val="FFFF00"/>
                </a:solidFill>
              </a:rPr>
              <a:t>Abrandamento</a:t>
            </a:r>
            <a:r>
              <a:rPr lang="pt-PT" dirty="0"/>
              <a:t> relativo das acções </a:t>
            </a:r>
            <a:r>
              <a:rPr lang="pt-PT" dirty="0" smtClean="0"/>
              <a:t>ofensivas</a:t>
            </a:r>
          </a:p>
          <a:p>
            <a:pPr lvl="1" algn="just"/>
            <a:endParaRPr lang="pt-PT" dirty="0"/>
          </a:p>
          <a:p>
            <a:pPr lvl="1" algn="just"/>
            <a:r>
              <a:rPr lang="pt-PT" dirty="0"/>
              <a:t>Realização das acções ofensivas que </a:t>
            </a:r>
            <a:r>
              <a:rPr lang="pt-PT" b="1" dirty="0">
                <a:solidFill>
                  <a:srgbClr val="FFFF00"/>
                </a:solidFill>
              </a:rPr>
              <a:t>criem superioridade numérica</a:t>
            </a:r>
          </a:p>
          <a:p>
            <a:pPr lvl="1" algn="just"/>
            <a:endParaRPr lang="pt-PT" dirty="0" smtClean="0"/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Elevada </a:t>
            </a:r>
            <a:r>
              <a:rPr lang="pt-PT" b="1" dirty="0">
                <a:solidFill>
                  <a:srgbClr val="FFFF00"/>
                </a:solidFill>
              </a:rPr>
              <a:t>elaboração da fase de construção</a:t>
            </a:r>
            <a:r>
              <a:rPr lang="pt-PT" dirty="0"/>
              <a:t> do processo ofensivo</a:t>
            </a:r>
          </a:p>
          <a:p>
            <a:pPr lvl="1" algn="just"/>
            <a:endParaRPr lang="pt-PT" dirty="0" smtClean="0"/>
          </a:p>
          <a:p>
            <a:pPr lvl="1" algn="just"/>
            <a:r>
              <a:rPr lang="pt-PT" dirty="0" smtClean="0"/>
              <a:t>Envolve </a:t>
            </a:r>
            <a:r>
              <a:rPr lang="pt-PT" dirty="0"/>
              <a:t>um número elevado de jogadores com uma </a:t>
            </a:r>
            <a:r>
              <a:rPr lang="pt-PT" b="1" dirty="0">
                <a:solidFill>
                  <a:srgbClr val="FFFF00"/>
                </a:solidFill>
              </a:rPr>
              <a:t>actuação em bloco homogéneo e compacto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226</a:t>
            </a:fld>
            <a:endParaRPr lang="pt-PT" dirty="0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Ataque Organizado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3" grpId="0" uiExpand="1" build="p"/>
    </p:bld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Aproveitar </a:t>
            </a:r>
            <a:r>
              <a:rPr lang="pt-PT" b="1" dirty="0">
                <a:solidFill>
                  <a:srgbClr val="FFFF00"/>
                </a:solidFill>
              </a:rPr>
              <a:t>e criar situações de superioridade numérica</a:t>
            </a:r>
            <a:r>
              <a:rPr lang="pt-PT" dirty="0"/>
              <a:t>, após perda de bola por parte do adversário.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227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Contra-Ataque</a:t>
            </a:r>
            <a:endParaRPr lang="pt-PT" dirty="0"/>
          </a:p>
        </p:txBody>
      </p:sp>
      <p:pic>
        <p:nvPicPr>
          <p:cNvPr id="10" name="Imagem 9" descr="30_MHG_ESP_FUTSAL_3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2857496"/>
            <a:ext cx="4715510" cy="3012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5" grpId="0" build="p"/>
      <p:bldP spid="289794" grpId="0"/>
    </p:bld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833958"/>
          </a:xfrm>
        </p:spPr>
        <p:txBody>
          <a:bodyPr>
            <a:normAutofit/>
          </a:bodyPr>
          <a:lstStyle/>
          <a:p>
            <a:pPr algn="just"/>
            <a:r>
              <a:rPr lang="pt-PT" dirty="0" smtClean="0"/>
              <a:t>Princípios gerais:</a:t>
            </a:r>
            <a:endParaRPr lang="pt-PT" dirty="0"/>
          </a:p>
          <a:p>
            <a:pPr lvl="1" algn="just"/>
            <a:r>
              <a:rPr lang="pt-PT" dirty="0"/>
              <a:t>Ocupação </a:t>
            </a:r>
            <a:r>
              <a:rPr lang="pt-PT" dirty="0" smtClean="0"/>
              <a:t>racional dos corredores</a:t>
            </a:r>
          </a:p>
          <a:p>
            <a:pPr lvl="2" algn="just"/>
            <a:r>
              <a:rPr lang="pt-PT" dirty="0" smtClean="0"/>
              <a:t>Quem ocupa cada corredor?</a:t>
            </a:r>
            <a:endParaRPr lang="pt-PT" dirty="0"/>
          </a:p>
          <a:p>
            <a:pPr lvl="1" algn="just"/>
            <a:r>
              <a:rPr lang="pt-PT" dirty="0"/>
              <a:t>Jogador que conduz a </a:t>
            </a:r>
            <a:r>
              <a:rPr lang="pt-PT" dirty="0" smtClean="0"/>
              <a:t>bola</a:t>
            </a:r>
          </a:p>
          <a:p>
            <a:pPr lvl="2" algn="just"/>
            <a:r>
              <a:rPr lang="pt-PT" dirty="0" smtClean="0"/>
              <a:t>Quem conduz?</a:t>
            </a:r>
            <a:endParaRPr lang="pt-PT" dirty="0"/>
          </a:p>
          <a:p>
            <a:pPr lvl="1" algn="just"/>
            <a:r>
              <a:rPr lang="pt-PT" dirty="0"/>
              <a:t>Passe ou condução de </a:t>
            </a:r>
            <a:r>
              <a:rPr lang="pt-PT" dirty="0" smtClean="0"/>
              <a:t>bola</a:t>
            </a:r>
          </a:p>
          <a:p>
            <a:pPr lvl="2" algn="just"/>
            <a:r>
              <a:rPr lang="pt-PT" dirty="0" smtClean="0"/>
              <a:t>Fazer passe ou condução em cada uma das fases?</a:t>
            </a:r>
            <a:endParaRPr lang="pt-PT" dirty="0"/>
          </a:p>
          <a:p>
            <a:pPr lvl="1" algn="just"/>
            <a:r>
              <a:rPr lang="pt-PT" dirty="0" smtClean="0"/>
              <a:t>Verticalidade </a:t>
            </a:r>
            <a:r>
              <a:rPr lang="pt-PT" dirty="0"/>
              <a:t>da </a:t>
            </a:r>
            <a:r>
              <a:rPr lang="pt-PT" dirty="0" smtClean="0"/>
              <a:t>bola</a:t>
            </a:r>
          </a:p>
          <a:p>
            <a:pPr lvl="2" algn="just"/>
            <a:r>
              <a:rPr lang="pt-PT" b="1" dirty="0" smtClean="0">
                <a:solidFill>
                  <a:srgbClr val="FFFF00"/>
                </a:solidFill>
              </a:rPr>
              <a:t>O Objectivo é chegar perto da baliza adversária o mais rápido possível</a:t>
            </a:r>
            <a:endParaRPr lang="pt-PT" b="1" dirty="0">
              <a:solidFill>
                <a:srgbClr val="FFFF00"/>
              </a:solidFill>
            </a:endParaRPr>
          </a:p>
          <a:p>
            <a:pPr lvl="1" algn="just"/>
            <a:endParaRPr lang="pt-PT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Contra-Ataque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228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643" grpId="0" uiExpand="1" build="p"/>
    </p:bld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84" name="Rectangle 20"/>
          <p:cNvSpPr>
            <a:spLocks noChangeArrowheads="1"/>
          </p:cNvSpPr>
          <p:nvPr/>
        </p:nvSpPr>
        <p:spPr bwMode="auto">
          <a:xfrm>
            <a:off x="539750" y="3286124"/>
            <a:ext cx="8143200" cy="1512887"/>
          </a:xfrm>
          <a:prstGeom prst="rect">
            <a:avLst/>
          </a:prstGeom>
          <a:solidFill>
            <a:srgbClr val="33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497686" name="Rectangle 22"/>
          <p:cNvSpPr>
            <a:spLocks noChangeArrowheads="1"/>
          </p:cNvSpPr>
          <p:nvPr/>
        </p:nvSpPr>
        <p:spPr bwMode="auto">
          <a:xfrm>
            <a:off x="539750" y="1835999"/>
            <a:ext cx="8143200" cy="147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497687" name="Rectangle 23"/>
          <p:cNvSpPr>
            <a:spLocks noChangeArrowheads="1"/>
          </p:cNvSpPr>
          <p:nvPr/>
        </p:nvSpPr>
        <p:spPr bwMode="auto">
          <a:xfrm>
            <a:off x="540000" y="4788000"/>
            <a:ext cx="8143200" cy="162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1828800"/>
            <a:ext cx="8153400" cy="4572000"/>
            <a:chOff x="0" y="0"/>
            <a:chExt cx="20000" cy="20000"/>
          </a:xfrm>
        </p:grpSpPr>
        <p:sp>
          <p:nvSpPr>
            <p:cNvPr id="49766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497668" name="Arc 4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497669" name="Arc 5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497670" name="Arc 6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497671" name="Arc 7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497672" name="Line 8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497673" name="Oval 9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497674" name="Line 10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497675" name="Line 11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Contra-Ataque [Corredores]</a:t>
            </a:r>
            <a:endParaRPr lang="pt-PT" dirty="0"/>
          </a:p>
        </p:txBody>
      </p:sp>
      <p:sp>
        <p:nvSpPr>
          <p:cNvPr id="19" name="Rectângulo 18"/>
          <p:cNvSpPr/>
          <p:nvPr/>
        </p:nvSpPr>
        <p:spPr>
          <a:xfrm>
            <a:off x="4847854" y="2077042"/>
            <a:ext cx="2540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PT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 Rounded MT Bold" pitchFamily="34" charset="0"/>
              </a:rPr>
              <a:t>Lateral</a:t>
            </a:r>
            <a:endParaRPr lang="pt-PT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20" name="Rectângulo 19"/>
          <p:cNvSpPr/>
          <p:nvPr/>
        </p:nvSpPr>
        <p:spPr>
          <a:xfrm>
            <a:off x="4849200" y="5214950"/>
            <a:ext cx="2540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PT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 Rounded MT Bold" pitchFamily="34" charset="0"/>
              </a:rPr>
              <a:t>Lateral</a:t>
            </a:r>
            <a:endParaRPr lang="pt-PT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21" name="Rectângulo 20"/>
          <p:cNvSpPr/>
          <p:nvPr/>
        </p:nvSpPr>
        <p:spPr>
          <a:xfrm>
            <a:off x="4849200" y="3643314"/>
            <a:ext cx="2541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PT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 Rounded MT Bold" pitchFamily="34" charset="0"/>
              </a:rPr>
              <a:t>Central</a:t>
            </a:r>
            <a:endParaRPr lang="pt-PT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229</a:t>
            </a:fld>
            <a:endParaRPr lang="pt-PT"/>
          </a:p>
        </p:txBody>
      </p:sp>
      <p:sp>
        <p:nvSpPr>
          <p:cNvPr id="23" name="Marcador de Posição do Rodapé 2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7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7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7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7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7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7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84" grpId="0" animBg="1"/>
      <p:bldP spid="497686" grpId="0" animBg="1"/>
      <p:bldP spid="497687" grpId="0" animBg="1"/>
      <p:bldP spid="1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pt-PT" dirty="0" smtClean="0"/>
              <a:t>Ataque</a:t>
            </a:r>
          </a:p>
          <a:p>
            <a:pPr lvl="1" algn="just">
              <a:lnSpc>
                <a:spcPct val="90000"/>
              </a:lnSpc>
            </a:pPr>
            <a:r>
              <a:rPr lang="pt-PT" dirty="0" smtClean="0"/>
              <a:t>Conservar </a:t>
            </a:r>
            <a:r>
              <a:rPr lang="pt-PT" dirty="0"/>
              <a:t>a posse da </a:t>
            </a:r>
            <a:r>
              <a:rPr lang="pt-PT" dirty="0" smtClean="0"/>
              <a:t>bola</a:t>
            </a:r>
          </a:p>
          <a:p>
            <a:pPr lvl="1" algn="just">
              <a:lnSpc>
                <a:spcPct val="90000"/>
              </a:lnSpc>
            </a:pPr>
            <a:r>
              <a:rPr lang="pt-PT" dirty="0" smtClean="0"/>
              <a:t>Progressão </a:t>
            </a:r>
            <a:r>
              <a:rPr lang="pt-PT" dirty="0"/>
              <a:t>dos jogadores e da bola em direcção à baliza </a:t>
            </a:r>
            <a:r>
              <a:rPr lang="pt-PT" dirty="0" smtClean="0"/>
              <a:t>contrária</a:t>
            </a:r>
            <a:endParaRPr lang="pt-PT" dirty="0"/>
          </a:p>
          <a:p>
            <a:pPr lvl="1" algn="just">
              <a:lnSpc>
                <a:spcPct val="90000"/>
              </a:lnSpc>
            </a:pPr>
            <a:r>
              <a:rPr lang="pt-PT" dirty="0"/>
              <a:t>Ataque e </a:t>
            </a:r>
            <a:r>
              <a:rPr lang="pt-PT" dirty="0" smtClean="0"/>
              <a:t>finalização</a:t>
            </a:r>
          </a:p>
          <a:p>
            <a:pPr lvl="1" algn="just">
              <a:lnSpc>
                <a:spcPct val="90000"/>
              </a:lnSpc>
            </a:pPr>
            <a:endParaRPr lang="pt-PT" sz="2200" dirty="0" smtClean="0"/>
          </a:p>
          <a:p>
            <a:pPr algn="just">
              <a:lnSpc>
                <a:spcPct val="90000"/>
              </a:lnSpc>
            </a:pPr>
            <a:r>
              <a:rPr lang="pt-PT" dirty="0" smtClean="0">
                <a:solidFill>
                  <a:schemeClr val="tx1">
                    <a:lumMod val="75000"/>
                  </a:schemeClr>
                </a:solidFill>
              </a:rPr>
              <a:t>Defesa</a:t>
            </a:r>
            <a:endParaRPr lang="pt-PT" dirty="0">
              <a:solidFill>
                <a:schemeClr val="tx1">
                  <a:lumMod val="75000"/>
                </a:schemeClr>
              </a:solidFill>
            </a:endParaRPr>
          </a:p>
          <a:p>
            <a:pPr lvl="1" algn="just">
              <a:lnSpc>
                <a:spcPct val="90000"/>
              </a:lnSpc>
            </a:pPr>
            <a:r>
              <a:rPr lang="pt-PT" dirty="0" smtClean="0">
                <a:solidFill>
                  <a:schemeClr val="tx1">
                    <a:lumMod val="75000"/>
                  </a:schemeClr>
                </a:solidFill>
              </a:rPr>
              <a:t>Recuperar a bola	</a:t>
            </a:r>
          </a:p>
          <a:p>
            <a:pPr lvl="1" algn="just">
              <a:lnSpc>
                <a:spcPct val="90000"/>
              </a:lnSpc>
            </a:pPr>
            <a:r>
              <a:rPr lang="pt-PT" dirty="0" smtClean="0">
                <a:solidFill>
                  <a:schemeClr val="tx1">
                    <a:lumMod val="75000"/>
                  </a:schemeClr>
                </a:solidFill>
              </a:rPr>
              <a:t>Retardar a progressão dos jogadores e aproximação da bola da nossa baliza</a:t>
            </a:r>
          </a:p>
          <a:p>
            <a:pPr lvl="1" algn="just">
              <a:lnSpc>
                <a:spcPct val="90000"/>
              </a:lnSpc>
            </a:pPr>
            <a:r>
              <a:rPr lang="pt-PT" dirty="0" smtClean="0">
                <a:solidFill>
                  <a:schemeClr val="tx1">
                    <a:lumMod val="75000"/>
                  </a:schemeClr>
                </a:solidFill>
              </a:rPr>
              <a:t>Protecção do espaço defensivo e da baliza</a:t>
            </a:r>
          </a:p>
          <a:p>
            <a:pPr lvl="1">
              <a:lnSpc>
                <a:spcPct val="90000"/>
              </a:lnSpc>
            </a:pPr>
            <a:endParaRPr lang="en-GB" sz="2000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FADDA5-D540-4418-BFBE-B9A9BD8F6511}" type="slidenum">
              <a:rPr lang="pt-PT" smtClean="0"/>
              <a:pPr/>
              <a:t>23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pt-PT" sz="3800" dirty="0" smtClean="0"/>
              <a:t>Objectivos do jogo</a:t>
            </a:r>
            <a:endParaRPr lang="en-GB" sz="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4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4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4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46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 uiExpand="1" build="p"/>
    </p:bld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1828800"/>
            <a:ext cx="8153400" cy="4572000"/>
            <a:chOff x="0" y="0"/>
            <a:chExt cx="20000" cy="20000"/>
          </a:xfrm>
          <a:solidFill>
            <a:schemeClr val="accent1"/>
          </a:solidFill>
        </p:grpSpPr>
        <p:sp>
          <p:nvSpPr>
            <p:cNvPr id="25395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grp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253957" name="Arc 5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253958" name="Arc 6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253959" name="Arc 7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253960" name="Arc 8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253961" name="Line 9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grp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253962" name="Oval 10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253963" name="Line 11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grp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253964" name="Line 12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grp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26" name="Oval 18"/>
          <p:cNvSpPr>
            <a:spLocks noChangeArrowheads="1"/>
          </p:cNvSpPr>
          <p:nvPr/>
        </p:nvSpPr>
        <p:spPr bwMode="auto">
          <a:xfrm>
            <a:off x="3059113" y="3860800"/>
            <a:ext cx="360362" cy="360363"/>
          </a:xfrm>
          <a:prstGeom prst="ellipse">
            <a:avLst/>
          </a:prstGeom>
          <a:solidFill>
            <a:srgbClr val="333399"/>
          </a:solidFill>
          <a:ln w="381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1357290" y="2071678"/>
            <a:ext cx="360363" cy="360362"/>
          </a:xfrm>
          <a:prstGeom prst="ellipse">
            <a:avLst/>
          </a:prstGeom>
          <a:solidFill>
            <a:srgbClr val="333399"/>
          </a:solidFill>
          <a:ln w="381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3929058" y="3143248"/>
            <a:ext cx="360363" cy="360362"/>
          </a:xfrm>
          <a:prstGeom prst="ellipse">
            <a:avLst/>
          </a:prstGeom>
          <a:solidFill>
            <a:srgbClr val="333399"/>
          </a:solidFill>
          <a:ln w="381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29" name="AutoShape 22"/>
          <p:cNvSpPr>
            <a:spLocks noChangeArrowheads="1"/>
          </p:cNvSpPr>
          <p:nvPr/>
        </p:nvSpPr>
        <p:spPr bwMode="auto">
          <a:xfrm rot="3708866">
            <a:off x="1012810" y="2686233"/>
            <a:ext cx="431800" cy="287338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30" name="AutoShape 24"/>
          <p:cNvSpPr>
            <a:spLocks noChangeArrowheads="1"/>
          </p:cNvSpPr>
          <p:nvPr/>
        </p:nvSpPr>
        <p:spPr bwMode="auto">
          <a:xfrm rot="6461909">
            <a:off x="3558474" y="1963053"/>
            <a:ext cx="431800" cy="287337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31" name="AutoShape 25"/>
          <p:cNvSpPr>
            <a:spLocks noChangeArrowheads="1"/>
          </p:cNvSpPr>
          <p:nvPr/>
        </p:nvSpPr>
        <p:spPr bwMode="auto">
          <a:xfrm rot="5400000">
            <a:off x="2356629" y="3644107"/>
            <a:ext cx="431800" cy="287338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pic>
        <p:nvPicPr>
          <p:cNvPr id="32" name="Picture 27" descr="futbola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643314"/>
            <a:ext cx="28733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AutoShape 30"/>
          <p:cNvSpPr>
            <a:spLocks noChangeArrowheads="1"/>
          </p:cNvSpPr>
          <p:nvPr/>
        </p:nvSpPr>
        <p:spPr bwMode="auto">
          <a:xfrm rot="3445641">
            <a:off x="1785125" y="4644239"/>
            <a:ext cx="431800" cy="287338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2071670" y="5143512"/>
            <a:ext cx="360363" cy="360362"/>
          </a:xfrm>
          <a:prstGeom prst="ellipse">
            <a:avLst/>
          </a:prstGeom>
          <a:solidFill>
            <a:srgbClr val="333399"/>
          </a:solidFill>
          <a:ln w="381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25" name="Título 2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Contra-Ataque [Momento]</a:t>
            </a:r>
            <a:endParaRPr lang="pt-PT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4643438" y="4786322"/>
            <a:ext cx="4071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000" dirty="0" smtClean="0">
                <a:solidFill>
                  <a:schemeClr val="bg1"/>
                </a:solidFill>
                <a:latin typeface="Arial Rounded MT Bold" pitchFamily="34" charset="0"/>
              </a:rPr>
              <a:t>Superioridade temporal</a:t>
            </a:r>
          </a:p>
          <a:p>
            <a:pPr>
              <a:lnSpc>
                <a:spcPct val="150000"/>
              </a:lnSpc>
            </a:pPr>
            <a:r>
              <a:rPr lang="pt-PT" sz="2000" dirty="0" smtClean="0">
                <a:solidFill>
                  <a:schemeClr val="bg1"/>
                </a:solidFill>
                <a:latin typeface="Arial Rounded MT Bold" pitchFamily="34" charset="0"/>
              </a:rPr>
              <a:t>Superioridade numérica</a:t>
            </a:r>
          </a:p>
          <a:p>
            <a:pPr>
              <a:lnSpc>
                <a:spcPct val="150000"/>
              </a:lnSpc>
            </a:pPr>
            <a:r>
              <a:rPr lang="pt-PT" sz="2000" dirty="0" smtClean="0">
                <a:solidFill>
                  <a:schemeClr val="bg1"/>
                </a:solidFill>
                <a:latin typeface="Arial Rounded MT Bold" pitchFamily="34" charset="0"/>
              </a:rPr>
              <a:t>Superioridade espacial</a:t>
            </a:r>
            <a:endParaRPr lang="pt-PT" sz="2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230</a:t>
            </a:fld>
            <a:endParaRPr lang="pt-PT"/>
          </a:p>
        </p:txBody>
      </p:sp>
      <p:sp>
        <p:nvSpPr>
          <p:cNvPr id="24" name="Marcador de Posição do Rodapé 2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31267E-6 C 0.00399 -0.02544 0.00798 -0.05042 -0.00035 -0.05574 C -0.00903 -0.06083 -0.03038 -0.04579 -0.05191 -0.03007 " pathEditMode="relative" rAng="1543552" ptsTypes="a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-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24 -0.03102 L 0.20347 -0.209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1175E-6 C 0.02205 -0.00624 0.04444 -0.01225 0.06666 -0.01063 C 0.08906 -0.00902 0.11146 0.0007 0.13385 0.01041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ChangeArrowheads="1"/>
          </p:cNvSpPr>
          <p:nvPr/>
        </p:nvSpPr>
        <p:spPr bwMode="auto">
          <a:xfrm>
            <a:off x="539750" y="3357563"/>
            <a:ext cx="8135938" cy="1512887"/>
          </a:xfrm>
          <a:prstGeom prst="rect">
            <a:avLst/>
          </a:prstGeom>
          <a:solidFill>
            <a:srgbClr val="33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498691" name="Rectangle 3"/>
          <p:cNvSpPr>
            <a:spLocks noChangeArrowheads="1"/>
          </p:cNvSpPr>
          <p:nvPr/>
        </p:nvSpPr>
        <p:spPr bwMode="auto">
          <a:xfrm>
            <a:off x="539750" y="1844675"/>
            <a:ext cx="8135938" cy="1512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498692" name="Rectangle 4"/>
          <p:cNvSpPr>
            <a:spLocks noChangeArrowheads="1"/>
          </p:cNvSpPr>
          <p:nvPr/>
        </p:nvSpPr>
        <p:spPr bwMode="auto">
          <a:xfrm>
            <a:off x="539750" y="4868863"/>
            <a:ext cx="8135938" cy="151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3400" y="1828800"/>
            <a:ext cx="8153400" cy="4572000"/>
            <a:chOff x="0" y="0"/>
            <a:chExt cx="20000" cy="20000"/>
          </a:xfrm>
        </p:grpSpPr>
        <p:sp>
          <p:nvSpPr>
            <p:cNvPr id="498694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498695" name="Arc 7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498696" name="Arc 8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498697" name="Arc 9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498698" name="Arc 10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498699" name="Line 11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498700" name="Oval 12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498701" name="Line 13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498702" name="Line 14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4572000" y="2000240"/>
            <a:ext cx="342902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800" dirty="0">
                <a:solidFill>
                  <a:schemeClr val="bg1"/>
                </a:solidFill>
                <a:latin typeface="Arial Rounded MT Bold" pitchFamily="34" charset="0"/>
              </a:rPr>
              <a:t>Ocupação dos corredores  </a:t>
            </a:r>
            <a:endParaRPr lang="pt-PT" sz="18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>
              <a:spcBef>
                <a:spcPct val="50000"/>
              </a:spcBef>
            </a:pPr>
            <a:r>
              <a:rPr lang="pt-PT" sz="1800" dirty="0" smtClean="0">
                <a:solidFill>
                  <a:schemeClr val="bg1"/>
                </a:solidFill>
                <a:latin typeface="Arial Rounded MT Bold" pitchFamily="34" charset="0"/>
              </a:rPr>
              <a:t>Jogador </a:t>
            </a:r>
            <a:r>
              <a:rPr lang="pt-PT" sz="1800" dirty="0">
                <a:solidFill>
                  <a:schemeClr val="bg1"/>
                </a:solidFill>
                <a:latin typeface="Arial Rounded MT Bold" pitchFamily="34" charset="0"/>
              </a:rPr>
              <a:t>e bola</a:t>
            </a:r>
          </a:p>
        </p:txBody>
      </p:sp>
      <p:pic>
        <p:nvPicPr>
          <p:cNvPr id="36" name="Picture 25" descr="Pictur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212" y="2310576"/>
            <a:ext cx="442903" cy="50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7" descr="j01943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57224" y="3732439"/>
            <a:ext cx="214314" cy="520477"/>
          </a:xfrm>
          <a:prstGeom prst="rect">
            <a:avLst/>
          </a:prstGeom>
          <a:noFill/>
        </p:spPr>
      </p:pic>
      <p:pic>
        <p:nvPicPr>
          <p:cNvPr id="38" name="Picture 28" descr="j01943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3772474"/>
            <a:ext cx="214314" cy="480442"/>
          </a:xfrm>
          <a:prstGeom prst="rect">
            <a:avLst/>
          </a:prstGeom>
          <a:noFill/>
        </p:spPr>
      </p:pic>
      <p:pic>
        <p:nvPicPr>
          <p:cNvPr id="40" name="Picture 30" descr="Pictur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3" y="2059482"/>
            <a:ext cx="384915" cy="44082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" name="Picture 31" descr="Pictur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3214686"/>
            <a:ext cx="408919" cy="46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2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00298" y="3203988"/>
            <a:ext cx="271477" cy="477425"/>
          </a:xfrm>
          <a:prstGeom prst="rect">
            <a:avLst/>
          </a:prstGeom>
          <a:noFill/>
        </p:spPr>
      </p:pic>
      <p:pic>
        <p:nvPicPr>
          <p:cNvPr id="43" name="Picture 33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214546" y="2344818"/>
            <a:ext cx="309579" cy="544432"/>
          </a:xfrm>
          <a:prstGeom prst="rect">
            <a:avLst/>
          </a:prstGeom>
          <a:noFill/>
        </p:spPr>
      </p:pic>
      <p:pic>
        <p:nvPicPr>
          <p:cNvPr id="44" name="Picture 34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071670" y="4572008"/>
            <a:ext cx="357190" cy="535785"/>
          </a:xfrm>
          <a:prstGeom prst="rect">
            <a:avLst/>
          </a:prstGeom>
          <a:noFill/>
        </p:spPr>
      </p:pic>
      <p:pic>
        <p:nvPicPr>
          <p:cNvPr id="45" name="Picture 3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285852" y="2285992"/>
            <a:ext cx="357190" cy="531875"/>
          </a:xfrm>
          <a:prstGeom prst="rect">
            <a:avLst/>
          </a:prstGeom>
          <a:noFill/>
        </p:spPr>
      </p:pic>
      <p:pic>
        <p:nvPicPr>
          <p:cNvPr id="46" name="Picture 36" descr="Pictur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5" y="5786454"/>
            <a:ext cx="408917" cy="46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7" descr="futbola0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3500438"/>
            <a:ext cx="142876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ítulo 2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Contra-Ataque [Organização]</a:t>
            </a:r>
            <a:endParaRPr lang="pt-PT" dirty="0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231</a:t>
            </a:fld>
            <a:endParaRPr lang="pt-PT"/>
          </a:p>
        </p:txBody>
      </p:sp>
      <p:sp>
        <p:nvSpPr>
          <p:cNvPr id="30" name="Marcador de Posição do Rodapé 2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01 0.01065 L -0.04844 0.01065 " pathEditMode="relative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27 0.04977 C 0.04288 0.07477 0.06649 0.09977 0.11649 0.12014 C 0.16649 0.14051 0.26041 0.16458 0.31927 0.17199 C 0.37795 0.1794 0.42361 0.17199 0.46927 0.16458 " pathEditMode="relative" ptsTypes="aaaA">
                                      <p:cBhvr>
                                        <p:cTn id="10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47 -0.01111 C 0.04375 -0.02917 0.05903 -0.04699 0.09097 -0.06111 C 0.12291 -0.07523 0.16128 -0.09444 0.22014 -0.09629 C 0.27899 -0.09815 0.39236 -0.08356 0.44375 -0.07222 C 0.49514 -0.06088 0.5118 -0.04444 0.52847 -0.02778 " pathEditMode="relative" ptsTypes="aaaaA">
                                      <p:cBhvr>
                                        <p:cTn id="12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979 0.01852 0.03958 0.03727 0.07083 0.04629 C 0.10208 0.05532 0.15556 0.05301 0.1875 0.0537 C 0.21944 0.0544 0.24097 0.05208 0.2625 0.05 " pathEditMode="relative" ptsTypes="aaaA">
                                      <p:cBhvr>
                                        <p:cTn id="14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44 0.01065 C -0.02865 0.02917 -0.00885 0.04792 0.0224 0.05694 C 0.05365 0.06597 0.10712 0.06366 0.13906 0.06435 C 0.17101 0.06505 0.19253 0.06273 0.21406 0.06065 " pathEditMode="relative" rAng="0" ptsTypes="aaaA">
                                      <p:cBhvr>
                                        <p:cTn id="16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2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284 -0.0037 0.12586 -0.00717 0.175 0.00556 C 0.22413 0.01829 0.26302 0.05556 0.29444 0.07593 C 0.32586 0.0963 0.34479 0.11204 0.36389 0.12778 " pathEditMode="relative" ptsTypes="aaaA">
                                      <p:cBhvr>
                                        <p:cTn id="1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284 -0.0037 0.12586 -0.00717 0.175 0.00556 C 0.22413 0.01829 0.26302 0.05556 0.29444 0.07593 C 0.32586 0.0963 0.34479 0.11204 0.36389 0.12778 " pathEditMode="relative" ptsTypes="aaaA">
                                      <p:cBhvr>
                                        <p:cTn id="20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Situações de superioridade </a:t>
            </a:r>
            <a:r>
              <a:rPr lang="pt-PT" dirty="0" smtClean="0"/>
              <a:t>numérica</a:t>
            </a:r>
            <a:endParaRPr lang="pt-PT" dirty="0"/>
          </a:p>
          <a:p>
            <a:pPr lvl="1"/>
            <a:endParaRPr lang="pt-PT" sz="1100" dirty="0" smtClean="0"/>
          </a:p>
          <a:p>
            <a:pPr lvl="1"/>
            <a:r>
              <a:rPr lang="pt-PT" b="1" dirty="0" smtClean="0">
                <a:solidFill>
                  <a:srgbClr val="FFFF00"/>
                </a:solidFill>
              </a:rPr>
              <a:t>1 x G.R. (1x0)</a:t>
            </a:r>
          </a:p>
          <a:p>
            <a:pPr lvl="1"/>
            <a:endParaRPr lang="pt-PT" b="1" dirty="0">
              <a:solidFill>
                <a:srgbClr val="FFFF00"/>
              </a:solidFill>
            </a:endParaRPr>
          </a:p>
          <a:p>
            <a:pPr lvl="1"/>
            <a:r>
              <a:rPr lang="pt-PT" b="1" dirty="0">
                <a:solidFill>
                  <a:srgbClr val="FFFF00"/>
                </a:solidFill>
              </a:rPr>
              <a:t>2 </a:t>
            </a:r>
            <a:r>
              <a:rPr lang="pt-PT" b="1" dirty="0" smtClean="0">
                <a:solidFill>
                  <a:srgbClr val="FFFF00"/>
                </a:solidFill>
              </a:rPr>
              <a:t>x G.R. (2x0)</a:t>
            </a:r>
          </a:p>
          <a:p>
            <a:pPr lvl="1"/>
            <a:endParaRPr lang="pt-PT" b="1" dirty="0">
              <a:solidFill>
                <a:srgbClr val="FFFF00"/>
              </a:solidFill>
            </a:endParaRPr>
          </a:p>
          <a:p>
            <a:pPr lvl="1"/>
            <a:r>
              <a:rPr lang="pt-PT" b="1" dirty="0">
                <a:solidFill>
                  <a:srgbClr val="FFFF00"/>
                </a:solidFill>
              </a:rPr>
              <a:t>2 </a:t>
            </a:r>
            <a:r>
              <a:rPr lang="pt-PT" b="1" dirty="0" smtClean="0">
                <a:solidFill>
                  <a:srgbClr val="FFFF00"/>
                </a:solidFill>
              </a:rPr>
              <a:t>x 1 + G.R. (2x1)</a:t>
            </a:r>
          </a:p>
          <a:p>
            <a:pPr lvl="1"/>
            <a:endParaRPr lang="pt-PT" b="1" dirty="0">
              <a:solidFill>
                <a:srgbClr val="FFFF00"/>
              </a:solidFill>
            </a:endParaRPr>
          </a:p>
          <a:p>
            <a:pPr lvl="1"/>
            <a:r>
              <a:rPr lang="pt-PT" b="1" dirty="0">
                <a:solidFill>
                  <a:srgbClr val="FFFF00"/>
                </a:solidFill>
              </a:rPr>
              <a:t>3 </a:t>
            </a:r>
            <a:r>
              <a:rPr lang="pt-PT" b="1" dirty="0" smtClean="0">
                <a:solidFill>
                  <a:srgbClr val="FFFF00"/>
                </a:solidFill>
              </a:rPr>
              <a:t>x 1 + G.R. (3x1)</a:t>
            </a:r>
          </a:p>
          <a:p>
            <a:pPr lvl="1"/>
            <a:endParaRPr lang="pt-PT" b="1" dirty="0">
              <a:solidFill>
                <a:srgbClr val="FFFF00"/>
              </a:solidFill>
            </a:endParaRPr>
          </a:p>
          <a:p>
            <a:pPr lvl="1"/>
            <a:r>
              <a:rPr lang="pt-PT" b="1" dirty="0">
                <a:solidFill>
                  <a:srgbClr val="FFFF00"/>
                </a:solidFill>
              </a:rPr>
              <a:t>3 </a:t>
            </a:r>
            <a:r>
              <a:rPr lang="pt-PT" b="1" dirty="0" smtClean="0">
                <a:solidFill>
                  <a:srgbClr val="FFFF00"/>
                </a:solidFill>
              </a:rPr>
              <a:t>x 2 + G.R. (3x2)</a:t>
            </a:r>
            <a:endParaRPr lang="pt-PT" b="1" dirty="0">
              <a:solidFill>
                <a:srgbClr val="FFFF00"/>
              </a:solidFill>
            </a:endParaRPr>
          </a:p>
          <a:p>
            <a:pPr lvl="1"/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232</a:t>
            </a:fld>
            <a:endParaRPr lang="pt-PT" dirty="0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Contra-Ataque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9" grpId="0" uiExpand="1" build="p"/>
    </p:bld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/>
              <a:t>Após verificar superioridade numérica, que princípios de resolução aplicar?</a:t>
            </a:r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Contra-Ataque</a:t>
            </a:r>
            <a:endParaRPr lang="pt-PT" dirty="0"/>
          </a:p>
        </p:txBody>
      </p:sp>
      <p:pic>
        <p:nvPicPr>
          <p:cNvPr id="5" name="Imagem 4" descr="270615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2571744"/>
            <a:ext cx="4575186" cy="3431389"/>
          </a:xfrm>
          <a:prstGeom prst="rect">
            <a:avLst/>
          </a:prstGeom>
        </p:spPr>
      </p:pic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233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</a:pPr>
            <a:r>
              <a:rPr lang="pt-PT" sz="2800" dirty="0" smtClean="0"/>
              <a:t>Ofensivamente:</a:t>
            </a:r>
          </a:p>
          <a:p>
            <a:pPr lvl="1" algn="just">
              <a:lnSpc>
                <a:spcPct val="110000"/>
              </a:lnSpc>
            </a:pPr>
            <a:r>
              <a:rPr lang="pt-PT" dirty="0" smtClean="0"/>
              <a:t>Jogador </a:t>
            </a:r>
            <a:r>
              <a:rPr lang="pt-PT" b="1" dirty="0">
                <a:solidFill>
                  <a:srgbClr val="FFFF00"/>
                </a:solidFill>
              </a:rPr>
              <a:t>ataca imediatamente o GR</a:t>
            </a:r>
            <a:r>
              <a:rPr lang="pt-PT" dirty="0"/>
              <a:t> e </a:t>
            </a:r>
            <a:r>
              <a:rPr lang="pt-PT" b="1" dirty="0">
                <a:solidFill>
                  <a:srgbClr val="FFFF00"/>
                </a:solidFill>
              </a:rPr>
              <a:t>simula sempre</a:t>
            </a:r>
            <a:r>
              <a:rPr lang="pt-PT" dirty="0"/>
              <a:t> antes de </a:t>
            </a:r>
            <a:r>
              <a:rPr lang="pt-PT" dirty="0" smtClean="0"/>
              <a:t>rematar</a:t>
            </a:r>
          </a:p>
          <a:p>
            <a:pPr lvl="2" algn="just">
              <a:lnSpc>
                <a:spcPct val="110000"/>
              </a:lnSpc>
            </a:pPr>
            <a:r>
              <a:rPr lang="pt-PT" dirty="0" smtClean="0"/>
              <a:t>Deve dirigir-se </a:t>
            </a:r>
            <a:r>
              <a:rPr lang="pt-PT" b="1" dirty="0" smtClean="0">
                <a:solidFill>
                  <a:srgbClr val="FFFF00"/>
                </a:solidFill>
              </a:rPr>
              <a:t>sempre que possível para a zona central</a:t>
            </a:r>
            <a:r>
              <a:rPr lang="pt-PT" dirty="0" smtClean="0"/>
              <a:t> do terreno de jogo de modo a aumentar o ângulo de remate</a:t>
            </a:r>
          </a:p>
          <a:p>
            <a:pPr lvl="2" algn="just">
              <a:lnSpc>
                <a:spcPct val="110000"/>
              </a:lnSpc>
            </a:pPr>
            <a:endParaRPr lang="pt-PT" sz="500" dirty="0" smtClean="0"/>
          </a:p>
          <a:p>
            <a:pPr lvl="1" algn="just">
              <a:lnSpc>
                <a:spcPct val="110000"/>
              </a:lnSpc>
            </a:pPr>
            <a:r>
              <a:rPr lang="pt-PT" dirty="0" smtClean="0"/>
              <a:t>Não aproximar demasiado em relação ao guarda-redes (espaço de finalização)</a:t>
            </a:r>
          </a:p>
          <a:p>
            <a:pPr lvl="1" algn="just">
              <a:lnSpc>
                <a:spcPct val="110000"/>
              </a:lnSpc>
            </a:pPr>
            <a:endParaRPr lang="pt-PT" sz="500" dirty="0" smtClean="0"/>
          </a:p>
          <a:p>
            <a:pPr lvl="1" algn="just">
              <a:lnSpc>
                <a:spcPct val="110000"/>
              </a:lnSpc>
            </a:pPr>
            <a:r>
              <a:rPr lang="pt-PT" dirty="0" smtClean="0"/>
              <a:t>Se possível esperar por apoio de colegas para eles finalizarem</a:t>
            </a:r>
          </a:p>
          <a:p>
            <a:pPr lvl="1" algn="just">
              <a:lnSpc>
                <a:spcPct val="110000"/>
              </a:lnSpc>
            </a:pPr>
            <a:endParaRPr lang="pt-PT" sz="500" dirty="0" smtClean="0"/>
          </a:p>
          <a:p>
            <a:pPr lvl="1" algn="just">
              <a:lnSpc>
                <a:spcPct val="110000"/>
              </a:lnSpc>
            </a:pPr>
            <a:r>
              <a:rPr lang="pt-PT" dirty="0" smtClean="0"/>
              <a:t>Há excepções nas quais pode não ser necessário simular!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234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Contra-Ataque </a:t>
            </a:r>
            <a:r>
              <a:rPr lang="pt-PT" dirty="0" smtClean="0">
                <a:solidFill>
                  <a:srgbClr val="FFC000"/>
                </a:solidFill>
              </a:rPr>
              <a:t>[1 x GR]</a:t>
            </a:r>
            <a:endParaRPr lang="en-GB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uiExpand="1" build="p"/>
    </p:bld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Defensivamente:</a:t>
            </a:r>
          </a:p>
          <a:p>
            <a:pPr lvl="1" algn="just"/>
            <a:r>
              <a:rPr lang="pt-PT" dirty="0" smtClean="0"/>
              <a:t>O GR deverá </a:t>
            </a:r>
            <a:r>
              <a:rPr lang="pt-PT" b="1" dirty="0" smtClean="0">
                <a:solidFill>
                  <a:srgbClr val="FFFF00"/>
                </a:solidFill>
              </a:rPr>
              <a:t>fechar ao máximo o ângulo da baliza</a:t>
            </a:r>
            <a:r>
              <a:rPr lang="pt-PT" dirty="0" smtClean="0"/>
              <a:t>, colocando-se no limite da área, mantendo-se de pé não se deixando iludir pelas simulações do adversário. </a:t>
            </a:r>
          </a:p>
          <a:p>
            <a:pPr lvl="2" algn="just"/>
            <a:r>
              <a:rPr lang="pt-PT" dirty="0" smtClean="0"/>
              <a:t>Ter um </a:t>
            </a:r>
            <a:r>
              <a:rPr lang="pt-PT" b="1" dirty="0" smtClean="0">
                <a:solidFill>
                  <a:srgbClr val="FFFF00"/>
                </a:solidFill>
              </a:rPr>
              <a:t>centro de gravidade mais baixo</a:t>
            </a:r>
            <a:r>
              <a:rPr lang="pt-PT" dirty="0" smtClean="0"/>
              <a:t> para poder reagir rapidamente</a:t>
            </a:r>
          </a:p>
          <a:p>
            <a:pPr lvl="2" algn="just"/>
            <a:r>
              <a:rPr lang="pt-PT" dirty="0" smtClean="0"/>
              <a:t>Tentar </a:t>
            </a:r>
            <a:r>
              <a:rPr lang="pt-PT" b="1" dirty="0" smtClean="0">
                <a:solidFill>
                  <a:srgbClr val="FFFF00"/>
                </a:solidFill>
              </a:rPr>
              <a:t>chegar ao limite da área ao mesmo tempo que o atacante</a:t>
            </a:r>
          </a:p>
          <a:p>
            <a:pPr lvl="2" algn="just"/>
            <a:r>
              <a:rPr lang="pt-PT" b="1" dirty="0" smtClean="0">
                <a:solidFill>
                  <a:srgbClr val="FFFF00"/>
                </a:solidFill>
              </a:rPr>
              <a:t>Nunca sair da área</a:t>
            </a:r>
          </a:p>
          <a:p>
            <a:pPr lvl="2" algn="just"/>
            <a:endParaRPr lang="pt-PT" dirty="0" smtClean="0"/>
          </a:p>
          <a:p>
            <a:pPr lvl="1" algn="just"/>
            <a:endParaRPr lang="pt-PT" dirty="0"/>
          </a:p>
          <a:p>
            <a:pPr algn="just"/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235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Contra-Ataque </a:t>
            </a:r>
            <a:r>
              <a:rPr lang="pt-PT" dirty="0" smtClean="0">
                <a:solidFill>
                  <a:srgbClr val="FFC000"/>
                </a:solidFill>
              </a:rPr>
              <a:t>[1 x GR]</a:t>
            </a:r>
            <a:endParaRPr lang="en-GB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uiExpand="1" build="p"/>
    </p:bld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738" y="4581525"/>
            <a:ext cx="215900" cy="198438"/>
          </a:xfrm>
          <a:prstGeom prst="rect">
            <a:avLst/>
          </a:prstGeom>
          <a:noFill/>
        </p:spPr>
      </p:pic>
      <p:pic>
        <p:nvPicPr>
          <p:cNvPr id="43016" name="Picture 8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63938" y="3933825"/>
            <a:ext cx="558800" cy="828675"/>
          </a:xfrm>
          <a:prstGeom prst="rect">
            <a:avLst/>
          </a:prstGeom>
          <a:noFill/>
        </p:spPr>
      </p:pic>
      <p:sp>
        <p:nvSpPr>
          <p:cNvPr id="43023" name="Freeform 15"/>
          <p:cNvSpPr>
            <a:spLocks/>
          </p:cNvSpPr>
          <p:nvPr/>
        </p:nvSpPr>
        <p:spPr bwMode="auto">
          <a:xfrm>
            <a:off x="4200525" y="4210050"/>
            <a:ext cx="3756025" cy="1139825"/>
          </a:xfrm>
          <a:custGeom>
            <a:avLst/>
            <a:gdLst/>
            <a:ahLst/>
            <a:cxnLst>
              <a:cxn ang="0">
                <a:pos x="7" y="324"/>
              </a:cxn>
              <a:cxn ang="0">
                <a:pos x="53" y="52"/>
              </a:cxn>
              <a:cxn ang="0">
                <a:pos x="325" y="279"/>
              </a:cxn>
              <a:cxn ang="0">
                <a:pos x="642" y="52"/>
              </a:cxn>
              <a:cxn ang="0">
                <a:pos x="869" y="370"/>
              </a:cxn>
              <a:cxn ang="0">
                <a:pos x="1050" y="7"/>
              </a:cxn>
              <a:cxn ang="0">
                <a:pos x="1323" y="415"/>
              </a:cxn>
              <a:cxn ang="0">
                <a:pos x="1549" y="52"/>
              </a:cxn>
              <a:cxn ang="0">
                <a:pos x="1867" y="461"/>
              </a:cxn>
              <a:cxn ang="0">
                <a:pos x="1867" y="98"/>
              </a:cxn>
              <a:cxn ang="0">
                <a:pos x="2139" y="642"/>
              </a:cxn>
              <a:cxn ang="0">
                <a:pos x="2366" y="551"/>
              </a:cxn>
            </a:cxnLst>
            <a:rect l="0" t="0" r="r" b="b"/>
            <a:pathLst>
              <a:path w="2366" h="718">
                <a:moveTo>
                  <a:pt x="7" y="324"/>
                </a:moveTo>
                <a:cubicBezTo>
                  <a:pt x="3" y="191"/>
                  <a:pt x="0" y="59"/>
                  <a:pt x="53" y="52"/>
                </a:cubicBezTo>
                <a:cubicBezTo>
                  <a:pt x="106" y="45"/>
                  <a:pt x="227" y="279"/>
                  <a:pt x="325" y="279"/>
                </a:cubicBezTo>
                <a:cubicBezTo>
                  <a:pt x="423" y="279"/>
                  <a:pt x="551" y="37"/>
                  <a:pt x="642" y="52"/>
                </a:cubicBezTo>
                <a:cubicBezTo>
                  <a:pt x="733" y="67"/>
                  <a:pt x="801" y="378"/>
                  <a:pt x="869" y="370"/>
                </a:cubicBezTo>
                <a:cubicBezTo>
                  <a:pt x="937" y="362"/>
                  <a:pt x="974" y="0"/>
                  <a:pt x="1050" y="7"/>
                </a:cubicBezTo>
                <a:cubicBezTo>
                  <a:pt x="1126" y="14"/>
                  <a:pt x="1240" y="408"/>
                  <a:pt x="1323" y="415"/>
                </a:cubicBezTo>
                <a:cubicBezTo>
                  <a:pt x="1406" y="422"/>
                  <a:pt x="1458" y="44"/>
                  <a:pt x="1549" y="52"/>
                </a:cubicBezTo>
                <a:cubicBezTo>
                  <a:pt x="1640" y="60"/>
                  <a:pt x="1814" y="453"/>
                  <a:pt x="1867" y="461"/>
                </a:cubicBezTo>
                <a:cubicBezTo>
                  <a:pt x="1920" y="469"/>
                  <a:pt x="1822" y="68"/>
                  <a:pt x="1867" y="98"/>
                </a:cubicBezTo>
                <a:cubicBezTo>
                  <a:pt x="1912" y="128"/>
                  <a:pt x="2056" y="566"/>
                  <a:pt x="2139" y="642"/>
                </a:cubicBezTo>
                <a:cubicBezTo>
                  <a:pt x="2222" y="718"/>
                  <a:pt x="2294" y="634"/>
                  <a:pt x="2366" y="551"/>
                </a:cubicBezTo>
              </a:path>
            </a:pathLst>
          </a:cu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Contra-Ataque </a:t>
            </a:r>
            <a:r>
              <a:rPr lang="pt-PT" dirty="0" smtClean="0">
                <a:solidFill>
                  <a:srgbClr val="FFC000"/>
                </a:solidFill>
              </a:rPr>
              <a:t>[1 x GR]</a:t>
            </a:r>
            <a:endParaRPr lang="pt-PT" dirty="0"/>
          </a:p>
        </p:txBody>
      </p:sp>
      <p:sp>
        <p:nvSpPr>
          <p:cNvPr id="13" name="Marcador de Posição do Número do Diapositivo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236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14" name="Marcador de Posição do Rodapé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16" name="Picture 6" descr="Picture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429652" y="4071942"/>
            <a:ext cx="374191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43024" name="AutoShape 16"/>
          <p:cNvSpPr>
            <a:spLocks noChangeArrowheads="1"/>
          </p:cNvSpPr>
          <p:nvPr/>
        </p:nvSpPr>
        <p:spPr bwMode="auto">
          <a:xfrm rot="-2192722">
            <a:off x="8027988" y="4724400"/>
            <a:ext cx="503237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cxnSp>
        <p:nvCxnSpPr>
          <p:cNvPr id="17" name="Conexão recta unidireccional 16"/>
          <p:cNvCxnSpPr/>
          <p:nvPr/>
        </p:nvCxnSpPr>
        <p:spPr>
          <a:xfrm rot="10800000" flipV="1">
            <a:off x="7715272" y="4500570"/>
            <a:ext cx="642942" cy="285752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3" grpId="0" animBg="1"/>
      <p:bldP spid="43024" grpId="0" animBg="1"/>
    </p:bld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738" y="4581525"/>
            <a:ext cx="215900" cy="198438"/>
          </a:xfrm>
          <a:prstGeom prst="rect">
            <a:avLst/>
          </a:prstGeom>
          <a:noFill/>
        </p:spPr>
      </p:pic>
      <p:pic>
        <p:nvPicPr>
          <p:cNvPr id="44038" name="Picture 6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429652" y="4071942"/>
            <a:ext cx="374191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44037" name="Picture 5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563938" y="3933825"/>
            <a:ext cx="558800" cy="828675"/>
          </a:xfrm>
          <a:prstGeom prst="rect">
            <a:avLst/>
          </a:prstGeom>
          <a:noFill/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Contra-Ataque </a:t>
            </a:r>
            <a:r>
              <a:rPr lang="pt-PT" dirty="0" smtClean="0">
                <a:solidFill>
                  <a:srgbClr val="FFC000"/>
                </a:solidFill>
              </a:rPr>
              <a:t>[1 x GR]</a:t>
            </a:r>
            <a:endParaRPr lang="pt-PT" dirty="0"/>
          </a:p>
        </p:txBody>
      </p:sp>
      <p:sp>
        <p:nvSpPr>
          <p:cNvPr id="11" name="Marcador de Posição do Número do Diapositivo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237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12" name="Marcador de Posição do Rodapé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4.81481E-6 C 0.12466 -4.81481E-6 0.24931 -4.81481E-6 0.30713 -4.81481E-6 C 0.36494 -4.81481E-6 0.33872 0.01042 0.34654 -4.81481E-6 C 0.35435 -0.01041 0.35036 -0.07523 0.35435 -0.06296 C 0.35834 -0.05069 0.35973 0.05255 0.37015 0.07361 C 0.38056 0.09468 0.39897 0.07871 0.41737 0.06297 " pathEditMode="relative" ptsTypes="aaaaaA">
                                      <p:cBhvr>
                                        <p:cTn id="6" dur="3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C 0.13194 -4.44444E-6 0.26389 -4.44444E-6 0.32292 -4.44444E-6 C 0.38194 -4.44444E-6 0.34774 0.01042 0.35434 -4.44444E-6 C 0.36094 -0.01041 0.35833 -0.07523 0.36233 -0.06296 C 0.36632 -0.05069 0.36615 0.05255 0.37795 0.07361 C 0.38976 0.09468 0.41146 0.07871 0.43316 0.06297 " pathEditMode="relative" ptsTypes="aaaaaA">
                                      <p:cBhvr>
                                        <p:cTn id="8" dur="3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9.16667E-6 -1.85185E-6 C -0.03021 -0.02106 -0.06025 -0.0419 -0.07865 -0.0419 C -0.09705 -0.0419 -0.10365 -0.02106 -0.11025 -1.85185E-6 " pathEditMode="relative" ptsTypes="aaA">
                                      <p:cBhvr>
                                        <p:cTn id="10" dur="3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737 0.06296 L 0.53542 -0.04213 " pathEditMode="relative" ptsTypes="AA">
                                      <p:cBhvr>
                                        <p:cTn id="13" dur="2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905396"/>
          </a:xfrm>
        </p:spPr>
        <p:txBody>
          <a:bodyPr>
            <a:normAutofit/>
          </a:bodyPr>
          <a:lstStyle/>
          <a:p>
            <a:pPr algn="just"/>
            <a:r>
              <a:rPr lang="pt-PT" dirty="0"/>
              <a:t>Ofensivamente</a:t>
            </a:r>
          </a:p>
          <a:p>
            <a:pPr lvl="1" algn="just"/>
            <a:r>
              <a:rPr lang="pt-PT" dirty="0"/>
              <a:t>Jogador portador da bola </a:t>
            </a:r>
            <a:r>
              <a:rPr lang="pt-PT" b="1" dirty="0">
                <a:solidFill>
                  <a:srgbClr val="FFFF00"/>
                </a:solidFill>
              </a:rPr>
              <a:t>ataca </a:t>
            </a:r>
            <a:r>
              <a:rPr lang="pt-PT" b="1" dirty="0" smtClean="0">
                <a:solidFill>
                  <a:srgbClr val="FFFF00"/>
                </a:solidFill>
              </a:rPr>
              <a:t>o GR</a:t>
            </a:r>
            <a:r>
              <a:rPr lang="pt-PT" dirty="0" smtClean="0"/>
              <a:t>, </a:t>
            </a:r>
            <a:r>
              <a:rPr lang="pt-PT" dirty="0"/>
              <a:t>e passa ao jogador </a:t>
            </a:r>
            <a:r>
              <a:rPr lang="pt-PT" dirty="0" smtClean="0"/>
              <a:t>livre no caso de o GR sair</a:t>
            </a:r>
          </a:p>
          <a:p>
            <a:pPr lvl="2" algn="just"/>
            <a:r>
              <a:rPr lang="pt-PT" dirty="0" smtClean="0"/>
              <a:t>Se o </a:t>
            </a:r>
            <a:r>
              <a:rPr lang="pt-PT" b="1" dirty="0" smtClean="0">
                <a:solidFill>
                  <a:srgbClr val="FFFF00"/>
                </a:solidFill>
              </a:rPr>
              <a:t>GR não sair</a:t>
            </a:r>
            <a:r>
              <a:rPr lang="pt-PT" dirty="0" smtClean="0"/>
              <a:t> de perto da linha de baliza deverá </a:t>
            </a:r>
            <a:r>
              <a:rPr lang="pt-PT" b="1" dirty="0" smtClean="0">
                <a:solidFill>
                  <a:srgbClr val="FFFF00"/>
                </a:solidFill>
              </a:rPr>
              <a:t>rematar à entrada da área</a:t>
            </a:r>
            <a:endParaRPr lang="en-GB" b="1" dirty="0">
              <a:solidFill>
                <a:srgbClr val="FFFF00"/>
              </a:solidFill>
            </a:endParaRPr>
          </a:p>
          <a:p>
            <a:pPr lvl="1" algn="just"/>
            <a:r>
              <a:rPr lang="pt-PT" b="1" dirty="0">
                <a:solidFill>
                  <a:srgbClr val="FFFF00"/>
                </a:solidFill>
              </a:rPr>
              <a:t>Jogador livre</a:t>
            </a:r>
            <a:r>
              <a:rPr lang="pt-PT" dirty="0"/>
              <a:t> deverá estar </a:t>
            </a:r>
            <a:r>
              <a:rPr lang="pt-PT" b="1" dirty="0">
                <a:solidFill>
                  <a:srgbClr val="FFFF00"/>
                </a:solidFill>
              </a:rPr>
              <a:t>sempre atrás da linha da </a:t>
            </a:r>
            <a:r>
              <a:rPr lang="pt-PT" b="1" dirty="0" smtClean="0">
                <a:solidFill>
                  <a:srgbClr val="FFFF00"/>
                </a:solidFill>
              </a:rPr>
              <a:t>bola para poder dar linha de passe</a:t>
            </a:r>
          </a:p>
          <a:p>
            <a:pPr lvl="1" algn="just"/>
            <a:r>
              <a:rPr lang="pt-PT" dirty="0" smtClean="0"/>
              <a:t>Os jogadores devem atacar posicionando-se no limite do corredor central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FADDA5-D540-4418-BFBE-B9A9BD8F6511}" type="slidenum">
              <a:rPr lang="pt-PT" smtClean="0"/>
              <a:pPr/>
              <a:t>238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Contra-Ataque </a:t>
            </a:r>
            <a:r>
              <a:rPr lang="pt-PT" dirty="0" smtClean="0">
                <a:solidFill>
                  <a:srgbClr val="FFC000"/>
                </a:solidFill>
              </a:rPr>
              <a:t>[2 x GR]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1" grpId="0" uiExpand="1" build="p"/>
    </p:bld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905396"/>
          </a:xfrm>
        </p:spPr>
        <p:txBody>
          <a:bodyPr>
            <a:normAutofit/>
          </a:bodyPr>
          <a:lstStyle/>
          <a:p>
            <a:pPr algn="just"/>
            <a:r>
              <a:rPr lang="pt-PT" dirty="0" smtClean="0"/>
              <a:t>Defensivamente</a:t>
            </a:r>
          </a:p>
          <a:p>
            <a:pPr lvl="1" algn="just"/>
            <a:r>
              <a:rPr lang="pt-PT" dirty="0" smtClean="0"/>
              <a:t>O GR deverá recuar, deslocando-se para </a:t>
            </a:r>
            <a:r>
              <a:rPr lang="pt-PT" b="1" dirty="0" smtClean="0">
                <a:solidFill>
                  <a:srgbClr val="FFFF00"/>
                </a:solidFill>
              </a:rPr>
              <a:t>perto da linha de baliza</a:t>
            </a:r>
            <a:r>
              <a:rPr lang="pt-PT" dirty="0" smtClean="0"/>
              <a:t> quando os atacantes começarem a entrar na zona de finalização, de modo a interceptar o passe ou ocupar o espaço tendencial de finalização (2º poste).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FADDA5-D540-4418-BFBE-B9A9BD8F6511}" type="slidenum">
              <a:rPr lang="pt-PT" smtClean="0"/>
              <a:pPr/>
              <a:t>239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Contra-Ataque </a:t>
            </a:r>
            <a:r>
              <a:rPr lang="pt-PT" dirty="0" smtClean="0">
                <a:solidFill>
                  <a:srgbClr val="FFC000"/>
                </a:solidFill>
              </a:rPr>
              <a:t>[2 x GR]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pt-PT" dirty="0"/>
              <a:t>Objectivo do </a:t>
            </a:r>
            <a:r>
              <a:rPr lang="pt-PT" dirty="0" smtClean="0"/>
              <a:t>jogo</a:t>
            </a:r>
          </a:p>
          <a:p>
            <a:pPr lvl="1" algn="just">
              <a:lnSpc>
                <a:spcPct val="90000"/>
              </a:lnSpc>
            </a:pPr>
            <a:r>
              <a:rPr lang="pt-PT" b="1" dirty="0" smtClean="0">
                <a:solidFill>
                  <a:srgbClr val="FFFF00"/>
                </a:solidFill>
              </a:rPr>
              <a:t>O Golo</a:t>
            </a:r>
            <a:endParaRPr lang="pt-PT" b="1" dirty="0">
              <a:solidFill>
                <a:srgbClr val="FFFF00"/>
              </a:solidFill>
            </a:endParaRPr>
          </a:p>
          <a:p>
            <a:pPr algn="just">
              <a:lnSpc>
                <a:spcPct val="90000"/>
              </a:lnSpc>
            </a:pPr>
            <a:endParaRPr lang="pt-PT" dirty="0" smtClean="0"/>
          </a:p>
          <a:p>
            <a:pPr algn="just">
              <a:lnSpc>
                <a:spcPct val="90000"/>
              </a:lnSpc>
            </a:pPr>
            <a:r>
              <a:rPr lang="pt-PT" dirty="0" smtClean="0"/>
              <a:t>A </a:t>
            </a:r>
            <a:r>
              <a:rPr lang="pt-PT" dirty="0"/>
              <a:t>equipa de posse de bola poderá igualmente:</a:t>
            </a:r>
          </a:p>
          <a:p>
            <a:pPr lvl="1" algn="just">
              <a:lnSpc>
                <a:spcPct val="90000"/>
              </a:lnSpc>
            </a:pPr>
            <a:r>
              <a:rPr lang="pt-PT" b="1" dirty="0">
                <a:solidFill>
                  <a:srgbClr val="FFFF00"/>
                </a:solidFill>
              </a:rPr>
              <a:t>Controlar o ritmo</a:t>
            </a:r>
            <a:r>
              <a:rPr lang="pt-PT" dirty="0"/>
              <a:t> específico do jogo</a:t>
            </a:r>
          </a:p>
          <a:p>
            <a:pPr lvl="1" algn="just">
              <a:lnSpc>
                <a:spcPct val="90000"/>
              </a:lnSpc>
            </a:pPr>
            <a:r>
              <a:rPr lang="pt-PT" b="1" dirty="0">
                <a:solidFill>
                  <a:srgbClr val="FFFF00"/>
                </a:solidFill>
              </a:rPr>
              <a:t>Surpreender a equipa adversária </a:t>
            </a:r>
            <a:r>
              <a:rPr lang="pt-PT" dirty="0"/>
              <a:t>através de mudanças contínuas </a:t>
            </a:r>
            <a:r>
              <a:rPr lang="pt-PT" dirty="0" smtClean="0"/>
              <a:t>na </a:t>
            </a:r>
            <a:r>
              <a:rPr lang="pt-PT" dirty="0"/>
              <a:t>orientação das acções técnico-tácticas</a:t>
            </a:r>
          </a:p>
          <a:p>
            <a:pPr lvl="1" algn="just">
              <a:lnSpc>
                <a:spcPct val="90000"/>
              </a:lnSpc>
            </a:pPr>
            <a:r>
              <a:rPr lang="pt-PT" dirty="0"/>
              <a:t>Obrigar o adversário a passar por longos períodos </a:t>
            </a:r>
            <a:r>
              <a:rPr lang="pt-PT" b="1" dirty="0">
                <a:solidFill>
                  <a:srgbClr val="FFFF00"/>
                </a:solidFill>
              </a:rPr>
              <a:t>sem a posse de bola</a:t>
            </a:r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Objectivos do Processo Ofensivo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24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uiExpand="1" build="p"/>
    </p:bld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4076700"/>
            <a:ext cx="215900" cy="198438"/>
          </a:xfrm>
          <a:prstGeom prst="rect">
            <a:avLst/>
          </a:prstGeom>
          <a:noFill/>
        </p:spPr>
      </p:pic>
      <p:pic>
        <p:nvPicPr>
          <p:cNvPr id="46085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635375" y="3357563"/>
            <a:ext cx="558800" cy="828675"/>
          </a:xfrm>
          <a:prstGeom prst="rect">
            <a:avLst/>
          </a:prstGeom>
          <a:noFill/>
        </p:spPr>
      </p:pic>
      <p:sp>
        <p:nvSpPr>
          <p:cNvPr id="46089" name="Freeform 9"/>
          <p:cNvSpPr>
            <a:spLocks/>
          </p:cNvSpPr>
          <p:nvPr/>
        </p:nvSpPr>
        <p:spPr bwMode="auto">
          <a:xfrm>
            <a:off x="4356100" y="3500438"/>
            <a:ext cx="3095625" cy="720725"/>
          </a:xfrm>
          <a:custGeom>
            <a:avLst/>
            <a:gdLst/>
            <a:ahLst/>
            <a:cxnLst>
              <a:cxn ang="0">
                <a:pos x="7" y="324"/>
              </a:cxn>
              <a:cxn ang="0">
                <a:pos x="53" y="52"/>
              </a:cxn>
              <a:cxn ang="0">
                <a:pos x="325" y="279"/>
              </a:cxn>
              <a:cxn ang="0">
                <a:pos x="642" y="52"/>
              </a:cxn>
              <a:cxn ang="0">
                <a:pos x="869" y="370"/>
              </a:cxn>
              <a:cxn ang="0">
                <a:pos x="1050" y="7"/>
              </a:cxn>
              <a:cxn ang="0">
                <a:pos x="1323" y="415"/>
              </a:cxn>
              <a:cxn ang="0">
                <a:pos x="1549" y="52"/>
              </a:cxn>
              <a:cxn ang="0">
                <a:pos x="1867" y="461"/>
              </a:cxn>
              <a:cxn ang="0">
                <a:pos x="1867" y="98"/>
              </a:cxn>
              <a:cxn ang="0">
                <a:pos x="2139" y="642"/>
              </a:cxn>
              <a:cxn ang="0">
                <a:pos x="2366" y="551"/>
              </a:cxn>
            </a:cxnLst>
            <a:rect l="0" t="0" r="r" b="b"/>
            <a:pathLst>
              <a:path w="2366" h="718">
                <a:moveTo>
                  <a:pt x="7" y="324"/>
                </a:moveTo>
                <a:cubicBezTo>
                  <a:pt x="3" y="191"/>
                  <a:pt x="0" y="59"/>
                  <a:pt x="53" y="52"/>
                </a:cubicBezTo>
                <a:cubicBezTo>
                  <a:pt x="106" y="45"/>
                  <a:pt x="227" y="279"/>
                  <a:pt x="325" y="279"/>
                </a:cubicBezTo>
                <a:cubicBezTo>
                  <a:pt x="423" y="279"/>
                  <a:pt x="551" y="37"/>
                  <a:pt x="642" y="52"/>
                </a:cubicBezTo>
                <a:cubicBezTo>
                  <a:pt x="733" y="67"/>
                  <a:pt x="801" y="378"/>
                  <a:pt x="869" y="370"/>
                </a:cubicBezTo>
                <a:cubicBezTo>
                  <a:pt x="937" y="362"/>
                  <a:pt x="974" y="0"/>
                  <a:pt x="1050" y="7"/>
                </a:cubicBezTo>
                <a:cubicBezTo>
                  <a:pt x="1126" y="14"/>
                  <a:pt x="1240" y="408"/>
                  <a:pt x="1323" y="415"/>
                </a:cubicBezTo>
                <a:cubicBezTo>
                  <a:pt x="1406" y="422"/>
                  <a:pt x="1458" y="44"/>
                  <a:pt x="1549" y="52"/>
                </a:cubicBezTo>
                <a:cubicBezTo>
                  <a:pt x="1640" y="60"/>
                  <a:pt x="1814" y="453"/>
                  <a:pt x="1867" y="461"/>
                </a:cubicBezTo>
                <a:cubicBezTo>
                  <a:pt x="1920" y="469"/>
                  <a:pt x="1822" y="68"/>
                  <a:pt x="1867" y="98"/>
                </a:cubicBezTo>
                <a:cubicBezTo>
                  <a:pt x="1912" y="128"/>
                  <a:pt x="2056" y="566"/>
                  <a:pt x="2139" y="642"/>
                </a:cubicBezTo>
                <a:cubicBezTo>
                  <a:pt x="2222" y="718"/>
                  <a:pt x="2294" y="634"/>
                  <a:pt x="2366" y="551"/>
                </a:cubicBezTo>
              </a:path>
            </a:pathLst>
          </a:cu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46090" name="AutoShape 10"/>
          <p:cNvSpPr>
            <a:spLocks noChangeArrowheads="1"/>
          </p:cNvSpPr>
          <p:nvPr/>
        </p:nvSpPr>
        <p:spPr bwMode="auto">
          <a:xfrm rot="19869188">
            <a:off x="7359586" y="5023806"/>
            <a:ext cx="503238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pic>
        <p:nvPicPr>
          <p:cNvPr id="46091" name="Picture 11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76600" y="4941888"/>
            <a:ext cx="558800" cy="828675"/>
          </a:xfrm>
          <a:prstGeom prst="rect">
            <a:avLst/>
          </a:prstGeom>
          <a:noFill/>
        </p:spPr>
      </p:pic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Contra-Ataque </a:t>
            </a:r>
            <a:r>
              <a:rPr lang="pt-PT" dirty="0" smtClean="0">
                <a:solidFill>
                  <a:srgbClr val="FFC000"/>
                </a:solidFill>
              </a:rPr>
              <a:t>[2 x GR]</a:t>
            </a:r>
            <a:endParaRPr lang="pt-PT" dirty="0"/>
          </a:p>
        </p:txBody>
      </p:sp>
      <p:pic>
        <p:nvPicPr>
          <p:cNvPr id="15" name="Picture 6" descr="Picture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429652" y="4071942"/>
            <a:ext cx="374191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cxnSp>
        <p:nvCxnSpPr>
          <p:cNvPr id="11" name="Conexão recta unidireccional 10"/>
          <p:cNvCxnSpPr/>
          <p:nvPr/>
        </p:nvCxnSpPr>
        <p:spPr>
          <a:xfrm>
            <a:off x="3857620" y="5357826"/>
            <a:ext cx="3214710" cy="1588"/>
          </a:xfrm>
          <a:prstGeom prst="straightConnector1">
            <a:avLst/>
          </a:prstGeom>
          <a:ln w="25400">
            <a:solidFill>
              <a:schemeClr val="tx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cta unidireccional 13"/>
          <p:cNvCxnSpPr/>
          <p:nvPr/>
        </p:nvCxnSpPr>
        <p:spPr>
          <a:xfrm rot="5400000">
            <a:off x="6715140" y="4572008"/>
            <a:ext cx="1143008" cy="285752"/>
          </a:xfrm>
          <a:prstGeom prst="straightConnector1">
            <a:avLst/>
          </a:prstGeom>
          <a:ln w="25400">
            <a:solidFill>
              <a:schemeClr val="tx2">
                <a:lumMod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cta unidireccional 17"/>
          <p:cNvCxnSpPr>
            <a:stCxn id="15" idx="1"/>
          </p:cNvCxnSpPr>
          <p:nvPr/>
        </p:nvCxnSpPr>
        <p:spPr>
          <a:xfrm rot="10800000">
            <a:off x="7643834" y="4143380"/>
            <a:ext cx="785818" cy="342562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ângulo 15"/>
          <p:cNvSpPr/>
          <p:nvPr/>
        </p:nvSpPr>
        <p:spPr>
          <a:xfrm>
            <a:off x="500034" y="1446242"/>
            <a:ext cx="864396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3000" b="1" dirty="0" smtClean="0">
                <a:ln w="11430"/>
                <a:solidFill>
                  <a:srgbClr val="FFFF00"/>
                </a:solidFill>
                <a:latin typeface="Arial Rounded MT Bold" pitchFamily="34" charset="0"/>
              </a:rPr>
              <a:t>Estratégia Ofensiva</a:t>
            </a:r>
            <a:endParaRPr lang="pt-PT" sz="3000" b="1" dirty="0">
              <a:ln w="11430"/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17" name="Marcador de Posição do Número do Diapositivo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240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9" grpId="0" animBg="1"/>
      <p:bldP spid="46090" grpId="0" animBg="1"/>
    </p:bld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4076700"/>
            <a:ext cx="215900" cy="198438"/>
          </a:xfrm>
          <a:prstGeom prst="rect">
            <a:avLst/>
          </a:prstGeom>
          <a:noFill/>
        </p:spPr>
      </p:pic>
      <p:pic>
        <p:nvPicPr>
          <p:cNvPr id="48133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635375" y="3357563"/>
            <a:ext cx="558800" cy="828675"/>
          </a:xfrm>
          <a:prstGeom prst="rect">
            <a:avLst/>
          </a:prstGeom>
          <a:noFill/>
        </p:spPr>
      </p:pic>
      <p:pic>
        <p:nvPicPr>
          <p:cNvPr id="48137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76600" y="4941888"/>
            <a:ext cx="558800" cy="828675"/>
          </a:xfrm>
          <a:prstGeom prst="rect">
            <a:avLst/>
          </a:prstGeom>
          <a:noFill/>
        </p:spPr>
      </p:pic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Contra-Ataque </a:t>
            </a:r>
            <a:r>
              <a:rPr lang="pt-PT" dirty="0" smtClean="0">
                <a:solidFill>
                  <a:srgbClr val="FFC000"/>
                </a:solidFill>
              </a:rPr>
              <a:t>[2 x GR]</a:t>
            </a:r>
            <a:endParaRPr lang="pt-PT" dirty="0"/>
          </a:p>
        </p:txBody>
      </p:sp>
      <p:pic>
        <p:nvPicPr>
          <p:cNvPr id="12" name="Picture 6" descr="Picture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429652" y="4071942"/>
            <a:ext cx="374191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1" name="Rectângulo 10"/>
          <p:cNvSpPr/>
          <p:nvPr/>
        </p:nvSpPr>
        <p:spPr>
          <a:xfrm>
            <a:off x="500034" y="1446242"/>
            <a:ext cx="864396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3000" b="1" dirty="0" smtClean="0">
                <a:ln w="11430"/>
                <a:solidFill>
                  <a:srgbClr val="FFFF00"/>
                </a:solidFill>
                <a:latin typeface="Arial Rounded MT Bold" pitchFamily="34" charset="0"/>
              </a:rPr>
              <a:t>Estratégia Ofensiva</a:t>
            </a:r>
            <a:endParaRPr lang="pt-PT" sz="3000" b="1" dirty="0">
              <a:ln w="11430"/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241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13" name="Marcador de Posição do Rodapé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6.2963E-6 L 0.37813 -6.2963E-6 " pathEditMode="relative" ptsTypes="AA">
                                      <p:cBhvr>
                                        <p:cTn id="6" dur="2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4.44444E-6 L 0.38577 -4.44444E-6 " pathEditMode="relative" ptsTypes="AA">
                                      <p:cBhvr>
                                        <p:cTn id="8" dur="2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5717E-6 L -0.09444 -0.06291 " pathEditMode="relative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64662E-6 L 0.36388 -0.0164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813 -3.11748E-6 L 0.35035 0.1535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966 0.1618 L 0.55521 0.038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4076700"/>
            <a:ext cx="215900" cy="198438"/>
          </a:xfrm>
          <a:prstGeom prst="rect">
            <a:avLst/>
          </a:prstGeom>
          <a:noFill/>
        </p:spPr>
      </p:pic>
      <p:pic>
        <p:nvPicPr>
          <p:cNvPr id="46085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635375" y="3357563"/>
            <a:ext cx="558800" cy="828675"/>
          </a:xfrm>
          <a:prstGeom prst="rect">
            <a:avLst/>
          </a:prstGeom>
          <a:noFill/>
        </p:spPr>
      </p:pic>
      <p:sp>
        <p:nvSpPr>
          <p:cNvPr id="46089" name="Freeform 9"/>
          <p:cNvSpPr>
            <a:spLocks/>
          </p:cNvSpPr>
          <p:nvPr/>
        </p:nvSpPr>
        <p:spPr bwMode="auto">
          <a:xfrm>
            <a:off x="4356100" y="3500438"/>
            <a:ext cx="3095625" cy="720725"/>
          </a:xfrm>
          <a:custGeom>
            <a:avLst/>
            <a:gdLst/>
            <a:ahLst/>
            <a:cxnLst>
              <a:cxn ang="0">
                <a:pos x="7" y="324"/>
              </a:cxn>
              <a:cxn ang="0">
                <a:pos x="53" y="52"/>
              </a:cxn>
              <a:cxn ang="0">
                <a:pos x="325" y="279"/>
              </a:cxn>
              <a:cxn ang="0">
                <a:pos x="642" y="52"/>
              </a:cxn>
              <a:cxn ang="0">
                <a:pos x="869" y="370"/>
              </a:cxn>
              <a:cxn ang="0">
                <a:pos x="1050" y="7"/>
              </a:cxn>
              <a:cxn ang="0">
                <a:pos x="1323" y="415"/>
              </a:cxn>
              <a:cxn ang="0">
                <a:pos x="1549" y="52"/>
              </a:cxn>
              <a:cxn ang="0">
                <a:pos x="1867" y="461"/>
              </a:cxn>
              <a:cxn ang="0">
                <a:pos x="1867" y="98"/>
              </a:cxn>
              <a:cxn ang="0">
                <a:pos x="2139" y="642"/>
              </a:cxn>
              <a:cxn ang="0">
                <a:pos x="2366" y="551"/>
              </a:cxn>
            </a:cxnLst>
            <a:rect l="0" t="0" r="r" b="b"/>
            <a:pathLst>
              <a:path w="2366" h="718">
                <a:moveTo>
                  <a:pt x="7" y="324"/>
                </a:moveTo>
                <a:cubicBezTo>
                  <a:pt x="3" y="191"/>
                  <a:pt x="0" y="59"/>
                  <a:pt x="53" y="52"/>
                </a:cubicBezTo>
                <a:cubicBezTo>
                  <a:pt x="106" y="45"/>
                  <a:pt x="227" y="279"/>
                  <a:pt x="325" y="279"/>
                </a:cubicBezTo>
                <a:cubicBezTo>
                  <a:pt x="423" y="279"/>
                  <a:pt x="551" y="37"/>
                  <a:pt x="642" y="52"/>
                </a:cubicBezTo>
                <a:cubicBezTo>
                  <a:pt x="733" y="67"/>
                  <a:pt x="801" y="378"/>
                  <a:pt x="869" y="370"/>
                </a:cubicBezTo>
                <a:cubicBezTo>
                  <a:pt x="937" y="362"/>
                  <a:pt x="974" y="0"/>
                  <a:pt x="1050" y="7"/>
                </a:cubicBezTo>
                <a:cubicBezTo>
                  <a:pt x="1126" y="14"/>
                  <a:pt x="1240" y="408"/>
                  <a:pt x="1323" y="415"/>
                </a:cubicBezTo>
                <a:cubicBezTo>
                  <a:pt x="1406" y="422"/>
                  <a:pt x="1458" y="44"/>
                  <a:pt x="1549" y="52"/>
                </a:cubicBezTo>
                <a:cubicBezTo>
                  <a:pt x="1640" y="60"/>
                  <a:pt x="1814" y="453"/>
                  <a:pt x="1867" y="461"/>
                </a:cubicBezTo>
                <a:cubicBezTo>
                  <a:pt x="1920" y="469"/>
                  <a:pt x="1822" y="68"/>
                  <a:pt x="1867" y="98"/>
                </a:cubicBezTo>
                <a:cubicBezTo>
                  <a:pt x="1912" y="128"/>
                  <a:pt x="2056" y="566"/>
                  <a:pt x="2139" y="642"/>
                </a:cubicBezTo>
                <a:cubicBezTo>
                  <a:pt x="2222" y="718"/>
                  <a:pt x="2294" y="634"/>
                  <a:pt x="2366" y="551"/>
                </a:cubicBezTo>
              </a:path>
            </a:pathLst>
          </a:cu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46090" name="AutoShape 10"/>
          <p:cNvSpPr>
            <a:spLocks noChangeArrowheads="1"/>
          </p:cNvSpPr>
          <p:nvPr/>
        </p:nvSpPr>
        <p:spPr bwMode="auto">
          <a:xfrm rot="1162043">
            <a:off x="7524750" y="3860800"/>
            <a:ext cx="503238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pic>
        <p:nvPicPr>
          <p:cNvPr id="46091" name="Picture 11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76600" y="4941888"/>
            <a:ext cx="558800" cy="828675"/>
          </a:xfrm>
          <a:prstGeom prst="rect">
            <a:avLst/>
          </a:prstGeom>
          <a:noFill/>
        </p:spPr>
      </p:pic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Contra-Ataque </a:t>
            </a:r>
            <a:r>
              <a:rPr lang="pt-PT" dirty="0" smtClean="0">
                <a:solidFill>
                  <a:srgbClr val="FFC000"/>
                </a:solidFill>
              </a:rPr>
              <a:t>[2 x GR]</a:t>
            </a:r>
            <a:endParaRPr lang="pt-PT" dirty="0"/>
          </a:p>
        </p:txBody>
      </p:sp>
      <p:pic>
        <p:nvPicPr>
          <p:cNvPr id="15" name="Picture 6" descr="Picture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572396" y="4000504"/>
            <a:ext cx="374191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0" name="Rectângulo 9"/>
          <p:cNvSpPr/>
          <p:nvPr/>
        </p:nvSpPr>
        <p:spPr>
          <a:xfrm>
            <a:off x="500034" y="1446242"/>
            <a:ext cx="864396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3000" b="1" dirty="0" smtClean="0">
                <a:ln w="11430"/>
                <a:solidFill>
                  <a:srgbClr val="FFFF00"/>
                </a:solidFill>
                <a:latin typeface="Arial Rounded MT Bold" pitchFamily="34" charset="0"/>
              </a:rPr>
              <a:t>Estratégia Ofensiva / Defensiva</a:t>
            </a:r>
            <a:endParaRPr lang="pt-PT" sz="3000" b="1" dirty="0">
              <a:ln w="11430"/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11" name="Marcador de Posição do Número do Diapositivo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242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13" name="Marcador de Posição do Rodapé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  <p:cxnSp>
        <p:nvCxnSpPr>
          <p:cNvPr id="16" name="Conexão recta unidireccional 15"/>
          <p:cNvCxnSpPr/>
          <p:nvPr/>
        </p:nvCxnSpPr>
        <p:spPr>
          <a:xfrm>
            <a:off x="8001024" y="4429132"/>
            <a:ext cx="714380" cy="142876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9" grpId="0" animBg="1"/>
      <p:bldP spid="46090" grpId="0" animBg="1"/>
    </p:bld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4076700"/>
            <a:ext cx="215900" cy="198438"/>
          </a:xfrm>
          <a:prstGeom prst="rect">
            <a:avLst/>
          </a:prstGeom>
          <a:noFill/>
        </p:spPr>
      </p:pic>
      <p:pic>
        <p:nvPicPr>
          <p:cNvPr id="47109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635375" y="3357563"/>
            <a:ext cx="558800" cy="828675"/>
          </a:xfrm>
          <a:prstGeom prst="rect">
            <a:avLst/>
          </a:prstGeom>
          <a:noFill/>
        </p:spPr>
      </p:pic>
      <p:pic>
        <p:nvPicPr>
          <p:cNvPr id="47115" name="Picture 11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76600" y="4941888"/>
            <a:ext cx="558800" cy="828675"/>
          </a:xfrm>
          <a:prstGeom prst="rect">
            <a:avLst/>
          </a:prstGeom>
          <a:noFill/>
        </p:spPr>
      </p:pic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Contra-Ataque </a:t>
            </a:r>
            <a:r>
              <a:rPr lang="pt-PT" dirty="0" smtClean="0">
                <a:solidFill>
                  <a:srgbClr val="FFC000"/>
                </a:solidFill>
              </a:rPr>
              <a:t>[2 x GR]</a:t>
            </a:r>
            <a:endParaRPr lang="pt-PT" dirty="0"/>
          </a:p>
        </p:txBody>
      </p:sp>
      <p:sp>
        <p:nvSpPr>
          <p:cNvPr id="8" name="Rectângulo 7"/>
          <p:cNvSpPr/>
          <p:nvPr/>
        </p:nvSpPr>
        <p:spPr>
          <a:xfrm>
            <a:off x="500034" y="1446242"/>
            <a:ext cx="864396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3000" b="1" dirty="0" smtClean="0">
                <a:ln w="11430"/>
                <a:solidFill>
                  <a:srgbClr val="FFFF00"/>
                </a:solidFill>
                <a:latin typeface="Arial Rounded MT Bold" pitchFamily="34" charset="0"/>
              </a:rPr>
              <a:t>Estratégia Ofensiva / Defensiva</a:t>
            </a:r>
            <a:endParaRPr lang="pt-PT" sz="3000" b="1" dirty="0">
              <a:ln w="11430"/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243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11" name="Marcador de Posição do Rodapé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12" name="Picture 6" descr="Picture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572396" y="4000504"/>
            <a:ext cx="374191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6.2963E-6 L 0.37813 -6.2963E-6 " pathEditMode="relative" ptsTypes="AA">
                                      <p:cBhvr>
                                        <p:cTn id="6" dur="2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4.44444E-6 L 0.38577 -4.44444E-6 " pathEditMode="relative" ptsTypes="AA">
                                      <p:cBhvr>
                                        <p:cTn id="8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40174 -0.01042 " pathEditMode="relative" ptsTypes="AA">
                                      <p:cBhvr>
                                        <p:cTn id="10" dur="2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5717E-6 L 0.09444 0.02105 " pathEditMode="relative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813 -6.2963E-6 L 0.5434 0.06296 " pathEditMode="relative" ptsTypes="AA">
                                      <p:cBhvr>
                                        <p:cTn id="15" dur="2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83395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t-PT" dirty="0"/>
              <a:t>Ofensivamente</a:t>
            </a:r>
          </a:p>
          <a:p>
            <a:pPr lvl="1" algn="just">
              <a:lnSpc>
                <a:spcPct val="120000"/>
              </a:lnSpc>
            </a:pPr>
            <a:r>
              <a:rPr lang="pt-PT" sz="2200" dirty="0"/>
              <a:t>Jogador portador da bola </a:t>
            </a:r>
            <a:r>
              <a:rPr lang="pt-PT" sz="2200" b="1" dirty="0">
                <a:solidFill>
                  <a:srgbClr val="FFFF00"/>
                </a:solidFill>
              </a:rPr>
              <a:t>ataca defensor, e passa ao jogador livre</a:t>
            </a:r>
            <a:r>
              <a:rPr lang="pt-PT" sz="2200" dirty="0"/>
              <a:t>.</a:t>
            </a:r>
            <a:endParaRPr lang="en-GB" sz="2200" dirty="0"/>
          </a:p>
          <a:p>
            <a:pPr lvl="1" algn="just">
              <a:lnSpc>
                <a:spcPct val="120000"/>
              </a:lnSpc>
            </a:pPr>
            <a:r>
              <a:rPr lang="pt-PT" sz="2200" dirty="0" smtClean="0"/>
              <a:t>Jogador que executou passe deverá dar linha de passe ao colega 	desloca-se para o 2º poste ou “quebra” para dar apoio</a:t>
            </a:r>
          </a:p>
          <a:p>
            <a:pPr lvl="2" algn="just">
              <a:lnSpc>
                <a:spcPct val="120000"/>
              </a:lnSpc>
            </a:pPr>
            <a:r>
              <a:rPr lang="pt-PT" sz="1900" dirty="0" smtClean="0"/>
              <a:t>Tentar transformar em 2xGR</a:t>
            </a:r>
          </a:p>
          <a:p>
            <a:pPr lvl="2" algn="just">
              <a:lnSpc>
                <a:spcPct val="120000"/>
              </a:lnSpc>
            </a:pPr>
            <a:endParaRPr lang="pt-PT" sz="1900" dirty="0" smtClean="0"/>
          </a:p>
          <a:p>
            <a:pPr lvl="1" algn="just">
              <a:lnSpc>
                <a:spcPct val="120000"/>
              </a:lnSpc>
            </a:pPr>
            <a:r>
              <a:rPr lang="pt-PT" sz="2200" dirty="0" smtClean="0"/>
              <a:t>Os jogadores devem atacar posicionando-se no limite do corredor central</a:t>
            </a:r>
          </a:p>
          <a:p>
            <a:pPr lvl="2" algn="just">
              <a:lnSpc>
                <a:spcPct val="120000"/>
              </a:lnSpc>
            </a:pPr>
            <a:endParaRPr lang="pt-PT" sz="1900" dirty="0" smtClean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FADDA5-D540-4418-BFBE-B9A9BD8F6511}" type="slidenum">
              <a:rPr lang="pt-PT" smtClean="0"/>
              <a:pPr/>
              <a:t>244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Contra-Ataque </a:t>
            </a:r>
            <a:r>
              <a:rPr lang="pt-PT" dirty="0" smtClean="0">
                <a:solidFill>
                  <a:srgbClr val="FFC000"/>
                </a:solidFill>
              </a:rPr>
              <a:t>[2 x 1 + GR]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uiExpand="1" build="p"/>
    </p:bld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504827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</a:pPr>
            <a:r>
              <a:rPr lang="pt-PT" sz="2800" dirty="0" smtClean="0"/>
              <a:t>Defensivamente</a:t>
            </a:r>
          </a:p>
          <a:p>
            <a:pPr lvl="1" algn="just">
              <a:lnSpc>
                <a:spcPct val="120000"/>
              </a:lnSpc>
            </a:pPr>
            <a:r>
              <a:rPr lang="pt-PT" dirty="0" smtClean="0"/>
              <a:t>Na fase inicial o </a:t>
            </a:r>
            <a:r>
              <a:rPr lang="pt-PT" b="1" dirty="0" smtClean="0">
                <a:solidFill>
                  <a:srgbClr val="FFFF00"/>
                </a:solidFill>
              </a:rPr>
              <a:t>defensor corta linha de passe</a:t>
            </a:r>
            <a:r>
              <a:rPr lang="pt-PT" dirty="0" smtClean="0"/>
              <a:t> para tentar levar o atacante para zonas menos ofensivas</a:t>
            </a:r>
          </a:p>
          <a:p>
            <a:pPr lvl="1" algn="just">
              <a:lnSpc>
                <a:spcPct val="120000"/>
              </a:lnSpc>
            </a:pPr>
            <a:r>
              <a:rPr lang="pt-PT" dirty="0" smtClean="0"/>
              <a:t>Não conseguindo, à chegada aos últimos 9/10 metros deverá </a:t>
            </a:r>
            <a:r>
              <a:rPr lang="pt-PT" b="1" dirty="0" smtClean="0">
                <a:solidFill>
                  <a:srgbClr val="FFFF00"/>
                </a:solidFill>
              </a:rPr>
              <a:t>condicionar o jogador com bola a fazer o passe</a:t>
            </a:r>
            <a:r>
              <a:rPr lang="pt-PT" dirty="0" smtClean="0"/>
              <a:t>, ao mesmo tempo que referencia o poste, de modo a permitir ao GR preparar a saída, transformando o contra-ataque em 1x1 + 1xGR</a:t>
            </a:r>
          </a:p>
          <a:p>
            <a:pPr lvl="1" algn="just">
              <a:lnSpc>
                <a:spcPct val="120000"/>
              </a:lnSpc>
            </a:pPr>
            <a:r>
              <a:rPr lang="pt-PT" dirty="0" smtClean="0"/>
              <a:t>O </a:t>
            </a:r>
            <a:r>
              <a:rPr lang="pt-PT" b="1" dirty="0" smtClean="0">
                <a:solidFill>
                  <a:srgbClr val="FFFF00"/>
                </a:solidFill>
              </a:rPr>
              <a:t>GR ataca imediatamente jogador livre que recebe a bola</a:t>
            </a:r>
            <a:r>
              <a:rPr lang="pt-PT" dirty="0" smtClean="0"/>
              <a:t>.</a:t>
            </a:r>
          </a:p>
          <a:p>
            <a:pPr lvl="1" algn="just">
              <a:lnSpc>
                <a:spcPct val="120000"/>
              </a:lnSpc>
            </a:pPr>
            <a:r>
              <a:rPr lang="pt-PT" dirty="0" smtClean="0"/>
              <a:t>O </a:t>
            </a:r>
            <a:r>
              <a:rPr lang="pt-PT" b="1" dirty="0" smtClean="0">
                <a:solidFill>
                  <a:srgbClr val="FFFF00"/>
                </a:solidFill>
              </a:rPr>
              <a:t>defensor fica a marcar o jogador sem bola fechando a linha de passe </a:t>
            </a:r>
            <a:r>
              <a:rPr lang="pt-PT" dirty="0" smtClean="0"/>
              <a:t>para este</a:t>
            </a:r>
          </a:p>
          <a:p>
            <a:pPr lvl="1" algn="just">
              <a:lnSpc>
                <a:spcPct val="110000"/>
              </a:lnSpc>
            </a:pPr>
            <a:endParaRPr lang="en-GB" dirty="0" smtClean="0"/>
          </a:p>
          <a:p>
            <a:pPr lvl="1" algn="just">
              <a:lnSpc>
                <a:spcPct val="90000"/>
              </a:lnSpc>
            </a:pPr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FADDA5-D540-4418-BFBE-B9A9BD8F6511}" type="slidenum">
              <a:rPr lang="pt-PT" smtClean="0"/>
              <a:pPr/>
              <a:t>245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Contra-Ataque </a:t>
            </a:r>
            <a:r>
              <a:rPr lang="pt-PT" dirty="0" smtClean="0">
                <a:solidFill>
                  <a:srgbClr val="FFC000"/>
                </a:solidFill>
              </a:rPr>
              <a:t>[2 x 1 + GR]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uiExpand="1" build="p"/>
    </p:bld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4221163"/>
            <a:ext cx="215900" cy="198437"/>
          </a:xfrm>
          <a:prstGeom prst="rect">
            <a:avLst/>
          </a:prstGeom>
          <a:noFill/>
        </p:spPr>
      </p:pic>
      <p:pic>
        <p:nvPicPr>
          <p:cNvPr id="49157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92500" y="3573463"/>
            <a:ext cx="558800" cy="828675"/>
          </a:xfrm>
          <a:prstGeom prst="rect">
            <a:avLst/>
          </a:prstGeom>
          <a:noFill/>
        </p:spPr>
      </p:pic>
      <p:pic>
        <p:nvPicPr>
          <p:cNvPr id="49161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19475" y="5373688"/>
            <a:ext cx="558800" cy="828675"/>
          </a:xfrm>
          <a:prstGeom prst="rect">
            <a:avLst/>
          </a:prstGeom>
          <a:noFill/>
        </p:spPr>
      </p:pic>
      <p:sp>
        <p:nvSpPr>
          <p:cNvPr id="49163" name="Freeform 11"/>
          <p:cNvSpPr>
            <a:spLocks/>
          </p:cNvSpPr>
          <p:nvPr/>
        </p:nvSpPr>
        <p:spPr bwMode="auto">
          <a:xfrm>
            <a:off x="4284663" y="4076700"/>
            <a:ext cx="2374900" cy="431800"/>
          </a:xfrm>
          <a:custGeom>
            <a:avLst/>
            <a:gdLst/>
            <a:ahLst/>
            <a:cxnLst>
              <a:cxn ang="0">
                <a:pos x="7" y="324"/>
              </a:cxn>
              <a:cxn ang="0">
                <a:pos x="53" y="52"/>
              </a:cxn>
              <a:cxn ang="0">
                <a:pos x="325" y="279"/>
              </a:cxn>
              <a:cxn ang="0">
                <a:pos x="642" y="52"/>
              </a:cxn>
              <a:cxn ang="0">
                <a:pos x="869" y="370"/>
              </a:cxn>
              <a:cxn ang="0">
                <a:pos x="1050" y="7"/>
              </a:cxn>
              <a:cxn ang="0">
                <a:pos x="1323" y="415"/>
              </a:cxn>
              <a:cxn ang="0">
                <a:pos x="1549" y="52"/>
              </a:cxn>
              <a:cxn ang="0">
                <a:pos x="1867" y="461"/>
              </a:cxn>
              <a:cxn ang="0">
                <a:pos x="1867" y="98"/>
              </a:cxn>
              <a:cxn ang="0">
                <a:pos x="2139" y="642"/>
              </a:cxn>
              <a:cxn ang="0">
                <a:pos x="2366" y="551"/>
              </a:cxn>
            </a:cxnLst>
            <a:rect l="0" t="0" r="r" b="b"/>
            <a:pathLst>
              <a:path w="2366" h="718">
                <a:moveTo>
                  <a:pt x="7" y="324"/>
                </a:moveTo>
                <a:cubicBezTo>
                  <a:pt x="3" y="191"/>
                  <a:pt x="0" y="59"/>
                  <a:pt x="53" y="52"/>
                </a:cubicBezTo>
                <a:cubicBezTo>
                  <a:pt x="106" y="45"/>
                  <a:pt x="227" y="279"/>
                  <a:pt x="325" y="279"/>
                </a:cubicBezTo>
                <a:cubicBezTo>
                  <a:pt x="423" y="279"/>
                  <a:pt x="551" y="37"/>
                  <a:pt x="642" y="52"/>
                </a:cubicBezTo>
                <a:cubicBezTo>
                  <a:pt x="733" y="67"/>
                  <a:pt x="801" y="378"/>
                  <a:pt x="869" y="370"/>
                </a:cubicBezTo>
                <a:cubicBezTo>
                  <a:pt x="937" y="362"/>
                  <a:pt x="974" y="0"/>
                  <a:pt x="1050" y="7"/>
                </a:cubicBezTo>
                <a:cubicBezTo>
                  <a:pt x="1126" y="14"/>
                  <a:pt x="1240" y="408"/>
                  <a:pt x="1323" y="415"/>
                </a:cubicBezTo>
                <a:cubicBezTo>
                  <a:pt x="1406" y="422"/>
                  <a:pt x="1458" y="44"/>
                  <a:pt x="1549" y="52"/>
                </a:cubicBezTo>
                <a:cubicBezTo>
                  <a:pt x="1640" y="60"/>
                  <a:pt x="1814" y="453"/>
                  <a:pt x="1867" y="461"/>
                </a:cubicBezTo>
                <a:cubicBezTo>
                  <a:pt x="1920" y="469"/>
                  <a:pt x="1822" y="68"/>
                  <a:pt x="1867" y="98"/>
                </a:cubicBezTo>
                <a:cubicBezTo>
                  <a:pt x="1912" y="128"/>
                  <a:pt x="2056" y="566"/>
                  <a:pt x="2139" y="642"/>
                </a:cubicBezTo>
                <a:cubicBezTo>
                  <a:pt x="2222" y="718"/>
                  <a:pt x="2294" y="634"/>
                  <a:pt x="2366" y="551"/>
                </a:cubicBezTo>
              </a:path>
            </a:pathLst>
          </a:cu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>
            <a:off x="6715140" y="4500570"/>
            <a:ext cx="357190" cy="1285883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V="1">
            <a:off x="3851275" y="5876925"/>
            <a:ext cx="3313113" cy="144463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49166" name="AutoShape 14"/>
          <p:cNvSpPr>
            <a:spLocks noChangeArrowheads="1"/>
          </p:cNvSpPr>
          <p:nvPr/>
        </p:nvSpPr>
        <p:spPr bwMode="auto">
          <a:xfrm rot="1763609">
            <a:off x="8217474" y="4167645"/>
            <a:ext cx="503238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 flipV="1">
            <a:off x="6786579" y="4286256"/>
            <a:ext cx="1285883" cy="142876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cxnSp>
        <p:nvCxnSpPr>
          <p:cNvPr id="20" name="Conexão recta unidireccional 19"/>
          <p:cNvCxnSpPr/>
          <p:nvPr/>
        </p:nvCxnSpPr>
        <p:spPr>
          <a:xfrm rot="10800000" flipV="1">
            <a:off x="7858148" y="4929198"/>
            <a:ext cx="642942" cy="571504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Contra-Ataque </a:t>
            </a:r>
            <a:r>
              <a:rPr lang="pt-PT" dirty="0" smtClean="0">
                <a:solidFill>
                  <a:srgbClr val="FFC000"/>
                </a:solidFill>
              </a:rPr>
              <a:t>[2 x 1 + GR]</a:t>
            </a:r>
            <a:endParaRPr lang="pt-PT" dirty="0"/>
          </a:p>
        </p:txBody>
      </p:sp>
      <p:pic>
        <p:nvPicPr>
          <p:cNvPr id="49162" name="Picture 10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4692663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ângulo 20"/>
          <p:cNvSpPr/>
          <p:nvPr/>
        </p:nvSpPr>
        <p:spPr>
          <a:xfrm>
            <a:off x="500034" y="1446242"/>
            <a:ext cx="864396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3000" b="1" dirty="0" smtClean="0">
                <a:ln w="11430"/>
                <a:solidFill>
                  <a:srgbClr val="FFFF00"/>
                </a:solidFill>
                <a:latin typeface="Arial Rounded MT Bold" pitchFamily="34" charset="0"/>
              </a:rPr>
              <a:t>Estratégia Ofensiva</a:t>
            </a:r>
            <a:endParaRPr lang="pt-PT" sz="3000" b="1" dirty="0">
              <a:ln w="11430"/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714876" y="2500306"/>
            <a:ext cx="4071966" cy="494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000" dirty="0" smtClean="0">
                <a:solidFill>
                  <a:schemeClr val="bg1"/>
                </a:solidFill>
                <a:latin typeface="Arial Rounded MT Bold" pitchFamily="34" charset="0"/>
              </a:rPr>
              <a:t>Transformar em 2xGR</a:t>
            </a:r>
            <a:endParaRPr lang="pt-PT" sz="2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flipV="1">
            <a:off x="7358082" y="4357692"/>
            <a:ext cx="785818" cy="1428761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18" name="Picture 6" descr="Picture1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429652" y="4071942"/>
            <a:ext cx="374191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cxnSp>
        <p:nvCxnSpPr>
          <p:cNvPr id="26" name="Conexão recta unidireccional 25"/>
          <p:cNvCxnSpPr>
            <a:stCxn id="49162" idx="3"/>
          </p:cNvCxnSpPr>
          <p:nvPr/>
        </p:nvCxnSpPr>
        <p:spPr>
          <a:xfrm flipV="1">
            <a:off x="5870580" y="4406911"/>
            <a:ext cx="915998" cy="618334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arcador de Posição do Número do Diapositivo 2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246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25" name="Marcador de Posição do Rodapé 2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3" grpId="0" animBg="1"/>
      <p:bldP spid="49164" grpId="0" animBg="1"/>
      <p:bldP spid="49165" grpId="0" animBg="1"/>
      <p:bldP spid="49166" grpId="0" animBg="1"/>
      <p:bldP spid="49167" grpId="0" animBg="1"/>
      <p:bldP spid="23" grpId="0" animBg="1"/>
    </p:bld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4221163"/>
            <a:ext cx="215900" cy="198437"/>
          </a:xfrm>
          <a:prstGeom prst="rect">
            <a:avLst/>
          </a:prstGeom>
          <a:noFill/>
        </p:spPr>
      </p:pic>
      <p:pic>
        <p:nvPicPr>
          <p:cNvPr id="50181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92500" y="3573463"/>
            <a:ext cx="558800" cy="828675"/>
          </a:xfrm>
          <a:prstGeom prst="rect">
            <a:avLst/>
          </a:prstGeom>
          <a:noFill/>
        </p:spPr>
      </p:pic>
      <p:pic>
        <p:nvPicPr>
          <p:cNvPr id="50182" name="Picture 6" descr="Picture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431200" y="4071600"/>
            <a:ext cx="374191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19475" y="5373688"/>
            <a:ext cx="558800" cy="828675"/>
          </a:xfrm>
          <a:prstGeom prst="rect">
            <a:avLst/>
          </a:prstGeom>
          <a:noFill/>
        </p:spPr>
      </p:pic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Contra-Ataque </a:t>
            </a:r>
            <a:r>
              <a:rPr lang="pt-PT" dirty="0" smtClean="0">
                <a:solidFill>
                  <a:srgbClr val="FFC000"/>
                </a:solidFill>
              </a:rPr>
              <a:t>[2 x 1 + GR]</a:t>
            </a:r>
            <a:endParaRPr lang="pt-PT" dirty="0"/>
          </a:p>
        </p:txBody>
      </p:sp>
      <p:sp>
        <p:nvSpPr>
          <p:cNvPr id="13" name="Rectângulo 12"/>
          <p:cNvSpPr/>
          <p:nvPr/>
        </p:nvSpPr>
        <p:spPr>
          <a:xfrm>
            <a:off x="500034" y="1446242"/>
            <a:ext cx="864396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3000" b="1" dirty="0" smtClean="0">
                <a:ln w="11430"/>
                <a:solidFill>
                  <a:srgbClr val="FFFF00"/>
                </a:solidFill>
                <a:latin typeface="Arial Rounded MT Bold" pitchFamily="34" charset="0"/>
              </a:rPr>
              <a:t>Estratégia Ofensiva</a:t>
            </a:r>
            <a:endParaRPr lang="pt-PT" sz="3000" b="1" dirty="0">
              <a:ln w="11430"/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714876" y="2500306"/>
            <a:ext cx="4071966" cy="494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000" dirty="0" smtClean="0">
                <a:solidFill>
                  <a:schemeClr val="bg1"/>
                </a:solidFill>
                <a:latin typeface="Arial Rounded MT Bold" pitchFamily="34" charset="0"/>
              </a:rPr>
              <a:t>Transformar em 2xGR</a:t>
            </a:r>
            <a:endParaRPr lang="pt-PT" sz="2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15" name="Picture 10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4692663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Marcador de Posição do Número do Diapositivo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247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16" name="Marcador de Posição do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2083 L 0.29531 0.027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3158 0.002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40174 -0.01042 " pathEditMode="relative" ptsTypes="AA">
                                      <p:cBhvr>
                                        <p:cTn id="10" dur="2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64955E-7 L 0.15764 -0.138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31 0.02755 L 0.36615 0.20625 " pathEditMode="relative" ptsTypes="AA">
                                      <p:cBhvr>
                                        <p:cTn id="15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46945E-18 L -0.08663 0.11551 " pathEditMode="relative" ptsTypes="AA">
                                      <p:cBhvr>
                                        <p:cTn id="17" dur="2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8 0.00255 L 0.51267 0.04445 " pathEditMode="relative" ptsTypes="AA">
                                      <p:cBhvr>
                                        <p:cTn id="20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528 0.2037 L 0.4842 -0.0039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42 -0.00393 L 0.53941 0.02755 " pathEditMode="relative" ptsTypes="AA">
                                      <p:cBhvr>
                                        <p:cTn id="26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4221163"/>
            <a:ext cx="215900" cy="198437"/>
          </a:xfrm>
          <a:prstGeom prst="rect">
            <a:avLst/>
          </a:prstGeom>
          <a:noFill/>
        </p:spPr>
      </p:pic>
      <p:pic>
        <p:nvPicPr>
          <p:cNvPr id="49157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92500" y="3573463"/>
            <a:ext cx="558800" cy="828675"/>
          </a:xfrm>
          <a:prstGeom prst="rect">
            <a:avLst/>
          </a:prstGeom>
          <a:noFill/>
        </p:spPr>
      </p:pic>
      <p:pic>
        <p:nvPicPr>
          <p:cNvPr id="49161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19475" y="5373688"/>
            <a:ext cx="558800" cy="828675"/>
          </a:xfrm>
          <a:prstGeom prst="rect">
            <a:avLst/>
          </a:prstGeom>
          <a:noFill/>
        </p:spPr>
      </p:pic>
      <p:sp>
        <p:nvSpPr>
          <p:cNvPr id="49163" name="Freeform 11"/>
          <p:cNvSpPr>
            <a:spLocks/>
          </p:cNvSpPr>
          <p:nvPr/>
        </p:nvSpPr>
        <p:spPr bwMode="auto">
          <a:xfrm>
            <a:off x="4284663" y="4076700"/>
            <a:ext cx="2374900" cy="431800"/>
          </a:xfrm>
          <a:custGeom>
            <a:avLst/>
            <a:gdLst/>
            <a:ahLst/>
            <a:cxnLst>
              <a:cxn ang="0">
                <a:pos x="7" y="324"/>
              </a:cxn>
              <a:cxn ang="0">
                <a:pos x="53" y="52"/>
              </a:cxn>
              <a:cxn ang="0">
                <a:pos x="325" y="279"/>
              </a:cxn>
              <a:cxn ang="0">
                <a:pos x="642" y="52"/>
              </a:cxn>
              <a:cxn ang="0">
                <a:pos x="869" y="370"/>
              </a:cxn>
              <a:cxn ang="0">
                <a:pos x="1050" y="7"/>
              </a:cxn>
              <a:cxn ang="0">
                <a:pos x="1323" y="415"/>
              </a:cxn>
              <a:cxn ang="0">
                <a:pos x="1549" y="52"/>
              </a:cxn>
              <a:cxn ang="0">
                <a:pos x="1867" y="461"/>
              </a:cxn>
              <a:cxn ang="0">
                <a:pos x="1867" y="98"/>
              </a:cxn>
              <a:cxn ang="0">
                <a:pos x="2139" y="642"/>
              </a:cxn>
              <a:cxn ang="0">
                <a:pos x="2366" y="551"/>
              </a:cxn>
            </a:cxnLst>
            <a:rect l="0" t="0" r="r" b="b"/>
            <a:pathLst>
              <a:path w="2366" h="718">
                <a:moveTo>
                  <a:pt x="7" y="324"/>
                </a:moveTo>
                <a:cubicBezTo>
                  <a:pt x="3" y="191"/>
                  <a:pt x="0" y="59"/>
                  <a:pt x="53" y="52"/>
                </a:cubicBezTo>
                <a:cubicBezTo>
                  <a:pt x="106" y="45"/>
                  <a:pt x="227" y="279"/>
                  <a:pt x="325" y="279"/>
                </a:cubicBezTo>
                <a:cubicBezTo>
                  <a:pt x="423" y="279"/>
                  <a:pt x="551" y="37"/>
                  <a:pt x="642" y="52"/>
                </a:cubicBezTo>
                <a:cubicBezTo>
                  <a:pt x="733" y="67"/>
                  <a:pt x="801" y="378"/>
                  <a:pt x="869" y="370"/>
                </a:cubicBezTo>
                <a:cubicBezTo>
                  <a:pt x="937" y="362"/>
                  <a:pt x="974" y="0"/>
                  <a:pt x="1050" y="7"/>
                </a:cubicBezTo>
                <a:cubicBezTo>
                  <a:pt x="1126" y="14"/>
                  <a:pt x="1240" y="408"/>
                  <a:pt x="1323" y="415"/>
                </a:cubicBezTo>
                <a:cubicBezTo>
                  <a:pt x="1406" y="422"/>
                  <a:pt x="1458" y="44"/>
                  <a:pt x="1549" y="52"/>
                </a:cubicBezTo>
                <a:cubicBezTo>
                  <a:pt x="1640" y="60"/>
                  <a:pt x="1814" y="453"/>
                  <a:pt x="1867" y="461"/>
                </a:cubicBezTo>
                <a:cubicBezTo>
                  <a:pt x="1920" y="469"/>
                  <a:pt x="1822" y="68"/>
                  <a:pt x="1867" y="98"/>
                </a:cubicBezTo>
                <a:cubicBezTo>
                  <a:pt x="1912" y="128"/>
                  <a:pt x="2056" y="566"/>
                  <a:pt x="2139" y="642"/>
                </a:cubicBezTo>
                <a:cubicBezTo>
                  <a:pt x="2222" y="718"/>
                  <a:pt x="2294" y="634"/>
                  <a:pt x="2366" y="551"/>
                </a:cubicBezTo>
              </a:path>
            </a:pathLst>
          </a:cu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>
            <a:off x="6715140" y="4500570"/>
            <a:ext cx="571504" cy="1285884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V="1">
            <a:off x="3851275" y="5876925"/>
            <a:ext cx="3313113" cy="144463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49166" name="AutoShape 14"/>
          <p:cNvSpPr>
            <a:spLocks noChangeArrowheads="1"/>
          </p:cNvSpPr>
          <p:nvPr/>
        </p:nvSpPr>
        <p:spPr bwMode="auto">
          <a:xfrm rot="291357">
            <a:off x="7375455" y="4449657"/>
            <a:ext cx="503238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cxnSp>
        <p:nvCxnSpPr>
          <p:cNvPr id="20" name="Conexão recta unidireccional 19"/>
          <p:cNvCxnSpPr/>
          <p:nvPr/>
        </p:nvCxnSpPr>
        <p:spPr>
          <a:xfrm rot="10800000" flipV="1">
            <a:off x="7858148" y="4929198"/>
            <a:ext cx="642942" cy="571504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Contra-Ataque </a:t>
            </a:r>
            <a:r>
              <a:rPr lang="pt-PT" dirty="0" smtClean="0">
                <a:solidFill>
                  <a:srgbClr val="FFC000"/>
                </a:solidFill>
              </a:rPr>
              <a:t>[2 x 1 + GR]</a:t>
            </a:r>
            <a:endParaRPr lang="pt-PT" dirty="0"/>
          </a:p>
        </p:txBody>
      </p:sp>
      <p:sp>
        <p:nvSpPr>
          <p:cNvPr id="21" name="Rectângulo 20"/>
          <p:cNvSpPr/>
          <p:nvPr/>
        </p:nvSpPr>
        <p:spPr>
          <a:xfrm>
            <a:off x="500034" y="1446242"/>
            <a:ext cx="864396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3000" b="1" dirty="0" smtClean="0">
                <a:ln w="11430"/>
                <a:solidFill>
                  <a:srgbClr val="FFFF00"/>
                </a:solidFill>
                <a:latin typeface="Arial Rounded MT Bold" pitchFamily="34" charset="0"/>
              </a:rPr>
              <a:t>Estratégia Ofensiva</a:t>
            </a:r>
            <a:endParaRPr lang="pt-PT" sz="3000" b="1" dirty="0">
              <a:ln w="11430"/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714876" y="2500306"/>
            <a:ext cx="4071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000" dirty="0" smtClean="0">
                <a:solidFill>
                  <a:schemeClr val="bg1"/>
                </a:solidFill>
                <a:latin typeface="Arial Rounded MT Bold" pitchFamily="34" charset="0"/>
              </a:rPr>
              <a:t>Transformar em 2xGR</a:t>
            </a:r>
          </a:p>
          <a:p>
            <a:pPr algn="ctr">
              <a:lnSpc>
                <a:spcPct val="150000"/>
              </a:lnSpc>
            </a:pPr>
            <a:r>
              <a:rPr lang="pt-PT" sz="2000" dirty="0" smtClean="0">
                <a:solidFill>
                  <a:schemeClr val="bg1"/>
                </a:solidFill>
                <a:latin typeface="Arial Rounded MT Bold" pitchFamily="34" charset="0"/>
              </a:rPr>
              <a:t>(Com quebra)</a:t>
            </a:r>
            <a:endParaRPr lang="pt-PT" sz="2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flipH="1" flipV="1">
            <a:off x="7143768" y="4643446"/>
            <a:ext cx="285752" cy="1143008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18" name="Picture 6" descr="Picture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429652" y="4071942"/>
            <a:ext cx="374191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cxnSp>
        <p:nvCxnSpPr>
          <p:cNvPr id="25" name="Conexão recta unidireccional 24"/>
          <p:cNvCxnSpPr/>
          <p:nvPr/>
        </p:nvCxnSpPr>
        <p:spPr>
          <a:xfrm flipV="1">
            <a:off x="6858016" y="3929066"/>
            <a:ext cx="1357322" cy="500066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xão recta 27"/>
          <p:cNvCxnSpPr/>
          <p:nvPr/>
        </p:nvCxnSpPr>
        <p:spPr>
          <a:xfrm flipV="1">
            <a:off x="6715140" y="3929066"/>
            <a:ext cx="1285884" cy="500066"/>
          </a:xfrm>
          <a:prstGeom prst="line">
            <a:avLst/>
          </a:prstGeom>
          <a:ln w="25400">
            <a:solidFill>
              <a:schemeClr val="tx2">
                <a:lumMod val="2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xão recta 29"/>
          <p:cNvCxnSpPr/>
          <p:nvPr/>
        </p:nvCxnSpPr>
        <p:spPr>
          <a:xfrm rot="10800000" flipV="1">
            <a:off x="7143768" y="3929066"/>
            <a:ext cx="857256" cy="642942"/>
          </a:xfrm>
          <a:prstGeom prst="line">
            <a:avLst/>
          </a:prstGeom>
          <a:ln w="25400">
            <a:solidFill>
              <a:schemeClr val="tx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10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4692663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Conexão recta unidireccional 31"/>
          <p:cNvCxnSpPr>
            <a:stCxn id="31" idx="3"/>
          </p:cNvCxnSpPr>
          <p:nvPr/>
        </p:nvCxnSpPr>
        <p:spPr>
          <a:xfrm flipV="1">
            <a:off x="5870580" y="4429132"/>
            <a:ext cx="987436" cy="596113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arcador de Posição do Número do Diapositivo 2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248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26" name="Marcador de Posição do Rodapé 2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3" grpId="0" animBg="1"/>
      <p:bldP spid="49164" grpId="0" animBg="1"/>
      <p:bldP spid="49165" grpId="0" animBg="1"/>
      <p:bldP spid="49166" grpId="0" animBg="1"/>
      <p:bldP spid="23" grpId="0" animBg="1"/>
    </p:bld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4221163"/>
            <a:ext cx="215900" cy="198437"/>
          </a:xfrm>
          <a:prstGeom prst="rect">
            <a:avLst/>
          </a:prstGeom>
          <a:noFill/>
        </p:spPr>
      </p:pic>
      <p:pic>
        <p:nvPicPr>
          <p:cNvPr id="50181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92500" y="3573463"/>
            <a:ext cx="558800" cy="828675"/>
          </a:xfrm>
          <a:prstGeom prst="rect">
            <a:avLst/>
          </a:prstGeom>
          <a:noFill/>
        </p:spPr>
      </p:pic>
      <p:pic>
        <p:nvPicPr>
          <p:cNvPr id="50182" name="Picture 6" descr="Picture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431200" y="4071600"/>
            <a:ext cx="374191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19475" y="5373688"/>
            <a:ext cx="558800" cy="828675"/>
          </a:xfrm>
          <a:prstGeom prst="rect">
            <a:avLst/>
          </a:prstGeom>
          <a:noFill/>
        </p:spPr>
      </p:pic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Contra-Ataque </a:t>
            </a:r>
            <a:r>
              <a:rPr lang="pt-PT" dirty="0" smtClean="0">
                <a:solidFill>
                  <a:srgbClr val="FFC000"/>
                </a:solidFill>
              </a:rPr>
              <a:t>[2 x 1 + GR]</a:t>
            </a:r>
            <a:endParaRPr lang="pt-PT" dirty="0"/>
          </a:p>
        </p:txBody>
      </p:sp>
      <p:sp>
        <p:nvSpPr>
          <p:cNvPr id="13" name="Rectângulo 12"/>
          <p:cNvSpPr/>
          <p:nvPr/>
        </p:nvSpPr>
        <p:spPr>
          <a:xfrm>
            <a:off x="500034" y="1446242"/>
            <a:ext cx="864396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3000" b="1" dirty="0" smtClean="0">
                <a:ln w="11430"/>
                <a:solidFill>
                  <a:srgbClr val="FFFF00"/>
                </a:solidFill>
                <a:latin typeface="Arial Rounded MT Bold" pitchFamily="34" charset="0"/>
              </a:rPr>
              <a:t>Estratégia Ofensiva</a:t>
            </a:r>
            <a:endParaRPr lang="pt-PT" sz="3000" b="1" dirty="0">
              <a:ln w="11430"/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714876" y="2500306"/>
            <a:ext cx="4071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000" dirty="0" smtClean="0">
                <a:solidFill>
                  <a:schemeClr val="bg1"/>
                </a:solidFill>
                <a:latin typeface="Arial Rounded MT Bold" pitchFamily="34" charset="0"/>
              </a:rPr>
              <a:t>Transformar em 2xGR</a:t>
            </a:r>
          </a:p>
          <a:p>
            <a:pPr algn="ctr">
              <a:lnSpc>
                <a:spcPct val="150000"/>
              </a:lnSpc>
            </a:pPr>
            <a:r>
              <a:rPr lang="pt-PT" sz="2000" dirty="0" smtClean="0">
                <a:solidFill>
                  <a:schemeClr val="bg1"/>
                </a:solidFill>
                <a:latin typeface="Arial Rounded MT Bold" pitchFamily="34" charset="0"/>
              </a:rPr>
              <a:t>(Com quebra)</a:t>
            </a:r>
            <a:endParaRPr lang="pt-PT" sz="2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18" name="Picture 10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4692663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Marcador de Posição do Número do Diapositivo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249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15" name="Marcador de Posição do Rodapé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2083 L 0.29531 0.027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3158 0.002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40174 -0.01042 " pathEditMode="relative" ptsTypes="AA">
                                      <p:cBhvr>
                                        <p:cTn id="10" dur="2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64955E-7 L 0.15764 -0.138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31 0.02755 L 0.36615 0.20625 " pathEditMode="relative" ptsTypes="AA">
                                      <p:cBhvr>
                                        <p:cTn id="15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64 -0.1381 L 0.29149 -0.14851 " pathEditMode="relative" ptsTypes="AA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46945E-18 L -0.08663 0.11551 " pathEditMode="relative" ptsTypes="AA">
                                      <p:cBhvr>
                                        <p:cTn id="19" dur="2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8 0.00255 C 0.38246 -0.00254 0.44913 -0.0074 0.46892 -0.00555 C 0.48871 -0.0037 0.45278 0.00139 0.43403 0.01411 C 0.41528 0.02684 0.38559 0.04881 0.3559 0.07102 " pathEditMode="relative" ptsTypes="aaaA">
                                      <p:cBhvr>
                                        <p:cTn id="21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528 0.2037 L 0.34254 0.0275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254 0.02755 L 0.53941 0.0382 " pathEditMode="relative" ptsTypes="AA">
                                      <p:cBhvr>
                                        <p:cTn id="27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pt-PT" dirty="0"/>
              <a:t>A </a:t>
            </a:r>
            <a:r>
              <a:rPr lang="pt-PT" b="1" dirty="0">
                <a:solidFill>
                  <a:srgbClr val="FFFF00"/>
                </a:solidFill>
              </a:rPr>
              <a:t>posse de bola</a:t>
            </a:r>
            <a:r>
              <a:rPr lang="pt-PT" dirty="0"/>
              <a:t> não é um fim em si e torna-se utópico, se não for conscientemente considerada como o </a:t>
            </a:r>
            <a:r>
              <a:rPr lang="pt-PT" b="1" dirty="0">
                <a:solidFill>
                  <a:srgbClr val="FFFF00"/>
                </a:solidFill>
              </a:rPr>
              <a:t>primeiro passo indispensável no processo ofensivo</a:t>
            </a:r>
            <a:r>
              <a:rPr lang="pt-PT" dirty="0"/>
              <a:t>, sendo condição “</a:t>
            </a:r>
            <a:r>
              <a:rPr lang="pt-PT" dirty="0" err="1"/>
              <a:t>sine</a:t>
            </a:r>
            <a:r>
              <a:rPr lang="pt-PT" dirty="0"/>
              <a:t> </a:t>
            </a:r>
            <a:r>
              <a:rPr lang="pt-PT" dirty="0" err="1"/>
              <a:t>qua</a:t>
            </a:r>
            <a:r>
              <a:rPr lang="pt-PT" dirty="0"/>
              <a:t> </a:t>
            </a:r>
            <a:r>
              <a:rPr lang="pt-PT" dirty="0" err="1"/>
              <a:t>non</a:t>
            </a:r>
            <a:r>
              <a:rPr lang="pt-PT" dirty="0"/>
              <a:t>” para a concretização dos seus objectivos fundamentais: a </a:t>
            </a:r>
            <a:r>
              <a:rPr lang="pt-PT" b="1" dirty="0">
                <a:solidFill>
                  <a:srgbClr val="FFFF00"/>
                </a:solidFill>
              </a:rPr>
              <a:t>progressão/finalização</a:t>
            </a:r>
            <a:r>
              <a:rPr lang="pt-PT" dirty="0"/>
              <a:t> e a </a:t>
            </a:r>
            <a:r>
              <a:rPr lang="pt-PT" b="1" dirty="0">
                <a:solidFill>
                  <a:srgbClr val="FFFF00"/>
                </a:solidFill>
              </a:rPr>
              <a:t>manutenção da posse de bola</a:t>
            </a:r>
            <a:r>
              <a:rPr lang="pt-PT" dirty="0"/>
              <a:t> (Castelo 1996).</a:t>
            </a:r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Objectivos do </a:t>
            </a:r>
            <a:r>
              <a:rPr lang="pt-PT" dirty="0" smtClean="0"/>
              <a:t>Processo Ofensivo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25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pic>
        <p:nvPicPr>
          <p:cNvPr id="8" name="Imagem 7" descr="899377_full-l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4214818"/>
            <a:ext cx="2679696" cy="2009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4221163"/>
            <a:ext cx="215900" cy="198437"/>
          </a:xfrm>
          <a:prstGeom prst="rect">
            <a:avLst/>
          </a:prstGeom>
          <a:noFill/>
        </p:spPr>
      </p:pic>
      <p:pic>
        <p:nvPicPr>
          <p:cNvPr id="49157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92500" y="3573463"/>
            <a:ext cx="558800" cy="828675"/>
          </a:xfrm>
          <a:prstGeom prst="rect">
            <a:avLst/>
          </a:prstGeom>
          <a:noFill/>
        </p:spPr>
      </p:pic>
      <p:pic>
        <p:nvPicPr>
          <p:cNvPr id="49161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19475" y="5373688"/>
            <a:ext cx="558800" cy="828675"/>
          </a:xfrm>
          <a:prstGeom prst="rect">
            <a:avLst/>
          </a:prstGeom>
          <a:noFill/>
        </p:spPr>
      </p:pic>
      <p:sp>
        <p:nvSpPr>
          <p:cNvPr id="49163" name="Freeform 11"/>
          <p:cNvSpPr>
            <a:spLocks/>
          </p:cNvSpPr>
          <p:nvPr/>
        </p:nvSpPr>
        <p:spPr bwMode="auto">
          <a:xfrm>
            <a:off x="4268802" y="4076700"/>
            <a:ext cx="2374900" cy="431800"/>
          </a:xfrm>
          <a:custGeom>
            <a:avLst/>
            <a:gdLst/>
            <a:ahLst/>
            <a:cxnLst>
              <a:cxn ang="0">
                <a:pos x="7" y="324"/>
              </a:cxn>
              <a:cxn ang="0">
                <a:pos x="53" y="52"/>
              </a:cxn>
              <a:cxn ang="0">
                <a:pos x="325" y="279"/>
              </a:cxn>
              <a:cxn ang="0">
                <a:pos x="642" y="52"/>
              </a:cxn>
              <a:cxn ang="0">
                <a:pos x="869" y="370"/>
              </a:cxn>
              <a:cxn ang="0">
                <a:pos x="1050" y="7"/>
              </a:cxn>
              <a:cxn ang="0">
                <a:pos x="1323" y="415"/>
              </a:cxn>
              <a:cxn ang="0">
                <a:pos x="1549" y="52"/>
              </a:cxn>
              <a:cxn ang="0">
                <a:pos x="1867" y="461"/>
              </a:cxn>
              <a:cxn ang="0">
                <a:pos x="1867" y="98"/>
              </a:cxn>
              <a:cxn ang="0">
                <a:pos x="2139" y="642"/>
              </a:cxn>
              <a:cxn ang="0">
                <a:pos x="2366" y="551"/>
              </a:cxn>
            </a:cxnLst>
            <a:rect l="0" t="0" r="r" b="b"/>
            <a:pathLst>
              <a:path w="2366" h="718">
                <a:moveTo>
                  <a:pt x="7" y="324"/>
                </a:moveTo>
                <a:cubicBezTo>
                  <a:pt x="3" y="191"/>
                  <a:pt x="0" y="59"/>
                  <a:pt x="53" y="52"/>
                </a:cubicBezTo>
                <a:cubicBezTo>
                  <a:pt x="106" y="45"/>
                  <a:pt x="227" y="279"/>
                  <a:pt x="325" y="279"/>
                </a:cubicBezTo>
                <a:cubicBezTo>
                  <a:pt x="423" y="279"/>
                  <a:pt x="551" y="37"/>
                  <a:pt x="642" y="52"/>
                </a:cubicBezTo>
                <a:cubicBezTo>
                  <a:pt x="733" y="67"/>
                  <a:pt x="801" y="378"/>
                  <a:pt x="869" y="370"/>
                </a:cubicBezTo>
                <a:cubicBezTo>
                  <a:pt x="937" y="362"/>
                  <a:pt x="974" y="0"/>
                  <a:pt x="1050" y="7"/>
                </a:cubicBezTo>
                <a:cubicBezTo>
                  <a:pt x="1126" y="14"/>
                  <a:pt x="1240" y="408"/>
                  <a:pt x="1323" y="415"/>
                </a:cubicBezTo>
                <a:cubicBezTo>
                  <a:pt x="1406" y="422"/>
                  <a:pt x="1458" y="44"/>
                  <a:pt x="1549" y="52"/>
                </a:cubicBezTo>
                <a:cubicBezTo>
                  <a:pt x="1640" y="60"/>
                  <a:pt x="1814" y="453"/>
                  <a:pt x="1867" y="461"/>
                </a:cubicBezTo>
                <a:cubicBezTo>
                  <a:pt x="1920" y="469"/>
                  <a:pt x="1822" y="68"/>
                  <a:pt x="1867" y="98"/>
                </a:cubicBezTo>
                <a:cubicBezTo>
                  <a:pt x="1912" y="128"/>
                  <a:pt x="2056" y="566"/>
                  <a:pt x="2139" y="642"/>
                </a:cubicBezTo>
                <a:cubicBezTo>
                  <a:pt x="2222" y="718"/>
                  <a:pt x="2294" y="634"/>
                  <a:pt x="2366" y="551"/>
                </a:cubicBezTo>
              </a:path>
            </a:pathLst>
          </a:cu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>
            <a:off x="6715140" y="4500571"/>
            <a:ext cx="571504" cy="1071569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V="1">
            <a:off x="3851275" y="5876925"/>
            <a:ext cx="3313113" cy="144463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49166" name="AutoShape 14"/>
          <p:cNvSpPr>
            <a:spLocks noChangeArrowheads="1"/>
          </p:cNvSpPr>
          <p:nvPr/>
        </p:nvSpPr>
        <p:spPr bwMode="auto">
          <a:xfrm rot="19444627">
            <a:off x="7365454" y="5464387"/>
            <a:ext cx="503238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 flipV="1">
            <a:off x="7235825" y="4292600"/>
            <a:ext cx="1223963" cy="1512888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18" name="Picture 6" descr="Picture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429652" y="4071942"/>
            <a:ext cx="374191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cxnSp>
        <p:nvCxnSpPr>
          <p:cNvPr id="20" name="Conexão recta unidireccional 19"/>
          <p:cNvCxnSpPr/>
          <p:nvPr/>
        </p:nvCxnSpPr>
        <p:spPr>
          <a:xfrm rot="5400000">
            <a:off x="8072462" y="4929198"/>
            <a:ext cx="428628" cy="428628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Contra-Ataque </a:t>
            </a:r>
            <a:r>
              <a:rPr lang="pt-PT" dirty="0" smtClean="0">
                <a:solidFill>
                  <a:srgbClr val="FFC000"/>
                </a:solidFill>
              </a:rPr>
              <a:t>[2 x 1 + GR]</a:t>
            </a:r>
            <a:endParaRPr lang="pt-PT" dirty="0"/>
          </a:p>
        </p:txBody>
      </p:sp>
      <p:sp>
        <p:nvSpPr>
          <p:cNvPr id="21" name="Rectângulo 20"/>
          <p:cNvSpPr/>
          <p:nvPr/>
        </p:nvSpPr>
        <p:spPr>
          <a:xfrm>
            <a:off x="500034" y="1446242"/>
            <a:ext cx="864396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3000" b="1" dirty="0" smtClean="0">
                <a:ln w="11430"/>
                <a:solidFill>
                  <a:srgbClr val="FFFF00"/>
                </a:solidFill>
                <a:latin typeface="Arial Rounded MT Bold" pitchFamily="34" charset="0"/>
              </a:rPr>
              <a:t>Estratégia Ofensiva / Defensiva</a:t>
            </a:r>
            <a:endParaRPr lang="pt-PT" sz="3000" b="1" dirty="0">
              <a:ln w="11430"/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714876" y="2500306"/>
            <a:ext cx="4071966" cy="494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000" dirty="0" smtClean="0">
                <a:solidFill>
                  <a:schemeClr val="bg1"/>
                </a:solidFill>
                <a:latin typeface="Arial Rounded MT Bold" pitchFamily="34" charset="0"/>
              </a:rPr>
              <a:t>Transformar em 1x1 + 1xGR</a:t>
            </a:r>
            <a:endParaRPr lang="pt-PT" sz="2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cxnSp>
        <p:nvCxnSpPr>
          <p:cNvPr id="29" name="Conexão recta unidireccional 28"/>
          <p:cNvCxnSpPr/>
          <p:nvPr/>
        </p:nvCxnSpPr>
        <p:spPr>
          <a:xfrm flipV="1">
            <a:off x="6858016" y="3929066"/>
            <a:ext cx="1357322" cy="500066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10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4692663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Conexão recta unidireccional 30"/>
          <p:cNvCxnSpPr>
            <a:stCxn id="30" idx="3"/>
          </p:cNvCxnSpPr>
          <p:nvPr/>
        </p:nvCxnSpPr>
        <p:spPr>
          <a:xfrm flipV="1">
            <a:off x="5870580" y="4429132"/>
            <a:ext cx="987436" cy="596113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xão recta unidireccional 31"/>
          <p:cNvCxnSpPr/>
          <p:nvPr/>
        </p:nvCxnSpPr>
        <p:spPr>
          <a:xfrm flipV="1">
            <a:off x="6643702" y="3714752"/>
            <a:ext cx="1714512" cy="714380"/>
          </a:xfrm>
          <a:prstGeom prst="straightConnector1">
            <a:avLst/>
          </a:prstGeom>
          <a:ln w="25400">
            <a:solidFill>
              <a:schemeClr val="tx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arcador de Posição do Número do Diapositivo 2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250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24" name="Marcador de Posição do Rodapé 2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3" grpId="0" animBg="1"/>
      <p:bldP spid="49164" grpId="0" animBg="1"/>
      <p:bldP spid="49165" grpId="0" animBg="1"/>
      <p:bldP spid="49168" grpId="0" animBg="1"/>
    </p:bld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4221163"/>
            <a:ext cx="215900" cy="198437"/>
          </a:xfrm>
          <a:prstGeom prst="rect">
            <a:avLst/>
          </a:prstGeom>
          <a:noFill/>
        </p:spPr>
      </p:pic>
      <p:pic>
        <p:nvPicPr>
          <p:cNvPr id="50181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92500" y="3573463"/>
            <a:ext cx="558800" cy="828675"/>
          </a:xfrm>
          <a:prstGeom prst="rect">
            <a:avLst/>
          </a:prstGeom>
          <a:noFill/>
        </p:spPr>
      </p:pic>
      <p:pic>
        <p:nvPicPr>
          <p:cNvPr id="50182" name="Picture 6" descr="Picture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530149" y="4221163"/>
            <a:ext cx="300602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19475" y="5373688"/>
            <a:ext cx="558800" cy="828675"/>
          </a:xfrm>
          <a:prstGeom prst="rect">
            <a:avLst/>
          </a:prstGeom>
          <a:noFill/>
        </p:spPr>
      </p:pic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Contra-Ataque </a:t>
            </a:r>
            <a:r>
              <a:rPr lang="pt-PT" dirty="0" smtClean="0">
                <a:solidFill>
                  <a:srgbClr val="FFC000"/>
                </a:solidFill>
              </a:rPr>
              <a:t>[2 x 1 + GR]</a:t>
            </a:r>
            <a:endParaRPr lang="pt-PT" dirty="0"/>
          </a:p>
        </p:txBody>
      </p:sp>
      <p:sp>
        <p:nvSpPr>
          <p:cNvPr id="13" name="Rectângulo 12"/>
          <p:cNvSpPr/>
          <p:nvPr/>
        </p:nvSpPr>
        <p:spPr>
          <a:xfrm>
            <a:off x="500034" y="1446242"/>
            <a:ext cx="864396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3000" b="1" dirty="0" smtClean="0">
                <a:ln w="11430"/>
                <a:solidFill>
                  <a:srgbClr val="FFFF00"/>
                </a:solidFill>
                <a:latin typeface="Arial Rounded MT Bold" pitchFamily="34" charset="0"/>
              </a:rPr>
              <a:t>Estratégia Ofensiva / Defensiva</a:t>
            </a:r>
            <a:endParaRPr lang="pt-PT" sz="3000" b="1" dirty="0">
              <a:ln w="11430"/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714876" y="2500306"/>
            <a:ext cx="4071966" cy="494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000" dirty="0" smtClean="0">
                <a:solidFill>
                  <a:schemeClr val="bg1"/>
                </a:solidFill>
                <a:latin typeface="Arial Rounded MT Bold" pitchFamily="34" charset="0"/>
              </a:rPr>
              <a:t>Transformar em 1x1 + 1xGR</a:t>
            </a:r>
            <a:endParaRPr lang="pt-PT" sz="2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12" name="Picture 10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4692663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Marcador de Posição do Número do Diapositivo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251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16" name="Marcador de Posição do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2083 L 0.29531 0.027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3158 0.002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40174 -0.01042 " pathEditMode="relative" ptsTypes="AA">
                                      <p:cBhvr>
                                        <p:cTn id="10" dur="2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64955E-7 L 0.15764 -0.138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31 0.02755 L 0.36615 0.20625 " pathEditMode="relative" ptsTypes="AA">
                                      <p:cBhvr>
                                        <p:cTn id="15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46945E-18 L -0.08663 0.11551 " pathEditMode="relative" ptsTypes="AA">
                                      <p:cBhvr>
                                        <p:cTn id="17" dur="2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8 0.00255 L 0.51267 0.04445 " pathEditMode="relative" ptsTypes="AA">
                                      <p:cBhvr>
                                        <p:cTn id="19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64 -0.1381 L 0.30729 -0.07518 " pathEditMode="relative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528 0.20357 C 0.39097 0.16031 0.41667 0.11706 0.44618 0.08189 C 0.47569 0.04673 0.5092 0.01967 0.54271 -0.00716 " pathEditMode="relative" ptsTypes="aaA">
                                      <p:cBhvr>
                                        <p:cTn id="24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833958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t-PT" dirty="0"/>
              <a:t>Ofensivamente</a:t>
            </a:r>
          </a:p>
          <a:p>
            <a:pPr lvl="1" algn="just">
              <a:lnSpc>
                <a:spcPct val="110000"/>
              </a:lnSpc>
            </a:pPr>
            <a:r>
              <a:rPr lang="pt-PT" sz="2200" dirty="0" smtClean="0"/>
              <a:t>Jogador com </a:t>
            </a:r>
            <a:r>
              <a:rPr lang="pt-PT" sz="2200" b="1" dirty="0" smtClean="0">
                <a:solidFill>
                  <a:srgbClr val="FFFF00"/>
                </a:solidFill>
              </a:rPr>
              <a:t>bola sempre no corredor central</a:t>
            </a:r>
          </a:p>
          <a:p>
            <a:pPr lvl="2" algn="just">
              <a:lnSpc>
                <a:spcPct val="110000"/>
              </a:lnSpc>
            </a:pPr>
            <a:r>
              <a:rPr lang="pt-PT" sz="1900" dirty="0" smtClean="0"/>
              <a:t>Após passar a bola a um dos colegas fica a </a:t>
            </a:r>
            <a:r>
              <a:rPr lang="pt-PT" sz="1900" b="1" dirty="0" smtClean="0">
                <a:solidFill>
                  <a:srgbClr val="FFFF00"/>
                </a:solidFill>
              </a:rPr>
              <a:t>dar apoio ou poderá também deslocar-se para o 2º poste</a:t>
            </a:r>
          </a:p>
          <a:p>
            <a:pPr lvl="2" algn="just">
              <a:lnSpc>
                <a:spcPct val="110000"/>
              </a:lnSpc>
            </a:pPr>
            <a:r>
              <a:rPr lang="pt-PT" sz="1900" dirty="0" smtClean="0"/>
              <a:t>Se ficar a dar apoio, o jogador do corredor contrário aquele em que se encontra a bola desmarca-se imediatamente para o 2º poste</a:t>
            </a:r>
          </a:p>
          <a:p>
            <a:pPr lvl="2" algn="just">
              <a:lnSpc>
                <a:spcPct val="110000"/>
              </a:lnSpc>
            </a:pPr>
            <a:r>
              <a:rPr lang="pt-PT" sz="1900" dirty="0" smtClean="0"/>
              <a:t>Se se deslocar para o 2º poste, o jogador do corredor contrário aquele em que se encontra a bola vem dar apoio no corredor central</a:t>
            </a:r>
          </a:p>
          <a:p>
            <a:pPr lvl="2" algn="just">
              <a:lnSpc>
                <a:spcPct val="110000"/>
              </a:lnSpc>
            </a:pPr>
            <a:endParaRPr lang="pt-PT" sz="1900" dirty="0" smtClean="0"/>
          </a:p>
          <a:p>
            <a:pPr lvl="1" algn="just">
              <a:lnSpc>
                <a:spcPct val="110000"/>
              </a:lnSpc>
            </a:pPr>
            <a:r>
              <a:rPr lang="pt-PT" sz="2200" dirty="0" smtClean="0"/>
              <a:t>O jogador com bola terá </a:t>
            </a:r>
            <a:r>
              <a:rPr lang="pt-PT" sz="2200" b="1" dirty="0" smtClean="0">
                <a:solidFill>
                  <a:srgbClr val="FFFF00"/>
                </a:solidFill>
              </a:rPr>
              <a:t>duas soluções:</a:t>
            </a:r>
            <a:r>
              <a:rPr lang="pt-PT" sz="2200" dirty="0" smtClean="0"/>
              <a:t> </a:t>
            </a:r>
          </a:p>
          <a:p>
            <a:pPr lvl="2" algn="just">
              <a:lnSpc>
                <a:spcPct val="110000"/>
              </a:lnSpc>
            </a:pPr>
            <a:r>
              <a:rPr lang="pt-PT" sz="1900" b="1" dirty="0" smtClean="0">
                <a:solidFill>
                  <a:srgbClr val="FFFF00"/>
                </a:solidFill>
              </a:rPr>
              <a:t>Jogar no apoio </a:t>
            </a:r>
          </a:p>
          <a:p>
            <a:pPr lvl="2" algn="just">
              <a:lnSpc>
                <a:spcPct val="110000"/>
              </a:lnSpc>
            </a:pPr>
            <a:r>
              <a:rPr lang="pt-PT" sz="1900" b="1" dirty="0" smtClean="0">
                <a:solidFill>
                  <a:srgbClr val="FFFF00"/>
                </a:solidFill>
              </a:rPr>
              <a:t>Ou passe para o 2º poste</a:t>
            </a:r>
          </a:p>
          <a:p>
            <a:pPr lvl="1" algn="just">
              <a:lnSpc>
                <a:spcPct val="110000"/>
              </a:lnSpc>
            </a:pPr>
            <a:endParaRPr lang="pt-PT" sz="2200" dirty="0" smtClean="0"/>
          </a:p>
          <a:p>
            <a:pPr lvl="1" algn="just">
              <a:lnSpc>
                <a:spcPct val="110000"/>
              </a:lnSpc>
            </a:pPr>
            <a:r>
              <a:rPr lang="pt-PT" sz="2200" dirty="0" smtClean="0"/>
              <a:t>Os jogadores posicionados nos corredores laterais deverão posicionar-se a meio entre o corredor central e a linha lateral de modo a terem bom ângulo de passe / remate</a:t>
            </a:r>
          </a:p>
          <a:p>
            <a:pPr lvl="2" algn="just">
              <a:lnSpc>
                <a:spcPct val="120000"/>
              </a:lnSpc>
            </a:pPr>
            <a:endParaRPr lang="pt-PT" sz="1900" dirty="0" smtClean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FADDA5-D540-4418-BFBE-B9A9BD8F6511}" type="slidenum">
              <a:rPr lang="pt-PT" smtClean="0"/>
              <a:pPr/>
              <a:t>252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Contra-Ataque </a:t>
            </a:r>
            <a:r>
              <a:rPr lang="pt-PT" dirty="0" smtClean="0">
                <a:solidFill>
                  <a:srgbClr val="FFC000"/>
                </a:solidFill>
              </a:rPr>
              <a:t>[3 x 1 + GR]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uiExpand="1" build="p"/>
    </p:bld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5048272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t-PT" dirty="0" smtClean="0"/>
              <a:t>Defensivamente</a:t>
            </a:r>
          </a:p>
          <a:p>
            <a:pPr lvl="1" algn="just"/>
            <a:r>
              <a:rPr lang="pt-PT" dirty="0" smtClean="0"/>
              <a:t>O defensor deverá </a:t>
            </a:r>
            <a:r>
              <a:rPr lang="pt-PT" b="1" dirty="0" smtClean="0">
                <a:solidFill>
                  <a:srgbClr val="FFFF00"/>
                </a:solidFill>
              </a:rPr>
              <a:t>temporizar</a:t>
            </a:r>
            <a:r>
              <a:rPr lang="pt-PT" dirty="0" smtClean="0"/>
              <a:t> o mais possível, aguardando a ajuda.</a:t>
            </a:r>
          </a:p>
          <a:p>
            <a:pPr lvl="2" algn="just"/>
            <a:r>
              <a:rPr lang="pt-PT" dirty="0" smtClean="0"/>
              <a:t>Opcionalmente pode-se instruir para que o defensor pressione de modo a que o passe seja feito para o lado esquerdo do defensor</a:t>
            </a:r>
          </a:p>
          <a:p>
            <a:pPr lvl="2" algn="just"/>
            <a:endParaRPr lang="pt-PT" dirty="0" smtClean="0"/>
          </a:p>
          <a:p>
            <a:pPr lvl="1" algn="just"/>
            <a:r>
              <a:rPr lang="pt-PT" dirty="0" smtClean="0"/>
              <a:t>Após a bola ser colocada num dos corredores laterais já em zona de finalização deverá </a:t>
            </a:r>
            <a:r>
              <a:rPr lang="pt-PT" b="1" dirty="0" smtClean="0">
                <a:solidFill>
                  <a:srgbClr val="FFFF00"/>
                </a:solidFill>
              </a:rPr>
              <a:t>fechar na zona central tentando cortar a linha de passe ao 2º poste</a:t>
            </a:r>
          </a:p>
          <a:p>
            <a:pPr lvl="1" algn="just">
              <a:lnSpc>
                <a:spcPct val="110000"/>
              </a:lnSpc>
            </a:pPr>
            <a:endParaRPr lang="en-GB" dirty="0" smtClean="0"/>
          </a:p>
          <a:p>
            <a:pPr lvl="1" algn="just">
              <a:lnSpc>
                <a:spcPct val="90000"/>
              </a:lnSpc>
            </a:pPr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FADDA5-D540-4418-BFBE-B9A9BD8F6511}" type="slidenum">
              <a:rPr lang="pt-PT" smtClean="0"/>
              <a:pPr/>
              <a:t>253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Contra-Ataque </a:t>
            </a:r>
            <a:r>
              <a:rPr lang="pt-PT" dirty="0" smtClean="0">
                <a:solidFill>
                  <a:srgbClr val="FFC000"/>
                </a:solidFill>
              </a:rPr>
              <a:t>[3 x 1 + GR]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uiExpand="1" build="p"/>
    </p:bld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4433890"/>
            <a:ext cx="215900" cy="198437"/>
          </a:xfrm>
          <a:prstGeom prst="rect">
            <a:avLst/>
          </a:prstGeom>
          <a:noFill/>
        </p:spPr>
      </p:pic>
      <p:pic>
        <p:nvPicPr>
          <p:cNvPr id="49157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92500" y="3786190"/>
            <a:ext cx="558800" cy="828675"/>
          </a:xfrm>
          <a:prstGeom prst="rect">
            <a:avLst/>
          </a:prstGeom>
          <a:noFill/>
        </p:spPr>
      </p:pic>
      <p:pic>
        <p:nvPicPr>
          <p:cNvPr id="49161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19475" y="5373688"/>
            <a:ext cx="558800" cy="828675"/>
          </a:xfrm>
          <a:prstGeom prst="rect">
            <a:avLst/>
          </a:prstGeom>
          <a:noFill/>
        </p:spPr>
      </p:pic>
      <p:sp>
        <p:nvSpPr>
          <p:cNvPr id="49163" name="Freeform 11"/>
          <p:cNvSpPr>
            <a:spLocks/>
          </p:cNvSpPr>
          <p:nvPr/>
        </p:nvSpPr>
        <p:spPr bwMode="auto">
          <a:xfrm>
            <a:off x="4284663" y="4283084"/>
            <a:ext cx="2374900" cy="431800"/>
          </a:xfrm>
          <a:custGeom>
            <a:avLst/>
            <a:gdLst/>
            <a:ahLst/>
            <a:cxnLst>
              <a:cxn ang="0">
                <a:pos x="7" y="324"/>
              </a:cxn>
              <a:cxn ang="0">
                <a:pos x="53" y="52"/>
              </a:cxn>
              <a:cxn ang="0">
                <a:pos x="325" y="279"/>
              </a:cxn>
              <a:cxn ang="0">
                <a:pos x="642" y="52"/>
              </a:cxn>
              <a:cxn ang="0">
                <a:pos x="869" y="370"/>
              </a:cxn>
              <a:cxn ang="0">
                <a:pos x="1050" y="7"/>
              </a:cxn>
              <a:cxn ang="0">
                <a:pos x="1323" y="415"/>
              </a:cxn>
              <a:cxn ang="0">
                <a:pos x="1549" y="52"/>
              </a:cxn>
              <a:cxn ang="0">
                <a:pos x="1867" y="461"/>
              </a:cxn>
              <a:cxn ang="0">
                <a:pos x="1867" y="98"/>
              </a:cxn>
              <a:cxn ang="0">
                <a:pos x="2139" y="642"/>
              </a:cxn>
              <a:cxn ang="0">
                <a:pos x="2366" y="551"/>
              </a:cxn>
            </a:cxnLst>
            <a:rect l="0" t="0" r="r" b="b"/>
            <a:pathLst>
              <a:path w="2366" h="718">
                <a:moveTo>
                  <a:pt x="7" y="324"/>
                </a:moveTo>
                <a:cubicBezTo>
                  <a:pt x="3" y="191"/>
                  <a:pt x="0" y="59"/>
                  <a:pt x="53" y="52"/>
                </a:cubicBezTo>
                <a:cubicBezTo>
                  <a:pt x="106" y="45"/>
                  <a:pt x="227" y="279"/>
                  <a:pt x="325" y="279"/>
                </a:cubicBezTo>
                <a:cubicBezTo>
                  <a:pt x="423" y="279"/>
                  <a:pt x="551" y="37"/>
                  <a:pt x="642" y="52"/>
                </a:cubicBezTo>
                <a:cubicBezTo>
                  <a:pt x="733" y="67"/>
                  <a:pt x="801" y="378"/>
                  <a:pt x="869" y="370"/>
                </a:cubicBezTo>
                <a:cubicBezTo>
                  <a:pt x="937" y="362"/>
                  <a:pt x="974" y="0"/>
                  <a:pt x="1050" y="7"/>
                </a:cubicBezTo>
                <a:cubicBezTo>
                  <a:pt x="1126" y="14"/>
                  <a:pt x="1240" y="408"/>
                  <a:pt x="1323" y="415"/>
                </a:cubicBezTo>
                <a:cubicBezTo>
                  <a:pt x="1406" y="422"/>
                  <a:pt x="1458" y="44"/>
                  <a:pt x="1549" y="52"/>
                </a:cubicBezTo>
                <a:cubicBezTo>
                  <a:pt x="1640" y="60"/>
                  <a:pt x="1814" y="453"/>
                  <a:pt x="1867" y="461"/>
                </a:cubicBezTo>
                <a:cubicBezTo>
                  <a:pt x="1920" y="469"/>
                  <a:pt x="1822" y="68"/>
                  <a:pt x="1867" y="98"/>
                </a:cubicBezTo>
                <a:cubicBezTo>
                  <a:pt x="1912" y="128"/>
                  <a:pt x="2056" y="566"/>
                  <a:pt x="2139" y="642"/>
                </a:cubicBezTo>
                <a:cubicBezTo>
                  <a:pt x="2222" y="718"/>
                  <a:pt x="2294" y="634"/>
                  <a:pt x="2366" y="551"/>
                </a:cubicBezTo>
              </a:path>
            </a:pathLst>
          </a:cu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>
            <a:off x="6715140" y="4500570"/>
            <a:ext cx="357190" cy="1285883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V="1">
            <a:off x="3851275" y="5876925"/>
            <a:ext cx="3313113" cy="144463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49166" name="AutoShape 14"/>
          <p:cNvSpPr>
            <a:spLocks noChangeArrowheads="1"/>
          </p:cNvSpPr>
          <p:nvPr/>
        </p:nvSpPr>
        <p:spPr bwMode="auto">
          <a:xfrm rot="3042384">
            <a:off x="8218718" y="3973186"/>
            <a:ext cx="503238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cxnSp>
        <p:nvCxnSpPr>
          <p:cNvPr id="20" name="Conexão recta unidireccional 19"/>
          <p:cNvCxnSpPr/>
          <p:nvPr/>
        </p:nvCxnSpPr>
        <p:spPr>
          <a:xfrm rot="10800000" flipV="1">
            <a:off x="7858148" y="4929198"/>
            <a:ext cx="642942" cy="571504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Contra-Ataque </a:t>
            </a:r>
            <a:r>
              <a:rPr lang="pt-PT" dirty="0" smtClean="0">
                <a:solidFill>
                  <a:srgbClr val="FFC000"/>
                </a:solidFill>
              </a:rPr>
              <a:t>[3 x 1 + GR]</a:t>
            </a:r>
            <a:endParaRPr lang="pt-PT" dirty="0"/>
          </a:p>
        </p:txBody>
      </p:sp>
      <p:sp>
        <p:nvSpPr>
          <p:cNvPr id="21" name="Rectângulo 20"/>
          <p:cNvSpPr/>
          <p:nvPr/>
        </p:nvSpPr>
        <p:spPr>
          <a:xfrm>
            <a:off x="500034" y="1446242"/>
            <a:ext cx="864396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3000" b="1" dirty="0" smtClean="0">
                <a:ln w="11430"/>
                <a:solidFill>
                  <a:srgbClr val="FFFF00"/>
                </a:solidFill>
                <a:latin typeface="Arial Rounded MT Bold" pitchFamily="34" charset="0"/>
              </a:rPr>
              <a:t>Estratégia Ofensiva / Defensiva</a:t>
            </a:r>
            <a:endParaRPr lang="pt-PT" sz="3000" b="1" dirty="0">
              <a:ln w="11430"/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flipV="1">
            <a:off x="7358082" y="4071941"/>
            <a:ext cx="785818" cy="1714511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18" name="Picture 6" descr="Picture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429652" y="4071942"/>
            <a:ext cx="374191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cxnSp>
        <p:nvCxnSpPr>
          <p:cNvPr id="26" name="Conexão recta unidireccional 25"/>
          <p:cNvCxnSpPr/>
          <p:nvPr/>
        </p:nvCxnSpPr>
        <p:spPr>
          <a:xfrm>
            <a:off x="5929322" y="3929066"/>
            <a:ext cx="714383" cy="500067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868" y="2500306"/>
            <a:ext cx="558800" cy="828675"/>
          </a:xfrm>
          <a:prstGeom prst="rect">
            <a:avLst/>
          </a:prstGeom>
          <a:noFill/>
        </p:spPr>
      </p:pic>
      <p:pic>
        <p:nvPicPr>
          <p:cNvPr id="49162" name="Picture 10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3500438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Conexão recta unidireccional 30"/>
          <p:cNvCxnSpPr/>
          <p:nvPr/>
        </p:nvCxnSpPr>
        <p:spPr>
          <a:xfrm flipV="1">
            <a:off x="6715140" y="4357694"/>
            <a:ext cx="928694" cy="71438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ine 15"/>
          <p:cNvSpPr>
            <a:spLocks noChangeShapeType="1"/>
          </p:cNvSpPr>
          <p:nvPr/>
        </p:nvSpPr>
        <p:spPr bwMode="auto">
          <a:xfrm>
            <a:off x="4214810" y="3071810"/>
            <a:ext cx="2928958" cy="71438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35" name="Line 15"/>
          <p:cNvSpPr>
            <a:spLocks noChangeShapeType="1"/>
          </p:cNvSpPr>
          <p:nvPr/>
        </p:nvSpPr>
        <p:spPr bwMode="auto">
          <a:xfrm>
            <a:off x="7215206" y="3143248"/>
            <a:ext cx="1000132" cy="71438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254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25" name="Marcador de Posição do Rodapé 2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3" grpId="0" animBg="1"/>
      <p:bldP spid="49164" grpId="0" animBg="1"/>
      <p:bldP spid="49165" grpId="0" animBg="1"/>
      <p:bldP spid="49166" grpId="0" animBg="1"/>
      <p:bldP spid="23" grpId="0" animBg="1"/>
      <p:bldP spid="32" grpId="0" animBg="1"/>
      <p:bldP spid="35" grpId="0" animBg="1"/>
    </p:bld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4435200"/>
            <a:ext cx="215900" cy="198437"/>
          </a:xfrm>
          <a:prstGeom prst="rect">
            <a:avLst/>
          </a:prstGeom>
          <a:noFill/>
        </p:spPr>
      </p:pic>
      <p:pic>
        <p:nvPicPr>
          <p:cNvPr id="50181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92500" y="3787200"/>
            <a:ext cx="558800" cy="828675"/>
          </a:xfrm>
          <a:prstGeom prst="rect">
            <a:avLst/>
          </a:prstGeom>
          <a:noFill/>
        </p:spPr>
      </p:pic>
      <p:pic>
        <p:nvPicPr>
          <p:cNvPr id="50182" name="Picture 6" descr="Picture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431200" y="4071600"/>
            <a:ext cx="374191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19475" y="5373688"/>
            <a:ext cx="558800" cy="828675"/>
          </a:xfrm>
          <a:prstGeom prst="rect">
            <a:avLst/>
          </a:prstGeom>
          <a:noFill/>
        </p:spPr>
      </p:pic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Contra-Ataque </a:t>
            </a:r>
            <a:r>
              <a:rPr lang="pt-PT" dirty="0" smtClean="0">
                <a:solidFill>
                  <a:srgbClr val="FFC000"/>
                </a:solidFill>
              </a:rPr>
              <a:t>[3 x 1 + GR]</a:t>
            </a:r>
            <a:endParaRPr lang="pt-PT" dirty="0"/>
          </a:p>
        </p:txBody>
      </p:sp>
      <p:sp>
        <p:nvSpPr>
          <p:cNvPr id="13" name="Rectângulo 12"/>
          <p:cNvSpPr/>
          <p:nvPr/>
        </p:nvSpPr>
        <p:spPr>
          <a:xfrm>
            <a:off x="500034" y="1446242"/>
            <a:ext cx="864396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3000" b="1" dirty="0" smtClean="0">
                <a:ln w="11430"/>
                <a:solidFill>
                  <a:srgbClr val="FFFF00"/>
                </a:solidFill>
                <a:latin typeface="Arial Rounded MT Bold" pitchFamily="34" charset="0"/>
              </a:rPr>
              <a:t>Estratégia Ofensiva / Defensiva</a:t>
            </a:r>
          </a:p>
          <a:p>
            <a:endParaRPr lang="pt-PT" sz="3000" b="1" dirty="0">
              <a:ln w="11430"/>
              <a:solidFill>
                <a:srgbClr val="FFFF00"/>
              </a:solidFill>
              <a:latin typeface="Arial Rounded MT Bold" pitchFamily="34" charset="0"/>
            </a:endParaRPr>
          </a:p>
        </p:txBody>
      </p:sp>
      <p:pic>
        <p:nvPicPr>
          <p:cNvPr id="12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868" y="2500306"/>
            <a:ext cx="558800" cy="828675"/>
          </a:xfrm>
          <a:prstGeom prst="rect">
            <a:avLst/>
          </a:prstGeom>
          <a:noFill/>
        </p:spPr>
      </p:pic>
      <p:pic>
        <p:nvPicPr>
          <p:cNvPr id="16" name="Picture 10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3500438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Marcador de Posição do Número do Diapositivo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255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15" name="Marcador de Posição do Rodapé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2083 L 0.29531 0.027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3158 0.002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40174 -0.01042 " pathEditMode="relative" ptsTypes="AA">
                                      <p:cBhvr>
                                        <p:cTn id="10" dur="2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90194E-6 L 0.37014 0.0104 " pathEditMode="relative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1.11008E-6 L 0.11805 0.10476 " pathEditMode="relative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31 0.02755 L 0.36615 0.20625 " pathEditMode="relative" ptsTypes="AA">
                                      <p:cBhvr>
                                        <p:cTn id="17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46945E-18 L -0.08663 0.11551 " pathEditMode="relative" ptsTypes="AA">
                                      <p:cBhvr>
                                        <p:cTn id="19" dur="2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14 0.0104 L 0.47257 0.14685 " pathEditMode="relative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59 0.09875 L 0.20503 0.0881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528 0.1723 L 0.46858 -0.0770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58 -0.07701 L 0.53941 0.0277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4433890"/>
            <a:ext cx="215900" cy="198437"/>
          </a:xfrm>
          <a:prstGeom prst="rect">
            <a:avLst/>
          </a:prstGeom>
          <a:noFill/>
        </p:spPr>
      </p:pic>
      <p:pic>
        <p:nvPicPr>
          <p:cNvPr id="49157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92500" y="3786190"/>
            <a:ext cx="558800" cy="828675"/>
          </a:xfrm>
          <a:prstGeom prst="rect">
            <a:avLst/>
          </a:prstGeom>
          <a:noFill/>
        </p:spPr>
      </p:pic>
      <p:pic>
        <p:nvPicPr>
          <p:cNvPr id="49161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19475" y="5373688"/>
            <a:ext cx="558800" cy="828675"/>
          </a:xfrm>
          <a:prstGeom prst="rect">
            <a:avLst/>
          </a:prstGeom>
          <a:noFill/>
        </p:spPr>
      </p:pic>
      <p:sp>
        <p:nvSpPr>
          <p:cNvPr id="49163" name="Freeform 11"/>
          <p:cNvSpPr>
            <a:spLocks/>
          </p:cNvSpPr>
          <p:nvPr/>
        </p:nvSpPr>
        <p:spPr bwMode="auto">
          <a:xfrm>
            <a:off x="4284663" y="4283084"/>
            <a:ext cx="2374900" cy="431800"/>
          </a:xfrm>
          <a:custGeom>
            <a:avLst/>
            <a:gdLst/>
            <a:ahLst/>
            <a:cxnLst>
              <a:cxn ang="0">
                <a:pos x="7" y="324"/>
              </a:cxn>
              <a:cxn ang="0">
                <a:pos x="53" y="52"/>
              </a:cxn>
              <a:cxn ang="0">
                <a:pos x="325" y="279"/>
              </a:cxn>
              <a:cxn ang="0">
                <a:pos x="642" y="52"/>
              </a:cxn>
              <a:cxn ang="0">
                <a:pos x="869" y="370"/>
              </a:cxn>
              <a:cxn ang="0">
                <a:pos x="1050" y="7"/>
              </a:cxn>
              <a:cxn ang="0">
                <a:pos x="1323" y="415"/>
              </a:cxn>
              <a:cxn ang="0">
                <a:pos x="1549" y="52"/>
              </a:cxn>
              <a:cxn ang="0">
                <a:pos x="1867" y="461"/>
              </a:cxn>
              <a:cxn ang="0">
                <a:pos x="1867" y="98"/>
              </a:cxn>
              <a:cxn ang="0">
                <a:pos x="2139" y="642"/>
              </a:cxn>
              <a:cxn ang="0">
                <a:pos x="2366" y="551"/>
              </a:cxn>
            </a:cxnLst>
            <a:rect l="0" t="0" r="r" b="b"/>
            <a:pathLst>
              <a:path w="2366" h="718">
                <a:moveTo>
                  <a:pt x="7" y="324"/>
                </a:moveTo>
                <a:cubicBezTo>
                  <a:pt x="3" y="191"/>
                  <a:pt x="0" y="59"/>
                  <a:pt x="53" y="52"/>
                </a:cubicBezTo>
                <a:cubicBezTo>
                  <a:pt x="106" y="45"/>
                  <a:pt x="227" y="279"/>
                  <a:pt x="325" y="279"/>
                </a:cubicBezTo>
                <a:cubicBezTo>
                  <a:pt x="423" y="279"/>
                  <a:pt x="551" y="37"/>
                  <a:pt x="642" y="52"/>
                </a:cubicBezTo>
                <a:cubicBezTo>
                  <a:pt x="733" y="67"/>
                  <a:pt x="801" y="378"/>
                  <a:pt x="869" y="370"/>
                </a:cubicBezTo>
                <a:cubicBezTo>
                  <a:pt x="937" y="362"/>
                  <a:pt x="974" y="0"/>
                  <a:pt x="1050" y="7"/>
                </a:cubicBezTo>
                <a:cubicBezTo>
                  <a:pt x="1126" y="14"/>
                  <a:pt x="1240" y="408"/>
                  <a:pt x="1323" y="415"/>
                </a:cubicBezTo>
                <a:cubicBezTo>
                  <a:pt x="1406" y="422"/>
                  <a:pt x="1458" y="44"/>
                  <a:pt x="1549" y="52"/>
                </a:cubicBezTo>
                <a:cubicBezTo>
                  <a:pt x="1640" y="60"/>
                  <a:pt x="1814" y="453"/>
                  <a:pt x="1867" y="461"/>
                </a:cubicBezTo>
                <a:cubicBezTo>
                  <a:pt x="1920" y="469"/>
                  <a:pt x="1822" y="68"/>
                  <a:pt x="1867" y="98"/>
                </a:cubicBezTo>
                <a:cubicBezTo>
                  <a:pt x="1912" y="128"/>
                  <a:pt x="2056" y="566"/>
                  <a:pt x="2139" y="642"/>
                </a:cubicBezTo>
                <a:cubicBezTo>
                  <a:pt x="2222" y="718"/>
                  <a:pt x="2294" y="634"/>
                  <a:pt x="2366" y="551"/>
                </a:cubicBezTo>
              </a:path>
            </a:pathLst>
          </a:cu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>
            <a:off x="6715140" y="4500570"/>
            <a:ext cx="357190" cy="1285883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V="1">
            <a:off x="3851275" y="5876925"/>
            <a:ext cx="3313113" cy="144463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49166" name="AutoShape 14"/>
          <p:cNvSpPr>
            <a:spLocks noChangeArrowheads="1"/>
          </p:cNvSpPr>
          <p:nvPr/>
        </p:nvSpPr>
        <p:spPr bwMode="auto">
          <a:xfrm rot="21253148">
            <a:off x="7164235" y="4453379"/>
            <a:ext cx="503238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cxnSp>
        <p:nvCxnSpPr>
          <p:cNvPr id="20" name="Conexão recta unidireccional 19"/>
          <p:cNvCxnSpPr/>
          <p:nvPr/>
        </p:nvCxnSpPr>
        <p:spPr>
          <a:xfrm rot="10800000" flipV="1">
            <a:off x="7858148" y="4929198"/>
            <a:ext cx="642942" cy="571504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Contra-Ataque </a:t>
            </a:r>
            <a:r>
              <a:rPr lang="pt-PT" dirty="0" smtClean="0">
                <a:solidFill>
                  <a:srgbClr val="FFC000"/>
                </a:solidFill>
              </a:rPr>
              <a:t>[3 x 1 + GR]</a:t>
            </a:r>
            <a:endParaRPr lang="pt-PT" dirty="0"/>
          </a:p>
        </p:txBody>
      </p:sp>
      <p:sp>
        <p:nvSpPr>
          <p:cNvPr id="21" name="Rectângulo 20"/>
          <p:cNvSpPr/>
          <p:nvPr/>
        </p:nvSpPr>
        <p:spPr>
          <a:xfrm>
            <a:off x="500034" y="1446242"/>
            <a:ext cx="864396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3000" b="1" dirty="0" smtClean="0">
                <a:ln w="11430"/>
                <a:solidFill>
                  <a:srgbClr val="FFFF00"/>
                </a:solidFill>
                <a:latin typeface="Arial Rounded MT Bold" pitchFamily="34" charset="0"/>
              </a:rPr>
              <a:t>Estratégia Ofensiva / Defensiva</a:t>
            </a:r>
            <a:endParaRPr lang="pt-PT" sz="3000" b="1" dirty="0">
              <a:ln w="11430"/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flipH="1" flipV="1">
            <a:off x="7000892" y="4714883"/>
            <a:ext cx="357190" cy="1071567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18" name="Picture 6" descr="Picture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429652" y="4071942"/>
            <a:ext cx="374191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cxnSp>
        <p:nvCxnSpPr>
          <p:cNvPr id="26" name="Conexão recta unidireccional 25"/>
          <p:cNvCxnSpPr/>
          <p:nvPr/>
        </p:nvCxnSpPr>
        <p:spPr>
          <a:xfrm>
            <a:off x="5929322" y="3929066"/>
            <a:ext cx="714383" cy="500067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868" y="2500306"/>
            <a:ext cx="558800" cy="828675"/>
          </a:xfrm>
          <a:prstGeom prst="rect">
            <a:avLst/>
          </a:prstGeom>
          <a:noFill/>
        </p:spPr>
      </p:pic>
      <p:pic>
        <p:nvPicPr>
          <p:cNvPr id="49162" name="Picture 10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3500438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Conexão recta unidireccional 30"/>
          <p:cNvCxnSpPr/>
          <p:nvPr/>
        </p:nvCxnSpPr>
        <p:spPr>
          <a:xfrm flipV="1">
            <a:off x="6715140" y="4357694"/>
            <a:ext cx="928694" cy="71438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ine 15"/>
          <p:cNvSpPr>
            <a:spLocks noChangeShapeType="1"/>
          </p:cNvSpPr>
          <p:nvPr/>
        </p:nvSpPr>
        <p:spPr bwMode="auto">
          <a:xfrm>
            <a:off x="4214810" y="3071810"/>
            <a:ext cx="2928958" cy="71438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35" name="Line 15"/>
          <p:cNvSpPr>
            <a:spLocks noChangeShapeType="1"/>
          </p:cNvSpPr>
          <p:nvPr/>
        </p:nvSpPr>
        <p:spPr bwMode="auto">
          <a:xfrm>
            <a:off x="7215206" y="3143248"/>
            <a:ext cx="1000132" cy="71438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256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25" name="Marcador de Posição do Rodapé 2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3" grpId="0" animBg="1"/>
      <p:bldP spid="49164" grpId="0" animBg="1"/>
      <p:bldP spid="49165" grpId="0" animBg="1"/>
      <p:bldP spid="49166" grpId="0" animBg="1"/>
      <p:bldP spid="23" grpId="0" animBg="1"/>
      <p:bldP spid="32" grpId="0" animBg="1"/>
      <p:bldP spid="35" grpId="0" animBg="1"/>
    </p:bld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4435200"/>
            <a:ext cx="215900" cy="198437"/>
          </a:xfrm>
          <a:prstGeom prst="rect">
            <a:avLst/>
          </a:prstGeom>
          <a:noFill/>
        </p:spPr>
      </p:pic>
      <p:pic>
        <p:nvPicPr>
          <p:cNvPr id="50181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92500" y="3787200"/>
            <a:ext cx="558800" cy="828675"/>
          </a:xfrm>
          <a:prstGeom prst="rect">
            <a:avLst/>
          </a:prstGeom>
          <a:noFill/>
        </p:spPr>
      </p:pic>
      <p:pic>
        <p:nvPicPr>
          <p:cNvPr id="50182" name="Picture 6" descr="Picture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431200" y="4071600"/>
            <a:ext cx="374191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19475" y="5373688"/>
            <a:ext cx="558800" cy="828675"/>
          </a:xfrm>
          <a:prstGeom prst="rect">
            <a:avLst/>
          </a:prstGeom>
          <a:noFill/>
        </p:spPr>
      </p:pic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Contra-Ataque </a:t>
            </a:r>
            <a:r>
              <a:rPr lang="pt-PT" dirty="0" smtClean="0">
                <a:solidFill>
                  <a:srgbClr val="FFC000"/>
                </a:solidFill>
              </a:rPr>
              <a:t>[3 x 1 + GR]</a:t>
            </a:r>
            <a:endParaRPr lang="pt-PT" dirty="0"/>
          </a:p>
        </p:txBody>
      </p:sp>
      <p:sp>
        <p:nvSpPr>
          <p:cNvPr id="13" name="Rectângulo 12"/>
          <p:cNvSpPr/>
          <p:nvPr/>
        </p:nvSpPr>
        <p:spPr>
          <a:xfrm>
            <a:off x="500034" y="1446242"/>
            <a:ext cx="864396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3000" b="1" dirty="0" smtClean="0">
                <a:ln w="11430"/>
                <a:solidFill>
                  <a:srgbClr val="FFFF00"/>
                </a:solidFill>
                <a:latin typeface="Arial Rounded MT Bold" pitchFamily="34" charset="0"/>
              </a:rPr>
              <a:t>Estratégia Ofensiva / Defensiva</a:t>
            </a:r>
          </a:p>
          <a:p>
            <a:endParaRPr lang="pt-PT" sz="3000" b="1" dirty="0">
              <a:ln w="11430"/>
              <a:solidFill>
                <a:srgbClr val="FFFF00"/>
              </a:solidFill>
              <a:latin typeface="Arial Rounded MT Bold" pitchFamily="34" charset="0"/>
            </a:endParaRPr>
          </a:p>
        </p:txBody>
      </p:sp>
      <p:pic>
        <p:nvPicPr>
          <p:cNvPr id="12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868" y="2500306"/>
            <a:ext cx="558800" cy="828675"/>
          </a:xfrm>
          <a:prstGeom prst="rect">
            <a:avLst/>
          </a:prstGeom>
          <a:noFill/>
        </p:spPr>
      </p:pic>
      <p:pic>
        <p:nvPicPr>
          <p:cNvPr id="16" name="Picture 10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3500438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Marcador de Posição do Número do Diapositivo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257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15" name="Marcador de Posição do Rodapé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2083 L 0.29531 0.027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3158 0.002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40174 -0.01042 " pathEditMode="relative" ptsTypes="AA">
                                      <p:cBhvr>
                                        <p:cTn id="10" dur="2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90194E-6 L 0.37014 0.0104 " pathEditMode="relative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1.11008E-6 L 0.11805 0.10476 " pathEditMode="relative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31 0.02755 L 0.36615 0.20625 " pathEditMode="relative" ptsTypes="AA">
                                      <p:cBhvr>
                                        <p:cTn id="17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46945E-18 L -0.08663 0.11551 " pathEditMode="relative" ptsTypes="AA">
                                      <p:cBhvr>
                                        <p:cTn id="19" dur="2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14 0.0104 L 0.47257 0.14685 " pathEditMode="relative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59 0.09875 L 0.20503 0.0881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528 0.17229 L 0.33472 0.059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-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8 0.00255 L 0.35521 0.0760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74 0.0488 L 0.55903 0.0173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4433890"/>
            <a:ext cx="215900" cy="198437"/>
          </a:xfrm>
          <a:prstGeom prst="rect">
            <a:avLst/>
          </a:prstGeom>
          <a:noFill/>
        </p:spPr>
      </p:pic>
      <p:pic>
        <p:nvPicPr>
          <p:cNvPr id="49157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92500" y="3786190"/>
            <a:ext cx="558800" cy="828675"/>
          </a:xfrm>
          <a:prstGeom prst="rect">
            <a:avLst/>
          </a:prstGeom>
          <a:noFill/>
        </p:spPr>
      </p:pic>
      <p:pic>
        <p:nvPicPr>
          <p:cNvPr id="49161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19475" y="5373688"/>
            <a:ext cx="558800" cy="828675"/>
          </a:xfrm>
          <a:prstGeom prst="rect">
            <a:avLst/>
          </a:prstGeom>
          <a:noFill/>
        </p:spPr>
      </p:pic>
      <p:sp>
        <p:nvSpPr>
          <p:cNvPr id="49163" name="Freeform 11"/>
          <p:cNvSpPr>
            <a:spLocks/>
          </p:cNvSpPr>
          <p:nvPr/>
        </p:nvSpPr>
        <p:spPr bwMode="auto">
          <a:xfrm>
            <a:off x="4284663" y="4283084"/>
            <a:ext cx="2374900" cy="431800"/>
          </a:xfrm>
          <a:custGeom>
            <a:avLst/>
            <a:gdLst/>
            <a:ahLst/>
            <a:cxnLst>
              <a:cxn ang="0">
                <a:pos x="7" y="324"/>
              </a:cxn>
              <a:cxn ang="0">
                <a:pos x="53" y="52"/>
              </a:cxn>
              <a:cxn ang="0">
                <a:pos x="325" y="279"/>
              </a:cxn>
              <a:cxn ang="0">
                <a:pos x="642" y="52"/>
              </a:cxn>
              <a:cxn ang="0">
                <a:pos x="869" y="370"/>
              </a:cxn>
              <a:cxn ang="0">
                <a:pos x="1050" y="7"/>
              </a:cxn>
              <a:cxn ang="0">
                <a:pos x="1323" y="415"/>
              </a:cxn>
              <a:cxn ang="0">
                <a:pos x="1549" y="52"/>
              </a:cxn>
              <a:cxn ang="0">
                <a:pos x="1867" y="461"/>
              </a:cxn>
              <a:cxn ang="0">
                <a:pos x="1867" y="98"/>
              </a:cxn>
              <a:cxn ang="0">
                <a:pos x="2139" y="642"/>
              </a:cxn>
              <a:cxn ang="0">
                <a:pos x="2366" y="551"/>
              </a:cxn>
            </a:cxnLst>
            <a:rect l="0" t="0" r="r" b="b"/>
            <a:pathLst>
              <a:path w="2366" h="718">
                <a:moveTo>
                  <a:pt x="7" y="324"/>
                </a:moveTo>
                <a:cubicBezTo>
                  <a:pt x="3" y="191"/>
                  <a:pt x="0" y="59"/>
                  <a:pt x="53" y="52"/>
                </a:cubicBezTo>
                <a:cubicBezTo>
                  <a:pt x="106" y="45"/>
                  <a:pt x="227" y="279"/>
                  <a:pt x="325" y="279"/>
                </a:cubicBezTo>
                <a:cubicBezTo>
                  <a:pt x="423" y="279"/>
                  <a:pt x="551" y="37"/>
                  <a:pt x="642" y="52"/>
                </a:cubicBezTo>
                <a:cubicBezTo>
                  <a:pt x="733" y="67"/>
                  <a:pt x="801" y="378"/>
                  <a:pt x="869" y="370"/>
                </a:cubicBezTo>
                <a:cubicBezTo>
                  <a:pt x="937" y="362"/>
                  <a:pt x="974" y="0"/>
                  <a:pt x="1050" y="7"/>
                </a:cubicBezTo>
                <a:cubicBezTo>
                  <a:pt x="1126" y="14"/>
                  <a:pt x="1240" y="408"/>
                  <a:pt x="1323" y="415"/>
                </a:cubicBezTo>
                <a:cubicBezTo>
                  <a:pt x="1406" y="422"/>
                  <a:pt x="1458" y="44"/>
                  <a:pt x="1549" y="52"/>
                </a:cubicBezTo>
                <a:cubicBezTo>
                  <a:pt x="1640" y="60"/>
                  <a:pt x="1814" y="453"/>
                  <a:pt x="1867" y="461"/>
                </a:cubicBezTo>
                <a:cubicBezTo>
                  <a:pt x="1920" y="469"/>
                  <a:pt x="1822" y="68"/>
                  <a:pt x="1867" y="98"/>
                </a:cubicBezTo>
                <a:cubicBezTo>
                  <a:pt x="1912" y="128"/>
                  <a:pt x="2056" y="566"/>
                  <a:pt x="2139" y="642"/>
                </a:cubicBezTo>
                <a:cubicBezTo>
                  <a:pt x="2222" y="718"/>
                  <a:pt x="2294" y="634"/>
                  <a:pt x="2366" y="551"/>
                </a:cubicBezTo>
              </a:path>
            </a:pathLst>
          </a:cu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>
            <a:off x="6715140" y="4500570"/>
            <a:ext cx="357190" cy="1285883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V="1">
            <a:off x="3851275" y="5876925"/>
            <a:ext cx="3313113" cy="144463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49166" name="AutoShape 14"/>
          <p:cNvSpPr>
            <a:spLocks noChangeArrowheads="1"/>
          </p:cNvSpPr>
          <p:nvPr/>
        </p:nvSpPr>
        <p:spPr bwMode="auto">
          <a:xfrm rot="21253148">
            <a:off x="7378548" y="4310502"/>
            <a:ext cx="503238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cxnSp>
        <p:nvCxnSpPr>
          <p:cNvPr id="20" name="Conexão recta unidireccional 19"/>
          <p:cNvCxnSpPr/>
          <p:nvPr/>
        </p:nvCxnSpPr>
        <p:spPr>
          <a:xfrm rot="10800000" flipV="1">
            <a:off x="7858148" y="4929198"/>
            <a:ext cx="642942" cy="571504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Contra-Ataque </a:t>
            </a:r>
            <a:r>
              <a:rPr lang="pt-PT" dirty="0" smtClean="0">
                <a:solidFill>
                  <a:srgbClr val="FFC000"/>
                </a:solidFill>
              </a:rPr>
              <a:t>[3 x 1 + GR]</a:t>
            </a:r>
            <a:endParaRPr lang="pt-PT" dirty="0"/>
          </a:p>
        </p:txBody>
      </p:sp>
      <p:sp>
        <p:nvSpPr>
          <p:cNvPr id="21" name="Rectângulo 20"/>
          <p:cNvSpPr/>
          <p:nvPr/>
        </p:nvSpPr>
        <p:spPr>
          <a:xfrm>
            <a:off x="500034" y="1446242"/>
            <a:ext cx="864396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3000" b="1" dirty="0" smtClean="0">
                <a:ln w="11430"/>
                <a:solidFill>
                  <a:srgbClr val="FFFF00"/>
                </a:solidFill>
                <a:latin typeface="Arial Rounded MT Bold" pitchFamily="34" charset="0"/>
              </a:rPr>
              <a:t>Estratégia Ofensiva / Defensiva</a:t>
            </a:r>
            <a:endParaRPr lang="pt-PT" sz="3000" b="1" dirty="0">
              <a:ln w="11430"/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flipV="1">
            <a:off x="7215206" y="4714882"/>
            <a:ext cx="71438" cy="1071571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18" name="Picture 6" descr="Picture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429652" y="4071942"/>
            <a:ext cx="374191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cxnSp>
        <p:nvCxnSpPr>
          <p:cNvPr id="26" name="Conexão recta unidireccional 25"/>
          <p:cNvCxnSpPr/>
          <p:nvPr/>
        </p:nvCxnSpPr>
        <p:spPr>
          <a:xfrm>
            <a:off x="5929322" y="3929066"/>
            <a:ext cx="714383" cy="500067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868" y="2500306"/>
            <a:ext cx="558800" cy="828675"/>
          </a:xfrm>
          <a:prstGeom prst="rect">
            <a:avLst/>
          </a:prstGeom>
          <a:noFill/>
        </p:spPr>
      </p:pic>
      <p:pic>
        <p:nvPicPr>
          <p:cNvPr id="49162" name="Picture 10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3500438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Conexão recta unidireccional 30"/>
          <p:cNvCxnSpPr/>
          <p:nvPr/>
        </p:nvCxnSpPr>
        <p:spPr>
          <a:xfrm flipV="1">
            <a:off x="6715140" y="4000504"/>
            <a:ext cx="1714512" cy="428628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ine 15"/>
          <p:cNvSpPr>
            <a:spLocks noChangeShapeType="1"/>
          </p:cNvSpPr>
          <p:nvPr/>
        </p:nvSpPr>
        <p:spPr bwMode="auto">
          <a:xfrm>
            <a:off x="4214810" y="3071810"/>
            <a:ext cx="2857520" cy="71438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258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25" name="Marcador de Posição do Rodapé 2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  <p:cxnSp>
        <p:nvCxnSpPr>
          <p:cNvPr id="29" name="Conexão recta unidireccional 28"/>
          <p:cNvCxnSpPr/>
          <p:nvPr/>
        </p:nvCxnSpPr>
        <p:spPr>
          <a:xfrm flipV="1">
            <a:off x="6715140" y="4071942"/>
            <a:ext cx="1714512" cy="428628"/>
          </a:xfrm>
          <a:prstGeom prst="straightConnector1">
            <a:avLst/>
          </a:prstGeom>
          <a:ln w="25400">
            <a:solidFill>
              <a:schemeClr val="tx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orma livre 32"/>
          <p:cNvSpPr/>
          <p:nvPr/>
        </p:nvSpPr>
        <p:spPr>
          <a:xfrm>
            <a:off x="6861958" y="3135086"/>
            <a:ext cx="568037" cy="1413163"/>
          </a:xfrm>
          <a:custGeom>
            <a:avLst/>
            <a:gdLst>
              <a:gd name="connsiteX0" fmla="*/ 203860 w 568037"/>
              <a:gd name="connsiteY0" fmla="*/ 0 h 1413163"/>
              <a:gd name="connsiteX1" fmla="*/ 536369 w 568037"/>
              <a:gd name="connsiteY1" fmla="*/ 498763 h 1413163"/>
              <a:gd name="connsiteX2" fmla="*/ 13855 w 568037"/>
              <a:gd name="connsiteY2" fmla="*/ 1140031 h 1413163"/>
              <a:gd name="connsiteX3" fmla="*/ 453242 w 568037"/>
              <a:gd name="connsiteY3" fmla="*/ 1413163 h 141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037" h="1413163">
                <a:moveTo>
                  <a:pt x="203860" y="0"/>
                </a:moveTo>
                <a:cubicBezTo>
                  <a:pt x="385948" y="154379"/>
                  <a:pt x="568037" y="308758"/>
                  <a:pt x="536369" y="498763"/>
                </a:cubicBezTo>
                <a:cubicBezTo>
                  <a:pt x="504701" y="688768"/>
                  <a:pt x="27710" y="987631"/>
                  <a:pt x="13855" y="1140031"/>
                </a:cubicBezTo>
                <a:cubicBezTo>
                  <a:pt x="0" y="1292431"/>
                  <a:pt x="226621" y="1352797"/>
                  <a:pt x="453242" y="1413163"/>
                </a:cubicBezTo>
              </a:path>
            </a:pathLst>
          </a:custGeom>
          <a:ln w="25400">
            <a:solidFill>
              <a:schemeClr val="tx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3" grpId="0" animBg="1"/>
      <p:bldP spid="49164" grpId="0" animBg="1"/>
      <p:bldP spid="49165" grpId="0" animBg="1"/>
      <p:bldP spid="49166" grpId="0" animBg="1"/>
      <p:bldP spid="23" grpId="0" animBg="1"/>
      <p:bldP spid="32" grpId="0" animBg="1"/>
      <p:bldP spid="33" grpId="0" animBg="1"/>
    </p:bld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4435200"/>
            <a:ext cx="215900" cy="198437"/>
          </a:xfrm>
          <a:prstGeom prst="rect">
            <a:avLst/>
          </a:prstGeom>
          <a:noFill/>
        </p:spPr>
      </p:pic>
      <p:pic>
        <p:nvPicPr>
          <p:cNvPr id="50181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92500" y="3787200"/>
            <a:ext cx="558800" cy="828675"/>
          </a:xfrm>
          <a:prstGeom prst="rect">
            <a:avLst/>
          </a:prstGeom>
          <a:noFill/>
        </p:spPr>
      </p:pic>
      <p:pic>
        <p:nvPicPr>
          <p:cNvPr id="50182" name="Picture 6" descr="Picture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431200" y="4071600"/>
            <a:ext cx="374191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19475" y="5373688"/>
            <a:ext cx="558800" cy="828675"/>
          </a:xfrm>
          <a:prstGeom prst="rect">
            <a:avLst/>
          </a:prstGeom>
          <a:noFill/>
        </p:spPr>
      </p:pic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Contra-Ataque </a:t>
            </a:r>
            <a:r>
              <a:rPr lang="pt-PT" dirty="0" smtClean="0">
                <a:solidFill>
                  <a:srgbClr val="FFC000"/>
                </a:solidFill>
              </a:rPr>
              <a:t>[3 x 1 + GR]</a:t>
            </a:r>
            <a:endParaRPr lang="pt-PT" dirty="0"/>
          </a:p>
        </p:txBody>
      </p:sp>
      <p:sp>
        <p:nvSpPr>
          <p:cNvPr id="13" name="Rectângulo 12"/>
          <p:cNvSpPr/>
          <p:nvPr/>
        </p:nvSpPr>
        <p:spPr>
          <a:xfrm>
            <a:off x="500034" y="1446242"/>
            <a:ext cx="864396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3000" b="1" dirty="0" smtClean="0">
                <a:ln w="11430"/>
                <a:solidFill>
                  <a:srgbClr val="FFFF00"/>
                </a:solidFill>
                <a:latin typeface="Arial Rounded MT Bold" pitchFamily="34" charset="0"/>
              </a:rPr>
              <a:t>Estratégia Ofensiva / Defensiva</a:t>
            </a:r>
          </a:p>
          <a:p>
            <a:endParaRPr lang="pt-PT" sz="3000" b="1" dirty="0">
              <a:ln w="11430"/>
              <a:solidFill>
                <a:srgbClr val="FFFF00"/>
              </a:solidFill>
              <a:latin typeface="Arial Rounded MT Bold" pitchFamily="34" charset="0"/>
            </a:endParaRPr>
          </a:p>
        </p:txBody>
      </p:sp>
      <p:pic>
        <p:nvPicPr>
          <p:cNvPr id="12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868" y="2500306"/>
            <a:ext cx="558800" cy="828675"/>
          </a:xfrm>
          <a:prstGeom prst="rect">
            <a:avLst/>
          </a:prstGeom>
          <a:noFill/>
        </p:spPr>
      </p:pic>
      <p:pic>
        <p:nvPicPr>
          <p:cNvPr id="16" name="Picture 10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3500438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Marcador de Posição do Número do Diapositivo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259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15" name="Marcador de Posição do Rodapé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2083 L 0.29531 0.027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3158 0.002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40174 -0.01042 " pathEditMode="relative" ptsTypes="AA">
                                      <p:cBhvr>
                                        <p:cTn id="10" dur="2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90194E-6 L 0.37014 0.0104 " pathEditMode="relative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1.11008E-6 L 0.11805 0.10476 " pathEditMode="relative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31 0.02755 L 0.36615 0.20625 " pathEditMode="relative" ptsTypes="AA">
                                      <p:cBhvr>
                                        <p:cTn id="17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46945E-18 L -0.08663 0.11551 " pathEditMode="relative" ptsTypes="AA">
                                      <p:cBhvr>
                                        <p:cTn id="19" dur="2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4 0.10916 L 0.29166 0.014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4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8 0.00255 L 0.49705 -0.0814 " pathEditMode="relative" ptsTypes="AA">
                                      <p:cBhvr>
                                        <p:cTn id="23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14 0.0104 C 0.39115 0.01734 0.41215 0.02428 0.40955 0.05226 C 0.40695 0.08025 0.35851 0.15032 0.35451 0.1783 C 0.35052 0.20629 0.36823 0.21322 0.38594 0.22016 " pathEditMode="relative" ptsTypes="aaaA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528 0.19565 L 0.38108 0.0173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195 0.02775 L 0.54722 0.0277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pt-PT" dirty="0" smtClean="0"/>
              <a:t>Progressão / Finalização</a:t>
            </a:r>
          </a:p>
          <a:p>
            <a:pPr lvl="1" algn="just"/>
            <a:r>
              <a:rPr lang="pt-PT" dirty="0" smtClean="0"/>
              <a:t>Após a recuperação da posse de bola, o objectivo fundamental da equipa é o de </a:t>
            </a:r>
            <a:r>
              <a:rPr lang="pt-PT" b="1" dirty="0" smtClean="0">
                <a:solidFill>
                  <a:srgbClr val="FFFF00"/>
                </a:solidFill>
              </a:rPr>
              <a:t>progredir em direcção à baliza adversária</a:t>
            </a:r>
            <a:r>
              <a:rPr lang="pt-PT" dirty="0" smtClean="0"/>
              <a:t>, de uma forma rápida e eficaz, evitando-se ao máximo a interrupção deste processo (Castelo, 1996).</a:t>
            </a:r>
            <a:endParaRPr lang="pt-PT" b="1" dirty="0">
              <a:solidFill>
                <a:srgbClr val="FFFF00"/>
              </a:solidFill>
            </a:endParaRPr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Objectivos do Processo Ofensivo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26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pic>
        <p:nvPicPr>
          <p:cNvPr id="8" name="Imagem 7" descr="futsal-ucrania-argent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3929066"/>
            <a:ext cx="3786214" cy="247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83395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t-PT" dirty="0"/>
              <a:t>Ofensivamente</a:t>
            </a:r>
          </a:p>
          <a:p>
            <a:pPr lvl="1" algn="just">
              <a:lnSpc>
                <a:spcPct val="80000"/>
              </a:lnSpc>
            </a:pPr>
            <a:r>
              <a:rPr lang="pt-PT" sz="2200" dirty="0" smtClean="0"/>
              <a:t>Jogador com </a:t>
            </a:r>
            <a:r>
              <a:rPr lang="pt-PT" sz="2200" b="1" dirty="0" smtClean="0">
                <a:solidFill>
                  <a:srgbClr val="FFFF00"/>
                </a:solidFill>
              </a:rPr>
              <a:t>bola sempre no corredor central</a:t>
            </a:r>
          </a:p>
          <a:p>
            <a:pPr lvl="1" algn="just"/>
            <a:endParaRPr lang="pt-PT" sz="2200" dirty="0" smtClean="0"/>
          </a:p>
          <a:p>
            <a:pPr lvl="1" algn="just"/>
            <a:r>
              <a:rPr lang="pt-PT" sz="2200" dirty="0" smtClean="0"/>
              <a:t>Após passar a bola a um dos colegas faz </a:t>
            </a:r>
            <a:r>
              <a:rPr lang="pt-PT" sz="2200" b="1" dirty="0" smtClean="0">
                <a:solidFill>
                  <a:srgbClr val="FFFF00"/>
                </a:solidFill>
              </a:rPr>
              <a:t>quebra e fica a dar apoio</a:t>
            </a:r>
          </a:p>
          <a:p>
            <a:pPr lvl="1" algn="just"/>
            <a:endParaRPr lang="en-GB" sz="2200" dirty="0" smtClean="0"/>
          </a:p>
          <a:p>
            <a:pPr lvl="1" algn="just"/>
            <a:r>
              <a:rPr lang="pt-PT" sz="2200" dirty="0" smtClean="0"/>
              <a:t>Se a bola foi para a ala esquerda, o jogador da ala direita desmarca-se imediatamente para o 2º poste</a:t>
            </a:r>
          </a:p>
          <a:p>
            <a:pPr lvl="1" algn="just"/>
            <a:endParaRPr lang="en-GB" sz="2200" dirty="0" smtClean="0"/>
          </a:p>
          <a:p>
            <a:pPr lvl="1" algn="just"/>
            <a:r>
              <a:rPr lang="pt-PT" sz="2200" dirty="0" smtClean="0"/>
              <a:t>O jogador com bola terá </a:t>
            </a:r>
            <a:r>
              <a:rPr lang="pt-PT" sz="2200" b="1" dirty="0" smtClean="0">
                <a:solidFill>
                  <a:srgbClr val="FFFF00"/>
                </a:solidFill>
              </a:rPr>
              <a:t>duas soluções: jogar no apoio ou passe para o 2º poste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FADDA5-D540-4418-BFBE-B9A9BD8F6511}" type="slidenum">
              <a:rPr lang="pt-PT" smtClean="0"/>
              <a:pPr/>
              <a:t>260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Contra-Ataque </a:t>
            </a:r>
            <a:r>
              <a:rPr lang="pt-PT" dirty="0" smtClean="0">
                <a:solidFill>
                  <a:srgbClr val="FFC000"/>
                </a:solidFill>
              </a:rPr>
              <a:t>[3 x 2 + GR]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uiExpand="1" build="p"/>
    </p:bld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905396"/>
          </a:xfrm>
        </p:spPr>
        <p:txBody>
          <a:bodyPr>
            <a:normAutofit fontScale="92500"/>
          </a:bodyPr>
          <a:lstStyle/>
          <a:p>
            <a:pPr algn="just">
              <a:lnSpc>
                <a:spcPct val="120000"/>
              </a:lnSpc>
            </a:pPr>
            <a:r>
              <a:rPr lang="pt-PT" dirty="0" smtClean="0"/>
              <a:t>Defensivamente</a:t>
            </a:r>
          </a:p>
          <a:p>
            <a:pPr lvl="1" algn="just">
              <a:lnSpc>
                <a:spcPct val="110000"/>
              </a:lnSpc>
            </a:pPr>
            <a:r>
              <a:rPr lang="pt-PT" dirty="0" smtClean="0"/>
              <a:t>Os dois defensores deverão </a:t>
            </a:r>
            <a:r>
              <a:rPr lang="pt-PT" b="1" dirty="0" smtClean="0">
                <a:solidFill>
                  <a:srgbClr val="FFFF00"/>
                </a:solidFill>
              </a:rPr>
              <a:t>posicionar-se na diagonal</a:t>
            </a:r>
            <a:r>
              <a:rPr lang="pt-PT" dirty="0" smtClean="0"/>
              <a:t>, tentando o 1º defensor pressionar de tal forma a que condicione o passe para a ala onde estiver o 2º defensor</a:t>
            </a:r>
          </a:p>
          <a:p>
            <a:pPr lvl="1" algn="just">
              <a:lnSpc>
                <a:spcPct val="110000"/>
              </a:lnSpc>
            </a:pPr>
            <a:r>
              <a:rPr lang="pt-PT" dirty="0" smtClean="0"/>
              <a:t>Não conseguindo, à chegada aos últimos 9/10 metros o 1º defensor deverá </a:t>
            </a:r>
            <a:r>
              <a:rPr lang="pt-PT" b="1" dirty="0" smtClean="0">
                <a:solidFill>
                  <a:srgbClr val="FFFF00"/>
                </a:solidFill>
              </a:rPr>
              <a:t>condicionar o jogador com bola a fazer o passe</a:t>
            </a:r>
            <a:r>
              <a:rPr lang="pt-PT" dirty="0" smtClean="0"/>
              <a:t>, ao mesmo tempo que referencia a zona central e o 2º defensor o 2º poste, de modo a permitir ao GR preparar a saída, transformando o contra-ataque em 2x2 + 1xGR</a:t>
            </a:r>
          </a:p>
          <a:p>
            <a:pPr lvl="1" algn="just">
              <a:lnSpc>
                <a:spcPct val="110000"/>
              </a:lnSpc>
            </a:pPr>
            <a:r>
              <a:rPr lang="pt-PT" dirty="0" smtClean="0"/>
              <a:t>Sempre que possível o 2º defensor deve colocar-se de modo a </a:t>
            </a:r>
            <a:r>
              <a:rPr lang="pt-PT" b="1" dirty="0" smtClean="0">
                <a:solidFill>
                  <a:srgbClr val="FFFF00"/>
                </a:solidFill>
              </a:rPr>
              <a:t>oferecer lado esquerdo aos atacantes</a:t>
            </a:r>
          </a:p>
          <a:p>
            <a:pPr lvl="1" algn="just"/>
            <a:endParaRPr lang="pt-PT" dirty="0" smtClean="0"/>
          </a:p>
          <a:p>
            <a:pPr lvl="1" algn="just">
              <a:lnSpc>
                <a:spcPct val="110000"/>
              </a:lnSpc>
            </a:pPr>
            <a:endParaRPr lang="en-GB" dirty="0" smtClean="0"/>
          </a:p>
          <a:p>
            <a:pPr lvl="1" algn="just">
              <a:lnSpc>
                <a:spcPct val="90000"/>
              </a:lnSpc>
            </a:pPr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FADDA5-D540-4418-BFBE-B9A9BD8F6511}" type="slidenum">
              <a:rPr lang="pt-PT" smtClean="0"/>
              <a:pPr/>
              <a:t>261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Contra-Ataque </a:t>
            </a:r>
            <a:r>
              <a:rPr lang="pt-PT" dirty="0" smtClean="0">
                <a:solidFill>
                  <a:srgbClr val="FFC000"/>
                </a:solidFill>
              </a:rPr>
              <a:t>[3 x 2 + GR]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uiExpand="1" build="p"/>
    </p:bld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4433890"/>
            <a:ext cx="215900" cy="198437"/>
          </a:xfrm>
          <a:prstGeom prst="rect">
            <a:avLst/>
          </a:prstGeom>
          <a:noFill/>
        </p:spPr>
      </p:pic>
      <p:pic>
        <p:nvPicPr>
          <p:cNvPr id="49157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92500" y="3786190"/>
            <a:ext cx="558800" cy="828675"/>
          </a:xfrm>
          <a:prstGeom prst="rect">
            <a:avLst/>
          </a:prstGeom>
          <a:noFill/>
        </p:spPr>
      </p:pic>
      <p:pic>
        <p:nvPicPr>
          <p:cNvPr id="49161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19475" y="5373688"/>
            <a:ext cx="558800" cy="828675"/>
          </a:xfrm>
          <a:prstGeom prst="rect">
            <a:avLst/>
          </a:prstGeom>
          <a:noFill/>
        </p:spPr>
      </p:pic>
      <p:sp>
        <p:nvSpPr>
          <p:cNvPr id="49163" name="Freeform 11"/>
          <p:cNvSpPr>
            <a:spLocks/>
          </p:cNvSpPr>
          <p:nvPr/>
        </p:nvSpPr>
        <p:spPr bwMode="auto">
          <a:xfrm>
            <a:off x="4284663" y="4283084"/>
            <a:ext cx="1787535" cy="288924"/>
          </a:xfrm>
          <a:custGeom>
            <a:avLst/>
            <a:gdLst/>
            <a:ahLst/>
            <a:cxnLst>
              <a:cxn ang="0">
                <a:pos x="7" y="324"/>
              </a:cxn>
              <a:cxn ang="0">
                <a:pos x="53" y="52"/>
              </a:cxn>
              <a:cxn ang="0">
                <a:pos x="325" y="279"/>
              </a:cxn>
              <a:cxn ang="0">
                <a:pos x="642" y="52"/>
              </a:cxn>
              <a:cxn ang="0">
                <a:pos x="869" y="370"/>
              </a:cxn>
              <a:cxn ang="0">
                <a:pos x="1050" y="7"/>
              </a:cxn>
              <a:cxn ang="0">
                <a:pos x="1323" y="415"/>
              </a:cxn>
              <a:cxn ang="0">
                <a:pos x="1549" y="52"/>
              </a:cxn>
              <a:cxn ang="0">
                <a:pos x="1867" y="461"/>
              </a:cxn>
              <a:cxn ang="0">
                <a:pos x="1867" y="98"/>
              </a:cxn>
              <a:cxn ang="0">
                <a:pos x="2139" y="642"/>
              </a:cxn>
              <a:cxn ang="0">
                <a:pos x="2366" y="551"/>
              </a:cxn>
            </a:cxnLst>
            <a:rect l="0" t="0" r="r" b="b"/>
            <a:pathLst>
              <a:path w="2366" h="718">
                <a:moveTo>
                  <a:pt x="7" y="324"/>
                </a:moveTo>
                <a:cubicBezTo>
                  <a:pt x="3" y="191"/>
                  <a:pt x="0" y="59"/>
                  <a:pt x="53" y="52"/>
                </a:cubicBezTo>
                <a:cubicBezTo>
                  <a:pt x="106" y="45"/>
                  <a:pt x="227" y="279"/>
                  <a:pt x="325" y="279"/>
                </a:cubicBezTo>
                <a:cubicBezTo>
                  <a:pt x="423" y="279"/>
                  <a:pt x="551" y="37"/>
                  <a:pt x="642" y="52"/>
                </a:cubicBezTo>
                <a:cubicBezTo>
                  <a:pt x="733" y="67"/>
                  <a:pt x="801" y="378"/>
                  <a:pt x="869" y="370"/>
                </a:cubicBezTo>
                <a:cubicBezTo>
                  <a:pt x="937" y="362"/>
                  <a:pt x="974" y="0"/>
                  <a:pt x="1050" y="7"/>
                </a:cubicBezTo>
                <a:cubicBezTo>
                  <a:pt x="1126" y="14"/>
                  <a:pt x="1240" y="408"/>
                  <a:pt x="1323" y="415"/>
                </a:cubicBezTo>
                <a:cubicBezTo>
                  <a:pt x="1406" y="422"/>
                  <a:pt x="1458" y="44"/>
                  <a:pt x="1549" y="52"/>
                </a:cubicBezTo>
                <a:cubicBezTo>
                  <a:pt x="1640" y="60"/>
                  <a:pt x="1814" y="453"/>
                  <a:pt x="1867" y="461"/>
                </a:cubicBezTo>
                <a:cubicBezTo>
                  <a:pt x="1920" y="469"/>
                  <a:pt x="1822" y="68"/>
                  <a:pt x="1867" y="98"/>
                </a:cubicBezTo>
                <a:cubicBezTo>
                  <a:pt x="1912" y="128"/>
                  <a:pt x="2056" y="566"/>
                  <a:pt x="2139" y="642"/>
                </a:cubicBezTo>
                <a:cubicBezTo>
                  <a:pt x="2222" y="718"/>
                  <a:pt x="2294" y="634"/>
                  <a:pt x="2366" y="551"/>
                </a:cubicBezTo>
              </a:path>
            </a:pathLst>
          </a:cu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>
            <a:off x="6143636" y="4714884"/>
            <a:ext cx="928694" cy="1071569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V="1">
            <a:off x="3851275" y="5876925"/>
            <a:ext cx="3313113" cy="144463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49166" name="AutoShape 14"/>
          <p:cNvSpPr>
            <a:spLocks noChangeArrowheads="1"/>
          </p:cNvSpPr>
          <p:nvPr/>
        </p:nvSpPr>
        <p:spPr bwMode="auto">
          <a:xfrm rot="21253148">
            <a:off x="7092798" y="4167626"/>
            <a:ext cx="503238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Contra-Ataque </a:t>
            </a:r>
            <a:r>
              <a:rPr lang="pt-PT" dirty="0" smtClean="0">
                <a:solidFill>
                  <a:srgbClr val="FFC000"/>
                </a:solidFill>
              </a:rPr>
              <a:t>[3 x 2 + GR]</a:t>
            </a:r>
            <a:endParaRPr lang="pt-PT" dirty="0"/>
          </a:p>
        </p:txBody>
      </p:sp>
      <p:sp>
        <p:nvSpPr>
          <p:cNvPr id="21" name="Rectângulo 20"/>
          <p:cNvSpPr/>
          <p:nvPr/>
        </p:nvSpPr>
        <p:spPr>
          <a:xfrm>
            <a:off x="500034" y="1446242"/>
            <a:ext cx="864396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3000" b="1" dirty="0" smtClean="0">
                <a:ln w="11430"/>
                <a:solidFill>
                  <a:srgbClr val="FFFF00"/>
                </a:solidFill>
                <a:latin typeface="Arial Rounded MT Bold" pitchFamily="34" charset="0"/>
              </a:rPr>
              <a:t>Estratégia Ofensiva</a:t>
            </a:r>
            <a:endParaRPr lang="pt-PT" sz="3000" b="1" dirty="0">
              <a:ln w="11430"/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flipH="1" flipV="1">
            <a:off x="6858016" y="4500569"/>
            <a:ext cx="285752" cy="1285881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18" name="Picture 6" descr="Picture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429652" y="4071942"/>
            <a:ext cx="374191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24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868" y="2500306"/>
            <a:ext cx="558800" cy="828675"/>
          </a:xfrm>
          <a:prstGeom prst="rect">
            <a:avLst/>
          </a:prstGeom>
          <a:noFill/>
        </p:spPr>
      </p:pic>
      <p:pic>
        <p:nvPicPr>
          <p:cNvPr id="49162" name="Picture 10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4643446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Conexão recta unidireccional 30"/>
          <p:cNvCxnSpPr/>
          <p:nvPr/>
        </p:nvCxnSpPr>
        <p:spPr>
          <a:xfrm>
            <a:off x="6643702" y="4929198"/>
            <a:ext cx="785818" cy="714380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ine 15"/>
          <p:cNvSpPr>
            <a:spLocks noChangeShapeType="1"/>
          </p:cNvSpPr>
          <p:nvPr/>
        </p:nvSpPr>
        <p:spPr bwMode="auto">
          <a:xfrm>
            <a:off x="4214810" y="3071810"/>
            <a:ext cx="2928958" cy="71438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35" name="Line 15"/>
          <p:cNvSpPr>
            <a:spLocks noChangeShapeType="1"/>
          </p:cNvSpPr>
          <p:nvPr/>
        </p:nvSpPr>
        <p:spPr bwMode="auto">
          <a:xfrm>
            <a:off x="7215206" y="3143248"/>
            <a:ext cx="1428760" cy="857256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22" name="Picture 10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3571876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Conexão recta unidireccional 26"/>
          <p:cNvCxnSpPr/>
          <p:nvPr/>
        </p:nvCxnSpPr>
        <p:spPr>
          <a:xfrm>
            <a:off x="6357950" y="3929066"/>
            <a:ext cx="571504" cy="71438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cta unidireccional 33"/>
          <p:cNvCxnSpPr/>
          <p:nvPr/>
        </p:nvCxnSpPr>
        <p:spPr>
          <a:xfrm>
            <a:off x="6072198" y="4929198"/>
            <a:ext cx="571504" cy="1588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cta unidireccional 38"/>
          <p:cNvCxnSpPr/>
          <p:nvPr/>
        </p:nvCxnSpPr>
        <p:spPr>
          <a:xfrm>
            <a:off x="7000892" y="4000504"/>
            <a:ext cx="1428760" cy="1588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Line 15"/>
          <p:cNvSpPr>
            <a:spLocks noChangeShapeType="1"/>
          </p:cNvSpPr>
          <p:nvPr/>
        </p:nvSpPr>
        <p:spPr bwMode="auto">
          <a:xfrm flipV="1">
            <a:off x="6215042" y="4357694"/>
            <a:ext cx="571536" cy="142876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25" name="Marcador de Posição do Número do Diapositivo 2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262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26" name="Marcador de Posição do Rodapé 2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3" grpId="0" animBg="1"/>
      <p:bldP spid="49164" grpId="0" animBg="1"/>
      <p:bldP spid="49165" grpId="0" animBg="1"/>
      <p:bldP spid="49166" grpId="0" animBg="1"/>
      <p:bldP spid="23" grpId="0" animBg="1"/>
      <p:bldP spid="32" grpId="0" animBg="1"/>
      <p:bldP spid="35" grpId="0" animBg="1"/>
      <p:bldP spid="41" grpId="0" animBg="1"/>
    </p:bld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4435200"/>
            <a:ext cx="215900" cy="198437"/>
          </a:xfrm>
          <a:prstGeom prst="rect">
            <a:avLst/>
          </a:prstGeom>
          <a:noFill/>
        </p:spPr>
      </p:pic>
      <p:pic>
        <p:nvPicPr>
          <p:cNvPr id="50181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92500" y="3787200"/>
            <a:ext cx="558800" cy="828675"/>
          </a:xfrm>
          <a:prstGeom prst="rect">
            <a:avLst/>
          </a:prstGeom>
          <a:noFill/>
        </p:spPr>
      </p:pic>
      <p:pic>
        <p:nvPicPr>
          <p:cNvPr id="50182" name="Picture 6" descr="Picture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431200" y="4071600"/>
            <a:ext cx="374191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19475" y="5373688"/>
            <a:ext cx="558800" cy="828675"/>
          </a:xfrm>
          <a:prstGeom prst="rect">
            <a:avLst/>
          </a:prstGeom>
          <a:noFill/>
        </p:spPr>
      </p:pic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Contra-Ataque </a:t>
            </a:r>
            <a:r>
              <a:rPr lang="pt-PT" dirty="0" smtClean="0">
                <a:solidFill>
                  <a:srgbClr val="FFC000"/>
                </a:solidFill>
              </a:rPr>
              <a:t>[3 x 2 + GR]</a:t>
            </a:r>
            <a:endParaRPr lang="pt-PT" dirty="0"/>
          </a:p>
        </p:txBody>
      </p:sp>
      <p:sp>
        <p:nvSpPr>
          <p:cNvPr id="13" name="Rectângulo 12"/>
          <p:cNvSpPr/>
          <p:nvPr/>
        </p:nvSpPr>
        <p:spPr>
          <a:xfrm>
            <a:off x="500034" y="1446242"/>
            <a:ext cx="864396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3000" b="1" dirty="0" smtClean="0">
                <a:ln w="11430"/>
                <a:solidFill>
                  <a:srgbClr val="FFFF00"/>
                </a:solidFill>
                <a:latin typeface="Arial Rounded MT Bold" pitchFamily="34" charset="0"/>
              </a:rPr>
              <a:t>Estratégia Ofensiva</a:t>
            </a:r>
            <a:endParaRPr lang="pt-PT" sz="3000" b="1" dirty="0">
              <a:ln w="11430"/>
              <a:solidFill>
                <a:srgbClr val="FFFF00"/>
              </a:solidFill>
              <a:latin typeface="Arial Rounded MT Bold" pitchFamily="34" charset="0"/>
            </a:endParaRPr>
          </a:p>
        </p:txBody>
      </p:sp>
      <p:pic>
        <p:nvPicPr>
          <p:cNvPr id="12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868" y="2500306"/>
            <a:ext cx="558800" cy="828675"/>
          </a:xfrm>
          <a:prstGeom prst="rect">
            <a:avLst/>
          </a:prstGeom>
          <a:noFill/>
        </p:spPr>
      </p:pic>
      <p:pic>
        <p:nvPicPr>
          <p:cNvPr id="16" name="Picture 10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4643446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3571876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Marcador de Posição do Número do Diapositivo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263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15" name="Marcador de Posição do Rodapé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2083 L 0.29531 0.027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3158 0.002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40174 -0.01042 " pathEditMode="relative" ptsTypes="AA">
                                      <p:cBhvr>
                                        <p:cTn id="10" dur="2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90194E-6 L 0.37014 0.0104 " pathEditMode="relative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939E-6 L 0.18143 -0.078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3.59852E-6 L 0.15018 -0.0272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-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31 0.02755 L 0.36615 0.20625 " pathEditMode="relative" ptsTypes="AA">
                                      <p:cBhvr>
                                        <p:cTn id="19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14 0.0104 L 0.47257 0.14685 " pathEditMode="relative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6 -0.0784 L 0.22865 0.089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8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018 -0.02729 L 0.25209 0.0314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528 0.20629 L 0.31893 0.0069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893 0.00694 L 0.54722 0.0383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4433890"/>
            <a:ext cx="215900" cy="198437"/>
          </a:xfrm>
          <a:prstGeom prst="rect">
            <a:avLst/>
          </a:prstGeom>
          <a:noFill/>
        </p:spPr>
      </p:pic>
      <p:pic>
        <p:nvPicPr>
          <p:cNvPr id="49157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92500" y="3786190"/>
            <a:ext cx="558800" cy="828675"/>
          </a:xfrm>
          <a:prstGeom prst="rect">
            <a:avLst/>
          </a:prstGeom>
          <a:noFill/>
        </p:spPr>
      </p:pic>
      <p:pic>
        <p:nvPicPr>
          <p:cNvPr id="49161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19475" y="5373688"/>
            <a:ext cx="558800" cy="828675"/>
          </a:xfrm>
          <a:prstGeom prst="rect">
            <a:avLst/>
          </a:prstGeom>
          <a:noFill/>
        </p:spPr>
      </p:pic>
      <p:sp>
        <p:nvSpPr>
          <p:cNvPr id="49163" name="Freeform 11"/>
          <p:cNvSpPr>
            <a:spLocks/>
          </p:cNvSpPr>
          <p:nvPr/>
        </p:nvSpPr>
        <p:spPr bwMode="auto">
          <a:xfrm>
            <a:off x="4284663" y="4283084"/>
            <a:ext cx="2287601" cy="146048"/>
          </a:xfrm>
          <a:custGeom>
            <a:avLst/>
            <a:gdLst/>
            <a:ahLst/>
            <a:cxnLst>
              <a:cxn ang="0">
                <a:pos x="7" y="324"/>
              </a:cxn>
              <a:cxn ang="0">
                <a:pos x="53" y="52"/>
              </a:cxn>
              <a:cxn ang="0">
                <a:pos x="325" y="279"/>
              </a:cxn>
              <a:cxn ang="0">
                <a:pos x="642" y="52"/>
              </a:cxn>
              <a:cxn ang="0">
                <a:pos x="869" y="370"/>
              </a:cxn>
              <a:cxn ang="0">
                <a:pos x="1050" y="7"/>
              </a:cxn>
              <a:cxn ang="0">
                <a:pos x="1323" y="415"/>
              </a:cxn>
              <a:cxn ang="0">
                <a:pos x="1549" y="52"/>
              </a:cxn>
              <a:cxn ang="0">
                <a:pos x="1867" y="461"/>
              </a:cxn>
              <a:cxn ang="0">
                <a:pos x="1867" y="98"/>
              </a:cxn>
              <a:cxn ang="0">
                <a:pos x="2139" y="642"/>
              </a:cxn>
              <a:cxn ang="0">
                <a:pos x="2366" y="551"/>
              </a:cxn>
            </a:cxnLst>
            <a:rect l="0" t="0" r="r" b="b"/>
            <a:pathLst>
              <a:path w="2366" h="718">
                <a:moveTo>
                  <a:pt x="7" y="324"/>
                </a:moveTo>
                <a:cubicBezTo>
                  <a:pt x="3" y="191"/>
                  <a:pt x="0" y="59"/>
                  <a:pt x="53" y="52"/>
                </a:cubicBezTo>
                <a:cubicBezTo>
                  <a:pt x="106" y="45"/>
                  <a:pt x="227" y="279"/>
                  <a:pt x="325" y="279"/>
                </a:cubicBezTo>
                <a:cubicBezTo>
                  <a:pt x="423" y="279"/>
                  <a:pt x="551" y="37"/>
                  <a:pt x="642" y="52"/>
                </a:cubicBezTo>
                <a:cubicBezTo>
                  <a:pt x="733" y="67"/>
                  <a:pt x="801" y="378"/>
                  <a:pt x="869" y="370"/>
                </a:cubicBezTo>
                <a:cubicBezTo>
                  <a:pt x="937" y="362"/>
                  <a:pt x="974" y="0"/>
                  <a:pt x="1050" y="7"/>
                </a:cubicBezTo>
                <a:cubicBezTo>
                  <a:pt x="1126" y="14"/>
                  <a:pt x="1240" y="408"/>
                  <a:pt x="1323" y="415"/>
                </a:cubicBezTo>
                <a:cubicBezTo>
                  <a:pt x="1406" y="422"/>
                  <a:pt x="1458" y="44"/>
                  <a:pt x="1549" y="52"/>
                </a:cubicBezTo>
                <a:cubicBezTo>
                  <a:pt x="1640" y="60"/>
                  <a:pt x="1814" y="453"/>
                  <a:pt x="1867" y="461"/>
                </a:cubicBezTo>
                <a:cubicBezTo>
                  <a:pt x="1920" y="469"/>
                  <a:pt x="1822" y="68"/>
                  <a:pt x="1867" y="98"/>
                </a:cubicBezTo>
                <a:cubicBezTo>
                  <a:pt x="1912" y="128"/>
                  <a:pt x="2056" y="566"/>
                  <a:pt x="2139" y="642"/>
                </a:cubicBezTo>
                <a:cubicBezTo>
                  <a:pt x="2222" y="718"/>
                  <a:pt x="2294" y="634"/>
                  <a:pt x="2366" y="551"/>
                </a:cubicBezTo>
              </a:path>
            </a:pathLst>
          </a:cu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>
            <a:off x="6715140" y="4500570"/>
            <a:ext cx="357190" cy="1285883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V="1">
            <a:off x="3851275" y="5876925"/>
            <a:ext cx="3313113" cy="144463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49166" name="AutoShape 14"/>
          <p:cNvSpPr>
            <a:spLocks noChangeArrowheads="1"/>
          </p:cNvSpPr>
          <p:nvPr/>
        </p:nvSpPr>
        <p:spPr bwMode="auto">
          <a:xfrm rot="21253148">
            <a:off x="7164235" y="4453379"/>
            <a:ext cx="503238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cxnSp>
        <p:nvCxnSpPr>
          <p:cNvPr id="20" name="Conexão recta unidireccional 19"/>
          <p:cNvCxnSpPr/>
          <p:nvPr/>
        </p:nvCxnSpPr>
        <p:spPr>
          <a:xfrm rot="10800000" flipV="1">
            <a:off x="7858148" y="4929198"/>
            <a:ext cx="642942" cy="571504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Contra-Ataque </a:t>
            </a:r>
            <a:r>
              <a:rPr lang="pt-PT" dirty="0" smtClean="0">
                <a:solidFill>
                  <a:srgbClr val="FFC000"/>
                </a:solidFill>
              </a:rPr>
              <a:t>[3 x 2 + GR]</a:t>
            </a:r>
            <a:endParaRPr lang="pt-PT" dirty="0"/>
          </a:p>
        </p:txBody>
      </p:sp>
      <p:sp>
        <p:nvSpPr>
          <p:cNvPr id="21" name="Rectângulo 20"/>
          <p:cNvSpPr/>
          <p:nvPr/>
        </p:nvSpPr>
        <p:spPr>
          <a:xfrm>
            <a:off x="500034" y="1446242"/>
            <a:ext cx="864396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3000" b="1" dirty="0" smtClean="0">
                <a:ln w="11430"/>
                <a:solidFill>
                  <a:srgbClr val="FFFF00"/>
                </a:solidFill>
                <a:latin typeface="Arial Rounded MT Bold" pitchFamily="34" charset="0"/>
              </a:rPr>
              <a:t>Estratégia Ofensiva / Defensiva</a:t>
            </a:r>
            <a:endParaRPr lang="pt-PT" sz="3000" b="1" dirty="0">
              <a:ln w="11430"/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flipH="1" flipV="1">
            <a:off x="7000892" y="4714883"/>
            <a:ext cx="357190" cy="1071567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18" name="Picture 6" descr="Picture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429652" y="4071942"/>
            <a:ext cx="374191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cxnSp>
        <p:nvCxnSpPr>
          <p:cNvPr id="26" name="Conexão recta unidireccional 25"/>
          <p:cNvCxnSpPr/>
          <p:nvPr/>
        </p:nvCxnSpPr>
        <p:spPr>
          <a:xfrm flipV="1">
            <a:off x="5929322" y="4429133"/>
            <a:ext cx="714383" cy="571503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868" y="2500306"/>
            <a:ext cx="558800" cy="828675"/>
          </a:xfrm>
          <a:prstGeom prst="rect">
            <a:avLst/>
          </a:prstGeom>
          <a:noFill/>
        </p:spPr>
      </p:pic>
      <p:pic>
        <p:nvPicPr>
          <p:cNvPr id="49162" name="Picture 10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4500570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Conexão recta unidireccional 30"/>
          <p:cNvCxnSpPr/>
          <p:nvPr/>
        </p:nvCxnSpPr>
        <p:spPr>
          <a:xfrm flipV="1">
            <a:off x="6715140" y="4357694"/>
            <a:ext cx="1214446" cy="71438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ine 15"/>
          <p:cNvSpPr>
            <a:spLocks noChangeShapeType="1"/>
          </p:cNvSpPr>
          <p:nvPr/>
        </p:nvSpPr>
        <p:spPr bwMode="auto">
          <a:xfrm>
            <a:off x="4214810" y="3071810"/>
            <a:ext cx="2928958" cy="71438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35" name="Line 15"/>
          <p:cNvSpPr>
            <a:spLocks noChangeShapeType="1"/>
          </p:cNvSpPr>
          <p:nvPr/>
        </p:nvSpPr>
        <p:spPr bwMode="auto">
          <a:xfrm>
            <a:off x="7215206" y="3143248"/>
            <a:ext cx="1428760" cy="857256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22" name="Picture 10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3143248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Conexão recta unidireccional 26"/>
          <p:cNvCxnSpPr/>
          <p:nvPr/>
        </p:nvCxnSpPr>
        <p:spPr>
          <a:xfrm>
            <a:off x="6786578" y="3571876"/>
            <a:ext cx="1714512" cy="500066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Line 15"/>
          <p:cNvSpPr>
            <a:spLocks noChangeShapeType="1"/>
          </p:cNvSpPr>
          <p:nvPr/>
        </p:nvSpPr>
        <p:spPr bwMode="auto">
          <a:xfrm flipV="1">
            <a:off x="6643702" y="4214818"/>
            <a:ext cx="1071570" cy="142876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diamond" w="med" len="med"/>
          </a:ln>
          <a:effectLst/>
        </p:spPr>
        <p:txBody>
          <a:bodyPr/>
          <a:lstStyle/>
          <a:p>
            <a:endParaRPr lang="pt-PT"/>
          </a:p>
        </p:txBody>
      </p:sp>
      <p:cxnSp>
        <p:nvCxnSpPr>
          <p:cNvPr id="37" name="Conexão recta 36"/>
          <p:cNvCxnSpPr/>
          <p:nvPr/>
        </p:nvCxnSpPr>
        <p:spPr>
          <a:xfrm rot="10800000" flipV="1">
            <a:off x="6929454" y="4214818"/>
            <a:ext cx="785818" cy="428628"/>
          </a:xfrm>
          <a:prstGeom prst="line">
            <a:avLst/>
          </a:prstGeom>
          <a:ln w="25400">
            <a:solidFill>
              <a:schemeClr val="tx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arcador de Posição do Número do Diapositivo 2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264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28" name="Marcador de Posição do Rodapé 2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3" grpId="0" animBg="1"/>
      <p:bldP spid="49164" grpId="0" animBg="1"/>
      <p:bldP spid="49165" grpId="0" animBg="1"/>
      <p:bldP spid="49166" grpId="0" animBg="1"/>
      <p:bldP spid="23" grpId="0" animBg="1"/>
      <p:bldP spid="32" grpId="0" animBg="1"/>
      <p:bldP spid="35" grpId="0" animBg="1"/>
      <p:bldP spid="29" grpId="0" animBg="1"/>
    </p:bld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4435200"/>
            <a:ext cx="215900" cy="198437"/>
          </a:xfrm>
          <a:prstGeom prst="rect">
            <a:avLst/>
          </a:prstGeom>
          <a:noFill/>
        </p:spPr>
      </p:pic>
      <p:pic>
        <p:nvPicPr>
          <p:cNvPr id="50181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92500" y="3787200"/>
            <a:ext cx="558800" cy="828675"/>
          </a:xfrm>
          <a:prstGeom prst="rect">
            <a:avLst/>
          </a:prstGeom>
          <a:noFill/>
        </p:spPr>
      </p:pic>
      <p:pic>
        <p:nvPicPr>
          <p:cNvPr id="50182" name="Picture 6" descr="Picture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431200" y="4071600"/>
            <a:ext cx="374191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19475" y="5373688"/>
            <a:ext cx="558800" cy="828675"/>
          </a:xfrm>
          <a:prstGeom prst="rect">
            <a:avLst/>
          </a:prstGeom>
          <a:noFill/>
        </p:spPr>
      </p:pic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Contra-Ataque </a:t>
            </a:r>
            <a:r>
              <a:rPr lang="pt-PT" dirty="0" smtClean="0">
                <a:solidFill>
                  <a:srgbClr val="FFC000"/>
                </a:solidFill>
              </a:rPr>
              <a:t>[3 x 2 + GR]</a:t>
            </a:r>
            <a:endParaRPr lang="pt-PT" dirty="0"/>
          </a:p>
        </p:txBody>
      </p:sp>
      <p:sp>
        <p:nvSpPr>
          <p:cNvPr id="13" name="Rectângulo 12"/>
          <p:cNvSpPr/>
          <p:nvPr/>
        </p:nvSpPr>
        <p:spPr>
          <a:xfrm>
            <a:off x="500034" y="1446242"/>
            <a:ext cx="864396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3000" b="1" dirty="0" smtClean="0">
                <a:ln w="11430"/>
                <a:solidFill>
                  <a:srgbClr val="FFFF00"/>
                </a:solidFill>
                <a:latin typeface="Arial Rounded MT Bold" pitchFamily="34" charset="0"/>
              </a:rPr>
              <a:t>Estratégia Ofensiva / Defensiva</a:t>
            </a:r>
          </a:p>
          <a:p>
            <a:endParaRPr lang="pt-PT" sz="3000" b="1" dirty="0">
              <a:ln w="11430"/>
              <a:solidFill>
                <a:srgbClr val="FFFF00"/>
              </a:solidFill>
              <a:latin typeface="Arial Rounded MT Bold" pitchFamily="34" charset="0"/>
            </a:endParaRPr>
          </a:p>
        </p:txBody>
      </p:sp>
      <p:pic>
        <p:nvPicPr>
          <p:cNvPr id="12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868" y="2500306"/>
            <a:ext cx="558800" cy="828675"/>
          </a:xfrm>
          <a:prstGeom prst="rect">
            <a:avLst/>
          </a:prstGeom>
          <a:noFill/>
        </p:spPr>
      </p:pic>
      <p:pic>
        <p:nvPicPr>
          <p:cNvPr id="14" name="Picture 10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4500570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3143248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Marcador de Posição do Número do Diapositivo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265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2083 L 0.29531 0.027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3158 0.002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40174 -0.01042 " pathEditMode="relative" ptsTypes="AA">
                                      <p:cBhvr>
                                        <p:cTn id="10" dur="2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90194E-6 L 0.37014 0.0104 " pathEditMode="relative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0.14201 -0.07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-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6.2963E-6 L 0.08664 6.2963E-6 " pathEditMode="relative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31 0.02755 L 0.36615 0.20625 " pathEditMode="relative" ptsTypes="AA">
                                      <p:cBhvr>
                                        <p:cTn id="19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46945E-18 L -0.08663 0.11551 " pathEditMode="relative" ptsTypes="AA">
                                      <p:cBhvr>
                                        <p:cTn id="21" dur="2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14 0.0104 L 0.47257 0.14685 " pathEditMode="relative" ptsTypes="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64 -1.13347E-6 L 0.18889 0.09461 " pathEditMode="relative" ptsTypes="AA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01 -0.07865 L 0.25226 -0.0786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8 0.00254 C 0.37535 -6.03747E-6 0.4349 -0.00255 0.44115 0.00254 C 0.4474 0.00763 0.40035 0.02058 0.3533 0.03377 " pathEditMode="relative" ptsTypes="aaA">
                                      <p:cBhvr>
                                        <p:cTn id="29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615 0.20634 L 0.34341 0.004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-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254 0.00694 L 0.54722 0.0277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4433890"/>
            <a:ext cx="215900" cy="198437"/>
          </a:xfrm>
          <a:prstGeom prst="rect">
            <a:avLst/>
          </a:prstGeom>
          <a:noFill/>
        </p:spPr>
      </p:pic>
      <p:pic>
        <p:nvPicPr>
          <p:cNvPr id="49157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92500" y="3786190"/>
            <a:ext cx="558800" cy="828675"/>
          </a:xfrm>
          <a:prstGeom prst="rect">
            <a:avLst/>
          </a:prstGeom>
          <a:noFill/>
        </p:spPr>
      </p:pic>
      <p:pic>
        <p:nvPicPr>
          <p:cNvPr id="49161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19475" y="5373688"/>
            <a:ext cx="558800" cy="828675"/>
          </a:xfrm>
          <a:prstGeom prst="rect">
            <a:avLst/>
          </a:prstGeom>
          <a:noFill/>
        </p:spPr>
      </p:pic>
      <p:sp>
        <p:nvSpPr>
          <p:cNvPr id="49163" name="Freeform 11"/>
          <p:cNvSpPr>
            <a:spLocks/>
          </p:cNvSpPr>
          <p:nvPr/>
        </p:nvSpPr>
        <p:spPr bwMode="auto">
          <a:xfrm>
            <a:off x="4284663" y="4283084"/>
            <a:ext cx="2287601" cy="146048"/>
          </a:xfrm>
          <a:custGeom>
            <a:avLst/>
            <a:gdLst/>
            <a:ahLst/>
            <a:cxnLst>
              <a:cxn ang="0">
                <a:pos x="7" y="324"/>
              </a:cxn>
              <a:cxn ang="0">
                <a:pos x="53" y="52"/>
              </a:cxn>
              <a:cxn ang="0">
                <a:pos x="325" y="279"/>
              </a:cxn>
              <a:cxn ang="0">
                <a:pos x="642" y="52"/>
              </a:cxn>
              <a:cxn ang="0">
                <a:pos x="869" y="370"/>
              </a:cxn>
              <a:cxn ang="0">
                <a:pos x="1050" y="7"/>
              </a:cxn>
              <a:cxn ang="0">
                <a:pos x="1323" y="415"/>
              </a:cxn>
              <a:cxn ang="0">
                <a:pos x="1549" y="52"/>
              </a:cxn>
              <a:cxn ang="0">
                <a:pos x="1867" y="461"/>
              </a:cxn>
              <a:cxn ang="0">
                <a:pos x="1867" y="98"/>
              </a:cxn>
              <a:cxn ang="0">
                <a:pos x="2139" y="642"/>
              </a:cxn>
              <a:cxn ang="0">
                <a:pos x="2366" y="551"/>
              </a:cxn>
            </a:cxnLst>
            <a:rect l="0" t="0" r="r" b="b"/>
            <a:pathLst>
              <a:path w="2366" h="718">
                <a:moveTo>
                  <a:pt x="7" y="324"/>
                </a:moveTo>
                <a:cubicBezTo>
                  <a:pt x="3" y="191"/>
                  <a:pt x="0" y="59"/>
                  <a:pt x="53" y="52"/>
                </a:cubicBezTo>
                <a:cubicBezTo>
                  <a:pt x="106" y="45"/>
                  <a:pt x="227" y="279"/>
                  <a:pt x="325" y="279"/>
                </a:cubicBezTo>
                <a:cubicBezTo>
                  <a:pt x="423" y="279"/>
                  <a:pt x="551" y="37"/>
                  <a:pt x="642" y="52"/>
                </a:cubicBezTo>
                <a:cubicBezTo>
                  <a:pt x="733" y="67"/>
                  <a:pt x="801" y="378"/>
                  <a:pt x="869" y="370"/>
                </a:cubicBezTo>
                <a:cubicBezTo>
                  <a:pt x="937" y="362"/>
                  <a:pt x="974" y="0"/>
                  <a:pt x="1050" y="7"/>
                </a:cubicBezTo>
                <a:cubicBezTo>
                  <a:pt x="1126" y="14"/>
                  <a:pt x="1240" y="408"/>
                  <a:pt x="1323" y="415"/>
                </a:cubicBezTo>
                <a:cubicBezTo>
                  <a:pt x="1406" y="422"/>
                  <a:pt x="1458" y="44"/>
                  <a:pt x="1549" y="52"/>
                </a:cubicBezTo>
                <a:cubicBezTo>
                  <a:pt x="1640" y="60"/>
                  <a:pt x="1814" y="453"/>
                  <a:pt x="1867" y="461"/>
                </a:cubicBezTo>
                <a:cubicBezTo>
                  <a:pt x="1920" y="469"/>
                  <a:pt x="1822" y="68"/>
                  <a:pt x="1867" y="98"/>
                </a:cubicBezTo>
                <a:cubicBezTo>
                  <a:pt x="1912" y="128"/>
                  <a:pt x="2056" y="566"/>
                  <a:pt x="2139" y="642"/>
                </a:cubicBezTo>
                <a:cubicBezTo>
                  <a:pt x="2222" y="718"/>
                  <a:pt x="2294" y="634"/>
                  <a:pt x="2366" y="551"/>
                </a:cubicBezTo>
              </a:path>
            </a:pathLst>
          </a:cu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>
            <a:off x="6715140" y="4500570"/>
            <a:ext cx="500066" cy="1285884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V="1">
            <a:off x="3851275" y="5876925"/>
            <a:ext cx="3313113" cy="144463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49166" name="AutoShape 14"/>
          <p:cNvSpPr>
            <a:spLocks noChangeArrowheads="1"/>
          </p:cNvSpPr>
          <p:nvPr/>
        </p:nvSpPr>
        <p:spPr bwMode="auto">
          <a:xfrm rot="2315902">
            <a:off x="8235804" y="3881874"/>
            <a:ext cx="503238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cxnSp>
        <p:nvCxnSpPr>
          <p:cNvPr id="20" name="Conexão recta unidireccional 19"/>
          <p:cNvCxnSpPr/>
          <p:nvPr/>
        </p:nvCxnSpPr>
        <p:spPr>
          <a:xfrm rot="10800000" flipV="1">
            <a:off x="7858148" y="4929198"/>
            <a:ext cx="642942" cy="571504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Contra-Ataque </a:t>
            </a:r>
            <a:r>
              <a:rPr lang="pt-PT" dirty="0" smtClean="0">
                <a:solidFill>
                  <a:srgbClr val="FFC000"/>
                </a:solidFill>
              </a:rPr>
              <a:t>[3 x 2 + GR]</a:t>
            </a:r>
            <a:endParaRPr lang="pt-PT" dirty="0"/>
          </a:p>
        </p:txBody>
      </p:sp>
      <p:sp>
        <p:nvSpPr>
          <p:cNvPr id="21" name="Rectângulo 20"/>
          <p:cNvSpPr/>
          <p:nvPr/>
        </p:nvSpPr>
        <p:spPr>
          <a:xfrm>
            <a:off x="500034" y="1446242"/>
            <a:ext cx="864396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3000" b="1" dirty="0" smtClean="0">
                <a:ln w="11430"/>
                <a:solidFill>
                  <a:srgbClr val="FFFF00"/>
                </a:solidFill>
                <a:latin typeface="Arial Rounded MT Bold" pitchFamily="34" charset="0"/>
              </a:rPr>
              <a:t>Estratégia Ofensiva / Defensiva</a:t>
            </a:r>
            <a:endParaRPr lang="pt-PT" sz="3000" b="1" dirty="0">
              <a:ln w="11430"/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flipV="1">
            <a:off x="7358082" y="3929066"/>
            <a:ext cx="857256" cy="1857384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18" name="Picture 6" descr="Picture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429652" y="4071942"/>
            <a:ext cx="374191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cxnSp>
        <p:nvCxnSpPr>
          <p:cNvPr id="26" name="Conexão recta unidireccional 25"/>
          <p:cNvCxnSpPr/>
          <p:nvPr/>
        </p:nvCxnSpPr>
        <p:spPr>
          <a:xfrm flipV="1">
            <a:off x="5929322" y="4429133"/>
            <a:ext cx="714383" cy="571503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868" y="2500306"/>
            <a:ext cx="558800" cy="828675"/>
          </a:xfrm>
          <a:prstGeom prst="rect">
            <a:avLst/>
          </a:prstGeom>
          <a:noFill/>
        </p:spPr>
      </p:pic>
      <p:pic>
        <p:nvPicPr>
          <p:cNvPr id="49162" name="Picture 10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4500570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Conexão recta unidireccional 30"/>
          <p:cNvCxnSpPr/>
          <p:nvPr/>
        </p:nvCxnSpPr>
        <p:spPr>
          <a:xfrm flipV="1">
            <a:off x="6715140" y="4357694"/>
            <a:ext cx="1214446" cy="71438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ine 15"/>
          <p:cNvSpPr>
            <a:spLocks noChangeShapeType="1"/>
          </p:cNvSpPr>
          <p:nvPr/>
        </p:nvSpPr>
        <p:spPr bwMode="auto">
          <a:xfrm>
            <a:off x="4214810" y="3071810"/>
            <a:ext cx="2928958" cy="71438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35" name="Line 15"/>
          <p:cNvSpPr>
            <a:spLocks noChangeShapeType="1"/>
          </p:cNvSpPr>
          <p:nvPr/>
        </p:nvSpPr>
        <p:spPr bwMode="auto">
          <a:xfrm>
            <a:off x="7215206" y="3143248"/>
            <a:ext cx="1000132" cy="71438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22" name="Picture 10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3143248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Conexão recta unidireccional 26"/>
          <p:cNvCxnSpPr/>
          <p:nvPr/>
        </p:nvCxnSpPr>
        <p:spPr>
          <a:xfrm>
            <a:off x="6786578" y="3571876"/>
            <a:ext cx="857256" cy="214314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Line 15"/>
          <p:cNvSpPr>
            <a:spLocks noChangeShapeType="1"/>
          </p:cNvSpPr>
          <p:nvPr/>
        </p:nvSpPr>
        <p:spPr bwMode="auto">
          <a:xfrm flipV="1">
            <a:off x="6643702" y="4214818"/>
            <a:ext cx="1071570" cy="142876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diamond" w="med" len="med"/>
          </a:ln>
          <a:effectLst/>
        </p:spPr>
        <p:txBody>
          <a:bodyPr/>
          <a:lstStyle/>
          <a:p>
            <a:endParaRPr lang="pt-PT"/>
          </a:p>
        </p:txBody>
      </p:sp>
      <p:cxnSp>
        <p:nvCxnSpPr>
          <p:cNvPr id="37" name="Conexão recta 36"/>
          <p:cNvCxnSpPr/>
          <p:nvPr/>
        </p:nvCxnSpPr>
        <p:spPr>
          <a:xfrm rot="10800000" flipV="1">
            <a:off x="6929454" y="4214818"/>
            <a:ext cx="785818" cy="428628"/>
          </a:xfrm>
          <a:prstGeom prst="line">
            <a:avLst/>
          </a:prstGeom>
          <a:ln w="25400">
            <a:solidFill>
              <a:schemeClr val="tx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xão recta unidireccional 37"/>
          <p:cNvCxnSpPr/>
          <p:nvPr/>
        </p:nvCxnSpPr>
        <p:spPr>
          <a:xfrm rot="10800000" flipV="1">
            <a:off x="7143768" y="4357694"/>
            <a:ext cx="785818" cy="357190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arcador de Posição do Número do Diapositivo 2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266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30" name="Marcador de Posição do Rodapé 2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3" grpId="0" animBg="1"/>
      <p:bldP spid="49164" grpId="0" animBg="1"/>
      <p:bldP spid="49165" grpId="0" animBg="1"/>
      <p:bldP spid="49166" grpId="0" animBg="1"/>
      <p:bldP spid="23" grpId="0" animBg="1"/>
      <p:bldP spid="32" grpId="0" animBg="1"/>
      <p:bldP spid="35" grpId="0" animBg="1"/>
      <p:bldP spid="29" grpId="0" animBg="1"/>
    </p:bld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4435200"/>
            <a:ext cx="215900" cy="198437"/>
          </a:xfrm>
          <a:prstGeom prst="rect">
            <a:avLst/>
          </a:prstGeom>
          <a:noFill/>
        </p:spPr>
      </p:pic>
      <p:pic>
        <p:nvPicPr>
          <p:cNvPr id="50181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92500" y="3787200"/>
            <a:ext cx="558800" cy="828675"/>
          </a:xfrm>
          <a:prstGeom prst="rect">
            <a:avLst/>
          </a:prstGeom>
          <a:noFill/>
        </p:spPr>
      </p:pic>
      <p:pic>
        <p:nvPicPr>
          <p:cNvPr id="50182" name="Picture 6" descr="Picture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431200" y="4071600"/>
            <a:ext cx="374191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19475" y="5373688"/>
            <a:ext cx="558800" cy="828675"/>
          </a:xfrm>
          <a:prstGeom prst="rect">
            <a:avLst/>
          </a:prstGeom>
          <a:noFill/>
        </p:spPr>
      </p:pic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Contra-Ataque </a:t>
            </a:r>
            <a:r>
              <a:rPr lang="pt-PT" dirty="0" smtClean="0">
                <a:solidFill>
                  <a:srgbClr val="FFC000"/>
                </a:solidFill>
              </a:rPr>
              <a:t>[3 x 2 + GR]</a:t>
            </a:r>
            <a:endParaRPr lang="pt-PT" dirty="0"/>
          </a:p>
        </p:txBody>
      </p:sp>
      <p:sp>
        <p:nvSpPr>
          <p:cNvPr id="13" name="Rectângulo 12"/>
          <p:cNvSpPr/>
          <p:nvPr/>
        </p:nvSpPr>
        <p:spPr>
          <a:xfrm>
            <a:off x="500034" y="1446242"/>
            <a:ext cx="864396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3000" b="1" dirty="0" smtClean="0">
                <a:ln w="11430"/>
                <a:solidFill>
                  <a:srgbClr val="FFFF00"/>
                </a:solidFill>
                <a:latin typeface="Arial Rounded MT Bold" pitchFamily="34" charset="0"/>
              </a:rPr>
              <a:t>Estratégia Ofensiva / Defensiva</a:t>
            </a:r>
          </a:p>
          <a:p>
            <a:endParaRPr lang="pt-PT" sz="3000" b="1" dirty="0">
              <a:ln w="11430"/>
              <a:solidFill>
                <a:srgbClr val="FFFF00"/>
              </a:solidFill>
              <a:latin typeface="Arial Rounded MT Bold" pitchFamily="34" charset="0"/>
            </a:endParaRPr>
          </a:p>
        </p:txBody>
      </p:sp>
      <p:pic>
        <p:nvPicPr>
          <p:cNvPr id="12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868" y="2500306"/>
            <a:ext cx="558800" cy="828675"/>
          </a:xfrm>
          <a:prstGeom prst="rect">
            <a:avLst/>
          </a:prstGeom>
          <a:noFill/>
        </p:spPr>
      </p:pic>
      <p:pic>
        <p:nvPicPr>
          <p:cNvPr id="14" name="Picture 10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4500570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3143248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Marcador de Posição do Número do Diapositivo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267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2083 L 0.29531 0.027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3158 0.002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40174 -0.01042 " pathEditMode="relative" ptsTypes="AA">
                                      <p:cBhvr>
                                        <p:cTn id="10" dur="2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90194E-6 L 0.37014 0.0104 " pathEditMode="relative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0.14201 -0.07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-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6.2963E-6 L 0.08664 6.2963E-6 " pathEditMode="relative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31 0.02755 L 0.36615 0.20625 " pathEditMode="relative" ptsTypes="AA">
                                      <p:cBhvr>
                                        <p:cTn id="19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46945E-18 L -0.08663 0.11551 " pathEditMode="relative" ptsTypes="AA">
                                      <p:cBhvr>
                                        <p:cTn id="21" dur="2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14 0.0104 L 0.47257 0.14685 " pathEditMode="relative" ptsTypes="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63 -4.21832E-6 L 0.14184 0.045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2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823 0.00301 C 0.37778 0.00047 0.43733 -0.00208 0.44358 0.00301 C 0.44983 0.0081 0.40278 0.02105 0.35573 0.03423 " pathEditMode="relative" rAng="0" ptsTypes="aaA">
                                      <p:cBhvr>
                                        <p:cTn id="27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1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01 -0.08141 C 0.19167 -0.08349 0.24132 -0.08534 0.24635 -0.08141 C 0.25139 -0.07748 0.21163 -0.06753 0.17187 -0.05759 " pathEditMode="relative" rAng="0" ptsTypes="a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528 0.17229 L 0.44497 -0.0455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-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97 -0.04556 L 0.53941 0.0173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833958"/>
          </a:xfrm>
        </p:spPr>
        <p:txBody>
          <a:bodyPr>
            <a:normAutofit/>
          </a:bodyPr>
          <a:lstStyle/>
          <a:p>
            <a:pPr algn="just"/>
            <a:r>
              <a:rPr lang="pt-PT" dirty="0"/>
              <a:t>Situações de </a:t>
            </a:r>
            <a:r>
              <a:rPr lang="pt-PT" dirty="0" smtClean="0"/>
              <a:t>igualdade numérica</a:t>
            </a:r>
            <a:endParaRPr lang="pt-PT" dirty="0"/>
          </a:p>
          <a:p>
            <a:pPr lvl="1" algn="just"/>
            <a:endParaRPr lang="pt-PT" sz="1100" dirty="0" smtClean="0"/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1 x 1 + G.R.</a:t>
            </a:r>
          </a:p>
          <a:p>
            <a:pPr lvl="1" algn="just"/>
            <a:endParaRPr lang="pt-PT" b="1" dirty="0">
              <a:solidFill>
                <a:srgbClr val="FFFF00"/>
              </a:solidFill>
            </a:endParaRPr>
          </a:p>
          <a:p>
            <a:pPr lvl="1" algn="just"/>
            <a:r>
              <a:rPr lang="pt-PT" b="1" dirty="0">
                <a:solidFill>
                  <a:srgbClr val="FFFF00"/>
                </a:solidFill>
              </a:rPr>
              <a:t>2 </a:t>
            </a:r>
            <a:r>
              <a:rPr lang="pt-PT" b="1" dirty="0" smtClean="0">
                <a:solidFill>
                  <a:srgbClr val="FFFF00"/>
                </a:solidFill>
              </a:rPr>
              <a:t>x 2 + G.R.</a:t>
            </a:r>
          </a:p>
          <a:p>
            <a:pPr lvl="1" algn="just"/>
            <a:endParaRPr lang="pt-PT" b="1" dirty="0">
              <a:solidFill>
                <a:srgbClr val="FFFF00"/>
              </a:solidFill>
            </a:endParaRP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3 x 3 + G.R.</a:t>
            </a:r>
          </a:p>
          <a:p>
            <a:pPr lvl="1" algn="just"/>
            <a:endParaRPr lang="pt-PT" b="1" dirty="0" smtClean="0">
              <a:solidFill>
                <a:srgbClr val="FFFF00"/>
              </a:solidFill>
            </a:endParaRPr>
          </a:p>
          <a:p>
            <a:pPr lvl="1" algn="just">
              <a:buNone/>
            </a:pPr>
            <a:endParaRPr lang="pt-PT" b="1" dirty="0" smtClean="0">
              <a:solidFill>
                <a:srgbClr val="FFFF00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268</a:t>
            </a:fld>
            <a:endParaRPr lang="pt-PT" dirty="0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/>
              <a:t>Análise Sistemática do Jogo</a:t>
            </a:r>
            <a:endParaRPr lang="pt-PT" dirty="0"/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Ataque Rápido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9" grpId="0" uiExpand="1" build="p"/>
    </p:bld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50181" name="Picture 5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00628" y="3786190"/>
            <a:ext cx="373727" cy="590527"/>
          </a:xfrm>
          <a:prstGeom prst="rect">
            <a:avLst/>
          </a:prstGeom>
          <a:noFill/>
        </p:spPr>
      </p:pic>
      <p:pic>
        <p:nvPicPr>
          <p:cNvPr id="50182" name="Picture 6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431203" y="4245760"/>
            <a:ext cx="276577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Ataque Rápido </a:t>
            </a:r>
            <a:r>
              <a:rPr lang="pt-PT" dirty="0" smtClean="0">
                <a:solidFill>
                  <a:srgbClr val="FFC000"/>
                </a:solidFill>
              </a:rPr>
              <a:t>[1 x 1 + GR]</a:t>
            </a:r>
            <a:endParaRPr lang="pt-PT" dirty="0"/>
          </a:p>
        </p:txBody>
      </p:sp>
      <p:sp>
        <p:nvSpPr>
          <p:cNvPr id="13" name="Rectângulo 12"/>
          <p:cNvSpPr/>
          <p:nvPr/>
        </p:nvSpPr>
        <p:spPr>
          <a:xfrm>
            <a:off x="500034" y="1446242"/>
            <a:ext cx="864396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3000" b="1" dirty="0" smtClean="0">
                <a:ln w="11430"/>
                <a:solidFill>
                  <a:srgbClr val="FFFF00"/>
                </a:solidFill>
                <a:latin typeface="Arial Rounded MT Bold" pitchFamily="34" charset="0"/>
              </a:rPr>
              <a:t>Estratégia Ofensiva / Defensiva</a:t>
            </a:r>
          </a:p>
          <a:p>
            <a:endParaRPr lang="pt-PT" sz="3000" b="1" dirty="0">
              <a:ln w="11430"/>
              <a:solidFill>
                <a:srgbClr val="FFFF00"/>
              </a:solidFill>
              <a:latin typeface="Arial Rounded MT Bold" pitchFamily="34" charset="0"/>
            </a:endParaRPr>
          </a:p>
        </p:txBody>
      </p:sp>
      <p:pic>
        <p:nvPicPr>
          <p:cNvPr id="16" name="Picture 27" descr="j01943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57158" y="4286255"/>
            <a:ext cx="272940" cy="612000"/>
          </a:xfrm>
          <a:prstGeom prst="rect">
            <a:avLst/>
          </a:prstGeom>
          <a:noFill/>
        </p:spPr>
      </p:pic>
      <p:pic>
        <p:nvPicPr>
          <p:cNvPr id="17" name="Picture 27" descr="futbola0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2872" y="4285247"/>
            <a:ext cx="131445" cy="12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214414" y="2714620"/>
            <a:ext cx="373727" cy="590527"/>
          </a:xfrm>
          <a:prstGeom prst="rect">
            <a:avLst/>
          </a:prstGeom>
          <a:noFill/>
        </p:spPr>
      </p:pic>
      <p:pic>
        <p:nvPicPr>
          <p:cNvPr id="19" name="Picture 10" descr="Picture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3000372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 descr="Picture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5214950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 descr="Picture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4071942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85918" y="4000504"/>
            <a:ext cx="373727" cy="590527"/>
          </a:xfrm>
          <a:prstGeom prst="rect">
            <a:avLst/>
          </a:prstGeom>
          <a:noFill/>
        </p:spPr>
      </p:pic>
      <p:pic>
        <p:nvPicPr>
          <p:cNvPr id="23" name="Picture 5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357422" y="5214950"/>
            <a:ext cx="373727" cy="590527"/>
          </a:xfrm>
          <a:prstGeom prst="rect">
            <a:avLst/>
          </a:prstGeom>
          <a:noFill/>
        </p:spPr>
      </p:pic>
      <p:sp>
        <p:nvSpPr>
          <p:cNvPr id="25" name="CaixaDeTexto 24"/>
          <p:cNvSpPr txBox="1"/>
          <p:nvPr/>
        </p:nvSpPr>
        <p:spPr>
          <a:xfrm>
            <a:off x="4572000" y="2500306"/>
            <a:ext cx="442915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1800" dirty="0" smtClean="0">
                <a:solidFill>
                  <a:schemeClr val="bg1"/>
                </a:solidFill>
                <a:latin typeface="Arial Rounded MT Bold" pitchFamily="34" charset="0"/>
              </a:rPr>
              <a:t>Objectividade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1800" dirty="0" smtClean="0">
                <a:solidFill>
                  <a:schemeClr val="bg1"/>
                </a:solidFill>
                <a:latin typeface="Arial Rounded MT Bold" pitchFamily="34" charset="0"/>
              </a:rPr>
              <a:t>Atacar a baliza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1800" dirty="0" smtClean="0">
                <a:solidFill>
                  <a:schemeClr val="bg1"/>
                </a:solidFill>
                <a:latin typeface="Arial Rounded MT Bold" pitchFamily="34" charset="0"/>
              </a:rPr>
              <a:t>Provocar desequilíbrio no defensor</a:t>
            </a:r>
            <a:endParaRPr lang="pt-PT" sz="1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4572000" y="5389450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PT" sz="1800" dirty="0" smtClean="0">
                <a:solidFill>
                  <a:schemeClr val="bg1"/>
                </a:solidFill>
                <a:latin typeface="Arial Rounded MT Bold" pitchFamily="34" charset="0"/>
              </a:rPr>
              <a:t>Contenção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PT" sz="1800" dirty="0" smtClean="0">
                <a:solidFill>
                  <a:schemeClr val="bg1"/>
                </a:solidFill>
                <a:latin typeface="Arial Rounded MT Bold" pitchFamily="34" charset="0"/>
              </a:rPr>
              <a:t>Tentar condicionar o atacante para zonas menos ofensivas</a:t>
            </a:r>
          </a:p>
          <a:p>
            <a:pPr>
              <a:lnSpc>
                <a:spcPct val="150000"/>
              </a:lnSpc>
            </a:pPr>
            <a:endParaRPr lang="pt-PT" sz="1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7" name="Freeform 11"/>
          <p:cNvSpPr>
            <a:spLocks/>
          </p:cNvSpPr>
          <p:nvPr/>
        </p:nvSpPr>
        <p:spPr bwMode="auto">
          <a:xfrm>
            <a:off x="5357818" y="4071942"/>
            <a:ext cx="1714512" cy="431800"/>
          </a:xfrm>
          <a:custGeom>
            <a:avLst/>
            <a:gdLst/>
            <a:ahLst/>
            <a:cxnLst>
              <a:cxn ang="0">
                <a:pos x="7" y="324"/>
              </a:cxn>
              <a:cxn ang="0">
                <a:pos x="53" y="52"/>
              </a:cxn>
              <a:cxn ang="0">
                <a:pos x="325" y="279"/>
              </a:cxn>
              <a:cxn ang="0">
                <a:pos x="642" y="52"/>
              </a:cxn>
              <a:cxn ang="0">
                <a:pos x="869" y="370"/>
              </a:cxn>
              <a:cxn ang="0">
                <a:pos x="1050" y="7"/>
              </a:cxn>
              <a:cxn ang="0">
                <a:pos x="1323" y="415"/>
              </a:cxn>
              <a:cxn ang="0">
                <a:pos x="1549" y="52"/>
              </a:cxn>
              <a:cxn ang="0">
                <a:pos x="1867" y="461"/>
              </a:cxn>
              <a:cxn ang="0">
                <a:pos x="1867" y="98"/>
              </a:cxn>
              <a:cxn ang="0">
                <a:pos x="2139" y="642"/>
              </a:cxn>
              <a:cxn ang="0">
                <a:pos x="2366" y="551"/>
              </a:cxn>
            </a:cxnLst>
            <a:rect l="0" t="0" r="r" b="b"/>
            <a:pathLst>
              <a:path w="2366" h="718">
                <a:moveTo>
                  <a:pt x="7" y="324"/>
                </a:moveTo>
                <a:cubicBezTo>
                  <a:pt x="3" y="191"/>
                  <a:pt x="0" y="59"/>
                  <a:pt x="53" y="52"/>
                </a:cubicBezTo>
                <a:cubicBezTo>
                  <a:pt x="106" y="45"/>
                  <a:pt x="227" y="279"/>
                  <a:pt x="325" y="279"/>
                </a:cubicBezTo>
                <a:cubicBezTo>
                  <a:pt x="423" y="279"/>
                  <a:pt x="551" y="37"/>
                  <a:pt x="642" y="52"/>
                </a:cubicBezTo>
                <a:cubicBezTo>
                  <a:pt x="733" y="67"/>
                  <a:pt x="801" y="378"/>
                  <a:pt x="869" y="370"/>
                </a:cubicBezTo>
                <a:cubicBezTo>
                  <a:pt x="937" y="362"/>
                  <a:pt x="974" y="0"/>
                  <a:pt x="1050" y="7"/>
                </a:cubicBezTo>
                <a:cubicBezTo>
                  <a:pt x="1126" y="14"/>
                  <a:pt x="1240" y="408"/>
                  <a:pt x="1323" y="415"/>
                </a:cubicBezTo>
                <a:cubicBezTo>
                  <a:pt x="1406" y="422"/>
                  <a:pt x="1458" y="44"/>
                  <a:pt x="1549" y="52"/>
                </a:cubicBezTo>
                <a:cubicBezTo>
                  <a:pt x="1640" y="60"/>
                  <a:pt x="1814" y="453"/>
                  <a:pt x="1867" y="461"/>
                </a:cubicBezTo>
                <a:cubicBezTo>
                  <a:pt x="1920" y="469"/>
                  <a:pt x="1822" y="68"/>
                  <a:pt x="1867" y="98"/>
                </a:cubicBezTo>
                <a:cubicBezTo>
                  <a:pt x="1912" y="128"/>
                  <a:pt x="2056" y="566"/>
                  <a:pt x="2139" y="642"/>
                </a:cubicBezTo>
                <a:cubicBezTo>
                  <a:pt x="2222" y="718"/>
                  <a:pt x="2294" y="634"/>
                  <a:pt x="2366" y="551"/>
                </a:cubicBezTo>
              </a:path>
            </a:pathLst>
          </a:cu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14" name="Picture 10" descr="Picture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4214818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Marcador de Posição do Número do Diapositivo 2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269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28" name="Marcador de Posição do Rodapé 2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6" grpId="0" build="p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pt-PT" dirty="0" smtClean="0"/>
              <a:t>Progressão / Finalização</a:t>
            </a:r>
          </a:p>
          <a:p>
            <a:pPr lvl="1" algn="just"/>
            <a:r>
              <a:rPr lang="pt-PT" dirty="0" smtClean="0"/>
              <a:t>A maximização deste objectivo pressupõe:</a:t>
            </a:r>
          </a:p>
          <a:p>
            <a:pPr lvl="2" algn="just"/>
            <a:r>
              <a:rPr lang="pt-PT" dirty="0" smtClean="0"/>
              <a:t>A </a:t>
            </a:r>
            <a:r>
              <a:rPr lang="pt-PT" b="1" dirty="0" smtClean="0">
                <a:solidFill>
                  <a:srgbClr val="FFFF00"/>
                </a:solidFill>
              </a:rPr>
              <a:t>contínua instabilidade da equipa adversária</a:t>
            </a:r>
            <a:r>
              <a:rPr lang="pt-PT" dirty="0" smtClean="0"/>
              <a:t>, desequilibrando por consequência, a organização defensiva</a:t>
            </a:r>
          </a:p>
          <a:p>
            <a:pPr lvl="2" algn="just"/>
            <a:r>
              <a:rPr lang="pt-PT" dirty="0" smtClean="0"/>
              <a:t>A orientação de todas ou a maioria das acções técnico-tácticas individuais e colectivas, realizadas pelos jogadores em processo ofensivo, em </a:t>
            </a:r>
            <a:r>
              <a:rPr lang="pt-PT" b="1" dirty="0" smtClean="0">
                <a:solidFill>
                  <a:srgbClr val="FFFF00"/>
                </a:solidFill>
              </a:rPr>
              <a:t>direcção à baliza adversária</a:t>
            </a:r>
            <a:r>
              <a:rPr lang="pt-PT" dirty="0" smtClean="0"/>
              <a:t>.</a:t>
            </a:r>
          </a:p>
          <a:p>
            <a:pPr lvl="2" algn="just"/>
            <a:r>
              <a:rPr lang="pt-PT" b="1" dirty="0" smtClean="0">
                <a:solidFill>
                  <a:srgbClr val="FFFF00"/>
                </a:solidFill>
              </a:rPr>
              <a:t>Quando perto da baliza adversária</a:t>
            </a:r>
            <a:r>
              <a:rPr lang="pt-PT" dirty="0" smtClean="0"/>
              <a:t>, procurar criar condições através de acções individuais de suporte à fase de </a:t>
            </a:r>
            <a:r>
              <a:rPr lang="pt-PT" b="1" dirty="0" smtClean="0">
                <a:solidFill>
                  <a:srgbClr val="FFFF00"/>
                </a:solidFill>
              </a:rPr>
              <a:t>finalização</a:t>
            </a:r>
            <a:r>
              <a:rPr lang="pt-PT" dirty="0" smtClean="0"/>
              <a:t> (desmarcação, remate) com vista à obtenção do golo</a:t>
            </a:r>
          </a:p>
          <a:p>
            <a:pPr lvl="2" algn="just"/>
            <a:endParaRPr lang="pt-PT" dirty="0" smtClean="0"/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Objectivos do Processo Ofensivo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27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uiExpand="1" build="p"/>
    </p:bld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50181" name="Picture 5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57752" y="3571876"/>
            <a:ext cx="373727" cy="590527"/>
          </a:xfrm>
          <a:prstGeom prst="rect">
            <a:avLst/>
          </a:prstGeom>
          <a:noFill/>
        </p:spPr>
      </p:pic>
      <p:pic>
        <p:nvPicPr>
          <p:cNvPr id="50182" name="Picture 6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431203" y="4245760"/>
            <a:ext cx="276577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Ataque Rápido </a:t>
            </a:r>
            <a:r>
              <a:rPr lang="pt-PT" dirty="0" smtClean="0">
                <a:solidFill>
                  <a:srgbClr val="FFC000"/>
                </a:solidFill>
              </a:rPr>
              <a:t>[2 x 2 + GR]</a:t>
            </a:r>
            <a:endParaRPr lang="pt-PT" dirty="0"/>
          </a:p>
        </p:txBody>
      </p:sp>
      <p:sp>
        <p:nvSpPr>
          <p:cNvPr id="13" name="Rectângulo 12"/>
          <p:cNvSpPr/>
          <p:nvPr/>
        </p:nvSpPr>
        <p:spPr>
          <a:xfrm>
            <a:off x="500034" y="1446242"/>
            <a:ext cx="864396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3000" b="1" dirty="0" smtClean="0">
                <a:ln w="11430"/>
                <a:solidFill>
                  <a:srgbClr val="FFFF00"/>
                </a:solidFill>
                <a:latin typeface="Arial Rounded MT Bold" pitchFamily="34" charset="0"/>
              </a:rPr>
              <a:t>Estratégia Ofensiva</a:t>
            </a:r>
          </a:p>
          <a:p>
            <a:endParaRPr lang="pt-PT" sz="3000" b="1" dirty="0">
              <a:ln w="11430"/>
              <a:solidFill>
                <a:srgbClr val="FFFF00"/>
              </a:solidFill>
              <a:latin typeface="Arial Rounded MT Bold" pitchFamily="34" charset="0"/>
            </a:endParaRPr>
          </a:p>
        </p:txBody>
      </p:sp>
      <p:pic>
        <p:nvPicPr>
          <p:cNvPr id="16" name="Picture 27" descr="j01943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57158" y="4286255"/>
            <a:ext cx="272940" cy="612000"/>
          </a:xfrm>
          <a:prstGeom prst="rect">
            <a:avLst/>
          </a:prstGeom>
          <a:noFill/>
        </p:spPr>
      </p:pic>
      <p:pic>
        <p:nvPicPr>
          <p:cNvPr id="17" name="Picture 27" descr="futbola0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3497" y="4087183"/>
            <a:ext cx="131445" cy="12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357422" y="3786190"/>
            <a:ext cx="373727" cy="590527"/>
          </a:xfrm>
          <a:prstGeom prst="rect">
            <a:avLst/>
          </a:prstGeom>
          <a:noFill/>
        </p:spPr>
      </p:pic>
      <p:pic>
        <p:nvPicPr>
          <p:cNvPr id="19" name="Picture 10" descr="Picture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3929066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 descr="Picture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5072074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 descr="Picture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5643578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071670" y="5357826"/>
            <a:ext cx="373727" cy="590527"/>
          </a:xfrm>
          <a:prstGeom prst="rect">
            <a:avLst/>
          </a:prstGeom>
          <a:noFill/>
        </p:spPr>
      </p:pic>
      <p:sp>
        <p:nvSpPr>
          <p:cNvPr id="25" name="CaixaDeTexto 24"/>
          <p:cNvSpPr txBox="1"/>
          <p:nvPr/>
        </p:nvSpPr>
        <p:spPr>
          <a:xfrm>
            <a:off x="4572000" y="2500306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1800" dirty="0" smtClean="0">
                <a:solidFill>
                  <a:schemeClr val="bg1"/>
                </a:solidFill>
                <a:latin typeface="Arial Rounded MT Bold" pitchFamily="34" charset="0"/>
              </a:rPr>
              <a:t>Atacar o ímpar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1800" dirty="0" smtClean="0">
                <a:solidFill>
                  <a:schemeClr val="bg1"/>
                </a:solidFill>
                <a:latin typeface="Arial Rounded MT Bold" pitchFamily="34" charset="0"/>
              </a:rPr>
              <a:t>Sobreposição do jogador sem bola</a:t>
            </a:r>
            <a:endParaRPr lang="pt-PT" sz="1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7" name="Forma livre 26"/>
          <p:cNvSpPr/>
          <p:nvPr/>
        </p:nvSpPr>
        <p:spPr>
          <a:xfrm>
            <a:off x="5366657" y="4143380"/>
            <a:ext cx="1419921" cy="1283643"/>
          </a:xfrm>
          <a:custGeom>
            <a:avLst/>
            <a:gdLst>
              <a:gd name="connsiteX0" fmla="*/ 250372 w 968829"/>
              <a:gd name="connsiteY0" fmla="*/ 1389413 h 1389413"/>
              <a:gd name="connsiteX1" fmla="*/ 119743 w 968829"/>
              <a:gd name="connsiteY1" fmla="*/ 997528 h 1389413"/>
              <a:gd name="connsiteX2" fmla="*/ 968829 w 968829"/>
              <a:gd name="connsiteY2" fmla="*/ 0 h 1389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8829" h="1389413">
                <a:moveTo>
                  <a:pt x="250372" y="1389413"/>
                </a:moveTo>
                <a:cubicBezTo>
                  <a:pt x="125186" y="1309255"/>
                  <a:pt x="0" y="1229097"/>
                  <a:pt x="119743" y="997528"/>
                </a:cubicBezTo>
                <a:cubicBezTo>
                  <a:pt x="239486" y="765959"/>
                  <a:pt x="968829" y="0"/>
                  <a:pt x="968829" y="0"/>
                </a:cubicBezTo>
              </a:path>
            </a:pathLst>
          </a:custGeom>
          <a:ln w="25400">
            <a:solidFill>
              <a:schemeClr val="tx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Forma livre 27"/>
          <p:cNvSpPr/>
          <p:nvPr/>
        </p:nvSpPr>
        <p:spPr>
          <a:xfrm>
            <a:off x="5177642" y="4131623"/>
            <a:ext cx="1163781" cy="1283525"/>
          </a:xfrm>
          <a:custGeom>
            <a:avLst/>
            <a:gdLst>
              <a:gd name="connsiteX0" fmla="*/ 0 w 1163781"/>
              <a:gd name="connsiteY0" fmla="*/ 48491 h 1283525"/>
              <a:gd name="connsiteX1" fmla="*/ 320633 w 1163781"/>
              <a:gd name="connsiteY1" fmla="*/ 54429 h 1283525"/>
              <a:gd name="connsiteX2" fmla="*/ 225631 w 1163781"/>
              <a:gd name="connsiteY2" fmla="*/ 375063 h 1283525"/>
              <a:gd name="connsiteX3" fmla="*/ 605641 w 1163781"/>
              <a:gd name="connsiteY3" fmla="*/ 428502 h 1283525"/>
              <a:gd name="connsiteX4" fmla="*/ 469075 w 1163781"/>
              <a:gd name="connsiteY4" fmla="*/ 719447 h 1283525"/>
              <a:gd name="connsiteX5" fmla="*/ 866898 w 1163781"/>
              <a:gd name="connsiteY5" fmla="*/ 796637 h 1283525"/>
              <a:gd name="connsiteX6" fmla="*/ 718457 w 1163781"/>
              <a:gd name="connsiteY6" fmla="*/ 1105395 h 1283525"/>
              <a:gd name="connsiteX7" fmla="*/ 1163781 w 1163781"/>
              <a:gd name="connsiteY7" fmla="*/ 1283525 h 128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3781" h="1283525">
                <a:moveTo>
                  <a:pt x="0" y="48491"/>
                </a:moveTo>
                <a:cubicBezTo>
                  <a:pt x="141514" y="24245"/>
                  <a:pt x="283028" y="0"/>
                  <a:pt x="320633" y="54429"/>
                </a:cubicBezTo>
                <a:cubicBezTo>
                  <a:pt x="358238" y="108858"/>
                  <a:pt x="178130" y="312718"/>
                  <a:pt x="225631" y="375063"/>
                </a:cubicBezTo>
                <a:cubicBezTo>
                  <a:pt x="273132" y="437409"/>
                  <a:pt x="565067" y="371105"/>
                  <a:pt x="605641" y="428502"/>
                </a:cubicBezTo>
                <a:cubicBezTo>
                  <a:pt x="646215" y="485899"/>
                  <a:pt x="425532" y="658091"/>
                  <a:pt x="469075" y="719447"/>
                </a:cubicBezTo>
                <a:cubicBezTo>
                  <a:pt x="512618" y="780803"/>
                  <a:pt x="825334" y="732312"/>
                  <a:pt x="866898" y="796637"/>
                </a:cubicBezTo>
                <a:cubicBezTo>
                  <a:pt x="908462" y="860962"/>
                  <a:pt x="668977" y="1024247"/>
                  <a:pt x="718457" y="1105395"/>
                </a:cubicBezTo>
                <a:cubicBezTo>
                  <a:pt x="767937" y="1186543"/>
                  <a:pt x="965859" y="1235034"/>
                  <a:pt x="1163781" y="1283525"/>
                </a:cubicBezTo>
              </a:path>
            </a:pathLst>
          </a:custGeom>
          <a:ln w="25400">
            <a:solidFill>
              <a:schemeClr val="tx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0" name="Conexão recta unidireccional 29"/>
          <p:cNvCxnSpPr/>
          <p:nvPr/>
        </p:nvCxnSpPr>
        <p:spPr>
          <a:xfrm rot="5400000" flipH="1" flipV="1">
            <a:off x="5965041" y="4536289"/>
            <a:ext cx="1143008" cy="500066"/>
          </a:xfrm>
          <a:prstGeom prst="straightConnector1">
            <a:avLst/>
          </a:prstGeom>
          <a:ln w="25400">
            <a:solidFill>
              <a:schemeClr val="tx2">
                <a:lumMod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5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643570" y="5072074"/>
            <a:ext cx="373727" cy="590527"/>
          </a:xfrm>
          <a:prstGeom prst="rect">
            <a:avLst/>
          </a:prstGeom>
          <a:noFill/>
        </p:spPr>
      </p:pic>
      <p:pic>
        <p:nvPicPr>
          <p:cNvPr id="14" name="Picture 10" descr="Picture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3929066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Conexão recta unidireccional 31"/>
          <p:cNvCxnSpPr>
            <a:stCxn id="14" idx="3"/>
          </p:cNvCxnSpPr>
          <p:nvPr/>
        </p:nvCxnSpPr>
        <p:spPr>
          <a:xfrm>
            <a:off x="5800472" y="4181066"/>
            <a:ext cx="1200420" cy="1033884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utoShape 14"/>
          <p:cNvSpPr>
            <a:spLocks noChangeArrowheads="1"/>
          </p:cNvSpPr>
          <p:nvPr/>
        </p:nvSpPr>
        <p:spPr bwMode="auto">
          <a:xfrm rot="678335">
            <a:off x="6912226" y="3995994"/>
            <a:ext cx="503238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24" name="Marcador de Posição do Número do Diapositivo 2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270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26" name="Marcador de Posição do Rodapé 2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7" grpId="0" animBg="1"/>
      <p:bldP spid="28" grpId="0" animBg="1"/>
      <p:bldP spid="33" grpId="0" animBg="1"/>
    </p:bld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50181" name="Picture 5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57752" y="3571876"/>
            <a:ext cx="373727" cy="590527"/>
          </a:xfrm>
          <a:prstGeom prst="rect">
            <a:avLst/>
          </a:prstGeom>
          <a:noFill/>
        </p:spPr>
      </p:pic>
      <p:pic>
        <p:nvPicPr>
          <p:cNvPr id="50182" name="Picture 6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431203" y="4245760"/>
            <a:ext cx="276577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Ataque Rápido </a:t>
            </a:r>
            <a:r>
              <a:rPr lang="pt-PT" dirty="0" smtClean="0">
                <a:solidFill>
                  <a:srgbClr val="FFC000"/>
                </a:solidFill>
              </a:rPr>
              <a:t>[2 x 2 + GR]</a:t>
            </a:r>
            <a:endParaRPr lang="pt-PT" dirty="0"/>
          </a:p>
        </p:txBody>
      </p:sp>
      <p:sp>
        <p:nvSpPr>
          <p:cNvPr id="13" name="Rectângulo 12"/>
          <p:cNvSpPr/>
          <p:nvPr/>
        </p:nvSpPr>
        <p:spPr>
          <a:xfrm>
            <a:off x="500034" y="1446242"/>
            <a:ext cx="864396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3000" b="1" dirty="0" smtClean="0">
                <a:ln w="11430"/>
                <a:solidFill>
                  <a:srgbClr val="FFFF00"/>
                </a:solidFill>
                <a:latin typeface="Arial Rounded MT Bold" pitchFamily="34" charset="0"/>
              </a:rPr>
              <a:t>Estratégia Ofensiva</a:t>
            </a:r>
          </a:p>
          <a:p>
            <a:endParaRPr lang="pt-PT" sz="3000" b="1" dirty="0">
              <a:ln w="11430"/>
              <a:solidFill>
                <a:srgbClr val="FFFF00"/>
              </a:solidFill>
              <a:latin typeface="Arial Rounded MT Bold" pitchFamily="34" charset="0"/>
            </a:endParaRPr>
          </a:p>
        </p:txBody>
      </p:sp>
      <p:pic>
        <p:nvPicPr>
          <p:cNvPr id="16" name="Picture 27" descr="j01943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57158" y="4286255"/>
            <a:ext cx="272940" cy="612000"/>
          </a:xfrm>
          <a:prstGeom prst="rect">
            <a:avLst/>
          </a:prstGeom>
          <a:noFill/>
        </p:spPr>
      </p:pic>
      <p:pic>
        <p:nvPicPr>
          <p:cNvPr id="17" name="Picture 27" descr="futbola0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3497" y="4087183"/>
            <a:ext cx="131445" cy="12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357422" y="3786190"/>
            <a:ext cx="373727" cy="590527"/>
          </a:xfrm>
          <a:prstGeom prst="rect">
            <a:avLst/>
          </a:prstGeom>
          <a:noFill/>
        </p:spPr>
      </p:pic>
      <p:pic>
        <p:nvPicPr>
          <p:cNvPr id="19" name="Picture 10" descr="Picture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3929066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 descr="Picture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5072074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 descr="Picture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5643578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071670" y="5357826"/>
            <a:ext cx="373727" cy="590527"/>
          </a:xfrm>
          <a:prstGeom prst="rect">
            <a:avLst/>
          </a:prstGeom>
          <a:noFill/>
        </p:spPr>
      </p:pic>
      <p:sp>
        <p:nvSpPr>
          <p:cNvPr id="25" name="CaixaDeTexto 24"/>
          <p:cNvSpPr txBox="1"/>
          <p:nvPr/>
        </p:nvSpPr>
        <p:spPr>
          <a:xfrm>
            <a:off x="4572000" y="2500306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1800" dirty="0" smtClean="0">
                <a:solidFill>
                  <a:schemeClr val="bg1"/>
                </a:solidFill>
                <a:latin typeface="Arial Rounded MT Bold" pitchFamily="34" charset="0"/>
              </a:rPr>
              <a:t>Atacar o ímpar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1800" dirty="0" smtClean="0">
                <a:solidFill>
                  <a:schemeClr val="bg1"/>
                </a:solidFill>
                <a:latin typeface="Arial Rounded MT Bold" pitchFamily="34" charset="0"/>
              </a:rPr>
              <a:t>Sobreposição do jogador sem bola</a:t>
            </a:r>
            <a:endParaRPr lang="pt-PT" sz="1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23" name="Picture 5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643570" y="5072074"/>
            <a:ext cx="373727" cy="590527"/>
          </a:xfrm>
          <a:prstGeom prst="rect">
            <a:avLst/>
          </a:prstGeom>
          <a:noFill/>
        </p:spPr>
      </p:pic>
      <p:pic>
        <p:nvPicPr>
          <p:cNvPr id="14" name="Picture 10" descr="Picture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3929066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Marcador de Posição do Número do Diapositivo 2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271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26" name="Marcador de Posição do Rodapé 2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4746E-6 L 0.12952 0.198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9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1018 L 0.11806 0.18849 " pathEditMode="relative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08048E-6 L 0.14201 0.152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83071E-6 C -0.03125 0.00208 -0.06233 0.00416 -0.04671 -0.02775 C -0.03108 -0.05966 0.03107 -0.12604 0.0934 -0.19218 " pathEditMode="relative" ptsTypes="aaA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1806 0.18849 L 0.18108 0.0101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50181" name="Picture 5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57752" y="3571876"/>
            <a:ext cx="373727" cy="590527"/>
          </a:xfrm>
          <a:prstGeom prst="rect">
            <a:avLst/>
          </a:prstGeom>
          <a:noFill/>
        </p:spPr>
      </p:pic>
      <p:pic>
        <p:nvPicPr>
          <p:cNvPr id="50182" name="Picture 6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431203" y="4245760"/>
            <a:ext cx="276577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Ataque Rápido </a:t>
            </a:r>
            <a:r>
              <a:rPr lang="pt-PT" dirty="0" smtClean="0">
                <a:solidFill>
                  <a:srgbClr val="FFC000"/>
                </a:solidFill>
              </a:rPr>
              <a:t>[2 x 2 + GR]</a:t>
            </a:r>
            <a:endParaRPr lang="pt-PT" dirty="0"/>
          </a:p>
        </p:txBody>
      </p:sp>
      <p:sp>
        <p:nvSpPr>
          <p:cNvPr id="13" name="Rectângulo 12"/>
          <p:cNvSpPr/>
          <p:nvPr/>
        </p:nvSpPr>
        <p:spPr>
          <a:xfrm>
            <a:off x="500034" y="1446242"/>
            <a:ext cx="864396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3000" b="1" dirty="0" smtClean="0">
                <a:ln w="11430"/>
                <a:solidFill>
                  <a:srgbClr val="FFFF00"/>
                </a:solidFill>
                <a:latin typeface="Arial Rounded MT Bold" pitchFamily="34" charset="0"/>
              </a:rPr>
              <a:t>Estratégia Ofensiva / Defensiva</a:t>
            </a:r>
          </a:p>
          <a:p>
            <a:endParaRPr lang="pt-PT" sz="3000" b="1" dirty="0">
              <a:ln w="11430"/>
              <a:solidFill>
                <a:srgbClr val="FFFF00"/>
              </a:solidFill>
              <a:latin typeface="Arial Rounded MT Bold" pitchFamily="34" charset="0"/>
            </a:endParaRPr>
          </a:p>
        </p:txBody>
      </p:sp>
      <p:pic>
        <p:nvPicPr>
          <p:cNvPr id="16" name="Picture 27" descr="j01943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57158" y="4286255"/>
            <a:ext cx="272940" cy="612000"/>
          </a:xfrm>
          <a:prstGeom prst="rect">
            <a:avLst/>
          </a:prstGeom>
          <a:noFill/>
        </p:spPr>
      </p:pic>
      <p:pic>
        <p:nvPicPr>
          <p:cNvPr id="17" name="Picture 27" descr="futbola0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3497" y="4087183"/>
            <a:ext cx="131445" cy="12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357422" y="3786190"/>
            <a:ext cx="373727" cy="590527"/>
          </a:xfrm>
          <a:prstGeom prst="rect">
            <a:avLst/>
          </a:prstGeom>
          <a:noFill/>
        </p:spPr>
      </p:pic>
      <p:pic>
        <p:nvPicPr>
          <p:cNvPr id="19" name="Picture 10" descr="Picture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3929066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 descr="Picture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5072074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 descr="Picture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5643578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071670" y="5357826"/>
            <a:ext cx="373727" cy="590527"/>
          </a:xfrm>
          <a:prstGeom prst="rect">
            <a:avLst/>
          </a:prstGeom>
          <a:noFill/>
        </p:spPr>
      </p:pic>
      <p:sp>
        <p:nvSpPr>
          <p:cNvPr id="27" name="Forma livre 26"/>
          <p:cNvSpPr/>
          <p:nvPr/>
        </p:nvSpPr>
        <p:spPr>
          <a:xfrm>
            <a:off x="5366657" y="4143380"/>
            <a:ext cx="1419921" cy="1283643"/>
          </a:xfrm>
          <a:custGeom>
            <a:avLst/>
            <a:gdLst>
              <a:gd name="connsiteX0" fmla="*/ 250372 w 968829"/>
              <a:gd name="connsiteY0" fmla="*/ 1389413 h 1389413"/>
              <a:gd name="connsiteX1" fmla="*/ 119743 w 968829"/>
              <a:gd name="connsiteY1" fmla="*/ 997528 h 1389413"/>
              <a:gd name="connsiteX2" fmla="*/ 968829 w 968829"/>
              <a:gd name="connsiteY2" fmla="*/ 0 h 1389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8829" h="1389413">
                <a:moveTo>
                  <a:pt x="250372" y="1389413"/>
                </a:moveTo>
                <a:cubicBezTo>
                  <a:pt x="125186" y="1309255"/>
                  <a:pt x="0" y="1229097"/>
                  <a:pt x="119743" y="997528"/>
                </a:cubicBezTo>
                <a:cubicBezTo>
                  <a:pt x="239486" y="765959"/>
                  <a:pt x="968829" y="0"/>
                  <a:pt x="968829" y="0"/>
                </a:cubicBezTo>
              </a:path>
            </a:pathLst>
          </a:custGeom>
          <a:ln w="25400">
            <a:solidFill>
              <a:schemeClr val="tx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Forma livre 27"/>
          <p:cNvSpPr/>
          <p:nvPr/>
        </p:nvSpPr>
        <p:spPr>
          <a:xfrm>
            <a:off x="5177642" y="4131623"/>
            <a:ext cx="1163781" cy="1283525"/>
          </a:xfrm>
          <a:custGeom>
            <a:avLst/>
            <a:gdLst>
              <a:gd name="connsiteX0" fmla="*/ 0 w 1163781"/>
              <a:gd name="connsiteY0" fmla="*/ 48491 h 1283525"/>
              <a:gd name="connsiteX1" fmla="*/ 320633 w 1163781"/>
              <a:gd name="connsiteY1" fmla="*/ 54429 h 1283525"/>
              <a:gd name="connsiteX2" fmla="*/ 225631 w 1163781"/>
              <a:gd name="connsiteY2" fmla="*/ 375063 h 1283525"/>
              <a:gd name="connsiteX3" fmla="*/ 605641 w 1163781"/>
              <a:gd name="connsiteY3" fmla="*/ 428502 h 1283525"/>
              <a:gd name="connsiteX4" fmla="*/ 469075 w 1163781"/>
              <a:gd name="connsiteY4" fmla="*/ 719447 h 1283525"/>
              <a:gd name="connsiteX5" fmla="*/ 866898 w 1163781"/>
              <a:gd name="connsiteY5" fmla="*/ 796637 h 1283525"/>
              <a:gd name="connsiteX6" fmla="*/ 718457 w 1163781"/>
              <a:gd name="connsiteY6" fmla="*/ 1105395 h 1283525"/>
              <a:gd name="connsiteX7" fmla="*/ 1163781 w 1163781"/>
              <a:gd name="connsiteY7" fmla="*/ 1283525 h 128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3781" h="1283525">
                <a:moveTo>
                  <a:pt x="0" y="48491"/>
                </a:moveTo>
                <a:cubicBezTo>
                  <a:pt x="141514" y="24245"/>
                  <a:pt x="283028" y="0"/>
                  <a:pt x="320633" y="54429"/>
                </a:cubicBezTo>
                <a:cubicBezTo>
                  <a:pt x="358238" y="108858"/>
                  <a:pt x="178130" y="312718"/>
                  <a:pt x="225631" y="375063"/>
                </a:cubicBezTo>
                <a:cubicBezTo>
                  <a:pt x="273132" y="437409"/>
                  <a:pt x="565067" y="371105"/>
                  <a:pt x="605641" y="428502"/>
                </a:cubicBezTo>
                <a:cubicBezTo>
                  <a:pt x="646215" y="485899"/>
                  <a:pt x="425532" y="658091"/>
                  <a:pt x="469075" y="719447"/>
                </a:cubicBezTo>
                <a:cubicBezTo>
                  <a:pt x="512618" y="780803"/>
                  <a:pt x="825334" y="732312"/>
                  <a:pt x="866898" y="796637"/>
                </a:cubicBezTo>
                <a:cubicBezTo>
                  <a:pt x="908462" y="860962"/>
                  <a:pt x="668977" y="1024247"/>
                  <a:pt x="718457" y="1105395"/>
                </a:cubicBezTo>
                <a:cubicBezTo>
                  <a:pt x="767937" y="1186543"/>
                  <a:pt x="965859" y="1235034"/>
                  <a:pt x="1163781" y="1283525"/>
                </a:cubicBezTo>
              </a:path>
            </a:pathLst>
          </a:custGeom>
          <a:ln w="25400">
            <a:solidFill>
              <a:schemeClr val="tx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0" name="Conexão recta unidireccional 29"/>
          <p:cNvCxnSpPr/>
          <p:nvPr/>
        </p:nvCxnSpPr>
        <p:spPr>
          <a:xfrm rot="5400000" flipH="1" flipV="1">
            <a:off x="5965041" y="4536289"/>
            <a:ext cx="1143008" cy="500066"/>
          </a:xfrm>
          <a:prstGeom prst="straightConnector1">
            <a:avLst/>
          </a:prstGeom>
          <a:ln w="25400">
            <a:solidFill>
              <a:schemeClr val="tx2">
                <a:lumMod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5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643570" y="5072074"/>
            <a:ext cx="373727" cy="590527"/>
          </a:xfrm>
          <a:prstGeom prst="rect">
            <a:avLst/>
          </a:prstGeom>
          <a:noFill/>
        </p:spPr>
      </p:pic>
      <p:pic>
        <p:nvPicPr>
          <p:cNvPr id="14" name="Picture 10" descr="Picture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3929066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Conexão recta unidireccional 31"/>
          <p:cNvCxnSpPr>
            <a:stCxn id="14" idx="3"/>
          </p:cNvCxnSpPr>
          <p:nvPr/>
        </p:nvCxnSpPr>
        <p:spPr>
          <a:xfrm>
            <a:off x="5800472" y="4181066"/>
            <a:ext cx="914668" cy="819570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4572000" y="6046414"/>
            <a:ext cx="4429156" cy="454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1800" dirty="0" smtClean="0">
                <a:solidFill>
                  <a:schemeClr val="bg1"/>
                </a:solidFill>
                <a:latin typeface="Arial Rounded MT Bold" pitchFamily="34" charset="0"/>
              </a:rPr>
              <a:t>Troca de Marcação na Sobreposição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4572000" y="2500306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1800" dirty="0" smtClean="0">
                <a:solidFill>
                  <a:schemeClr val="bg1"/>
                </a:solidFill>
                <a:latin typeface="Arial Rounded MT Bold" pitchFamily="34" charset="0"/>
              </a:rPr>
              <a:t>Atacar o ímpar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1800" dirty="0" smtClean="0">
                <a:solidFill>
                  <a:schemeClr val="bg1"/>
                </a:solidFill>
                <a:latin typeface="Arial Rounded MT Bold" pitchFamily="34" charset="0"/>
              </a:rPr>
              <a:t>Sobreposição do jogador sem bola</a:t>
            </a:r>
            <a:endParaRPr lang="pt-PT" sz="1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cxnSp>
        <p:nvCxnSpPr>
          <p:cNvPr id="33" name="Conexão recta unidireccional 32"/>
          <p:cNvCxnSpPr/>
          <p:nvPr/>
        </p:nvCxnSpPr>
        <p:spPr>
          <a:xfrm rot="5400000" flipH="1" flipV="1">
            <a:off x="6357950" y="4500570"/>
            <a:ext cx="857256" cy="142876"/>
          </a:xfrm>
          <a:prstGeom prst="straightConnector1">
            <a:avLst/>
          </a:prstGeom>
          <a:ln w="25400">
            <a:solidFill>
              <a:srgbClr val="8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arcador de Posição do Número do Diapositivo 2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272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29" name="Marcador de Posição do Rodapé 2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4" grpId="0"/>
      <p:bldP spid="26" grpId="0" build="p"/>
    </p:bld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50181" name="Picture 5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57752" y="3571876"/>
            <a:ext cx="373727" cy="590527"/>
          </a:xfrm>
          <a:prstGeom prst="rect">
            <a:avLst/>
          </a:prstGeom>
          <a:noFill/>
        </p:spPr>
      </p:pic>
      <p:pic>
        <p:nvPicPr>
          <p:cNvPr id="50182" name="Picture 6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431203" y="4245760"/>
            <a:ext cx="276577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Ataque Rápido </a:t>
            </a:r>
            <a:r>
              <a:rPr lang="pt-PT" dirty="0" smtClean="0">
                <a:solidFill>
                  <a:srgbClr val="FFC000"/>
                </a:solidFill>
              </a:rPr>
              <a:t>[2 x 2 + GR]</a:t>
            </a:r>
            <a:endParaRPr lang="pt-PT" dirty="0"/>
          </a:p>
        </p:txBody>
      </p:sp>
      <p:sp>
        <p:nvSpPr>
          <p:cNvPr id="13" name="Rectângulo 12"/>
          <p:cNvSpPr/>
          <p:nvPr/>
        </p:nvSpPr>
        <p:spPr>
          <a:xfrm>
            <a:off x="500034" y="1446242"/>
            <a:ext cx="864396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3000" b="1" dirty="0" smtClean="0">
                <a:ln w="11430"/>
                <a:solidFill>
                  <a:srgbClr val="FFFF00"/>
                </a:solidFill>
                <a:latin typeface="Arial Rounded MT Bold" pitchFamily="34" charset="0"/>
              </a:rPr>
              <a:t>Estratégia Ofensiva / Defensiva</a:t>
            </a:r>
          </a:p>
          <a:p>
            <a:endParaRPr lang="pt-PT" sz="3000" b="1" dirty="0">
              <a:ln w="11430"/>
              <a:solidFill>
                <a:srgbClr val="FFFF00"/>
              </a:solidFill>
              <a:latin typeface="Arial Rounded MT Bold" pitchFamily="34" charset="0"/>
            </a:endParaRPr>
          </a:p>
        </p:txBody>
      </p:sp>
      <p:pic>
        <p:nvPicPr>
          <p:cNvPr id="16" name="Picture 27" descr="j01943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57158" y="4286255"/>
            <a:ext cx="272940" cy="612000"/>
          </a:xfrm>
          <a:prstGeom prst="rect">
            <a:avLst/>
          </a:prstGeom>
          <a:noFill/>
        </p:spPr>
      </p:pic>
      <p:pic>
        <p:nvPicPr>
          <p:cNvPr id="17" name="Picture 27" descr="futbola0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3497" y="4087183"/>
            <a:ext cx="131445" cy="12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357422" y="3786190"/>
            <a:ext cx="373727" cy="590527"/>
          </a:xfrm>
          <a:prstGeom prst="rect">
            <a:avLst/>
          </a:prstGeom>
          <a:noFill/>
        </p:spPr>
      </p:pic>
      <p:pic>
        <p:nvPicPr>
          <p:cNvPr id="19" name="Picture 10" descr="Picture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3929066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 descr="Picture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5072074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 descr="Picture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5643578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071670" y="5357826"/>
            <a:ext cx="373727" cy="590527"/>
          </a:xfrm>
          <a:prstGeom prst="rect">
            <a:avLst/>
          </a:prstGeom>
          <a:noFill/>
        </p:spPr>
      </p:pic>
      <p:sp>
        <p:nvSpPr>
          <p:cNvPr id="25" name="CaixaDeTexto 24"/>
          <p:cNvSpPr txBox="1"/>
          <p:nvPr/>
        </p:nvSpPr>
        <p:spPr>
          <a:xfrm>
            <a:off x="4572000" y="2500306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1800" dirty="0" smtClean="0">
                <a:solidFill>
                  <a:schemeClr val="bg1"/>
                </a:solidFill>
                <a:latin typeface="Arial Rounded MT Bold" pitchFamily="34" charset="0"/>
              </a:rPr>
              <a:t>Atacar o ímpar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1800" dirty="0" smtClean="0">
                <a:solidFill>
                  <a:schemeClr val="bg1"/>
                </a:solidFill>
                <a:latin typeface="Arial Rounded MT Bold" pitchFamily="34" charset="0"/>
              </a:rPr>
              <a:t>Sobreposição do jogador sem bola</a:t>
            </a:r>
            <a:endParaRPr lang="pt-PT" sz="1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23" name="Picture 5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643570" y="5072074"/>
            <a:ext cx="373727" cy="590527"/>
          </a:xfrm>
          <a:prstGeom prst="rect">
            <a:avLst/>
          </a:prstGeom>
          <a:noFill/>
        </p:spPr>
      </p:pic>
      <p:pic>
        <p:nvPicPr>
          <p:cNvPr id="14" name="Picture 10" descr="Picture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3929066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CaixaDeTexto 25"/>
          <p:cNvSpPr txBox="1"/>
          <p:nvPr/>
        </p:nvSpPr>
        <p:spPr>
          <a:xfrm>
            <a:off x="4572000" y="6046414"/>
            <a:ext cx="4429156" cy="454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1800" dirty="0" smtClean="0">
                <a:solidFill>
                  <a:schemeClr val="bg1"/>
                </a:solidFill>
                <a:latin typeface="Arial Rounded MT Bold" pitchFamily="34" charset="0"/>
              </a:rPr>
              <a:t>Troca de Marcação na Sobreposição</a:t>
            </a:r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273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28" name="Marcador de Posição do Rodapé 2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4746E-6 L 0.12952 0.198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9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1018 L 0.11806 0.18849 " pathEditMode="relative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30032E-6 L 0.11042 0.121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83071E-6 C -0.03125 0.00208 -0.06233 0.00416 -0.04671 -0.02775 C -0.03108 -0.05966 0.03107 -0.12604 0.0934 -0.19218 " pathEditMode="relative" ptsTypes="aaA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1806 0.18849 L 0.18108 0.0101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8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1042 0.12147 L 0.15764 -0.01504 " pathEditMode="relative" ptsTypes="AA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50182" name="Picture 6" descr="Picture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431203" y="4245760"/>
            <a:ext cx="276577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Ataque Rápido </a:t>
            </a:r>
            <a:r>
              <a:rPr lang="pt-PT" dirty="0" smtClean="0">
                <a:solidFill>
                  <a:srgbClr val="FFC000"/>
                </a:solidFill>
              </a:rPr>
              <a:t>[2 x 2 + GR]</a:t>
            </a:r>
            <a:endParaRPr lang="pt-PT" dirty="0"/>
          </a:p>
        </p:txBody>
      </p:sp>
      <p:sp>
        <p:nvSpPr>
          <p:cNvPr id="13" name="Rectângulo 12"/>
          <p:cNvSpPr/>
          <p:nvPr/>
        </p:nvSpPr>
        <p:spPr>
          <a:xfrm>
            <a:off x="500034" y="1446242"/>
            <a:ext cx="864396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3000" b="1" dirty="0" smtClean="0">
                <a:ln w="11430"/>
                <a:solidFill>
                  <a:srgbClr val="FFFF00"/>
                </a:solidFill>
                <a:latin typeface="Arial Rounded MT Bold" pitchFamily="34" charset="0"/>
              </a:rPr>
              <a:t>Estratégia Ofensiva</a:t>
            </a:r>
          </a:p>
          <a:p>
            <a:endParaRPr lang="pt-PT" sz="3000" b="1" dirty="0">
              <a:ln w="11430"/>
              <a:solidFill>
                <a:srgbClr val="FFFF00"/>
              </a:solidFill>
              <a:latin typeface="Arial Rounded MT Bold" pitchFamily="34" charset="0"/>
            </a:endParaRPr>
          </a:p>
        </p:txBody>
      </p:sp>
      <p:pic>
        <p:nvPicPr>
          <p:cNvPr id="16" name="Picture 27" descr="j01943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58" y="4286255"/>
            <a:ext cx="272940" cy="612000"/>
          </a:xfrm>
          <a:prstGeom prst="rect">
            <a:avLst/>
          </a:prstGeom>
          <a:noFill/>
        </p:spPr>
      </p:pic>
      <p:pic>
        <p:nvPicPr>
          <p:cNvPr id="17" name="Picture 27" descr="futbola0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4000504"/>
            <a:ext cx="131445" cy="12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j01943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357422" y="3786190"/>
            <a:ext cx="373727" cy="590527"/>
          </a:xfrm>
          <a:prstGeom prst="rect">
            <a:avLst/>
          </a:prstGeom>
          <a:noFill/>
        </p:spPr>
      </p:pic>
      <p:pic>
        <p:nvPicPr>
          <p:cNvPr id="19" name="Picture 10" descr="Picture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3929066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 descr="Picture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5000636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 descr="Picture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5643578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 descr="j01943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071670" y="5357826"/>
            <a:ext cx="373727" cy="590527"/>
          </a:xfrm>
          <a:prstGeom prst="rect">
            <a:avLst/>
          </a:prstGeom>
          <a:noFill/>
        </p:spPr>
      </p:pic>
      <p:sp>
        <p:nvSpPr>
          <p:cNvPr id="25" name="CaixaDeTexto 24"/>
          <p:cNvSpPr txBox="1"/>
          <p:nvPr/>
        </p:nvSpPr>
        <p:spPr>
          <a:xfrm>
            <a:off x="4572000" y="2500306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1800" dirty="0" smtClean="0">
                <a:solidFill>
                  <a:schemeClr val="bg1"/>
                </a:solidFill>
                <a:latin typeface="Arial Rounded MT Bold" pitchFamily="34" charset="0"/>
              </a:rPr>
              <a:t>Combinação elementar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1800" dirty="0" smtClean="0">
                <a:solidFill>
                  <a:schemeClr val="bg1"/>
                </a:solidFill>
                <a:latin typeface="Arial Rounded MT Bold" pitchFamily="34" charset="0"/>
              </a:rPr>
              <a:t>Simula e vai bater</a:t>
            </a:r>
            <a:endParaRPr lang="pt-PT" sz="1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cxnSp>
        <p:nvCxnSpPr>
          <p:cNvPr id="30" name="Conexão recta unidireccional 29"/>
          <p:cNvCxnSpPr/>
          <p:nvPr/>
        </p:nvCxnSpPr>
        <p:spPr>
          <a:xfrm rot="16200000" flipH="1">
            <a:off x="5715008" y="4286256"/>
            <a:ext cx="1357322" cy="1071570"/>
          </a:xfrm>
          <a:prstGeom prst="straightConnector1">
            <a:avLst/>
          </a:prstGeom>
          <a:ln w="25400">
            <a:solidFill>
              <a:schemeClr val="tx2">
                <a:lumMod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5" descr="j01943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572264" y="5000636"/>
            <a:ext cx="373727" cy="590527"/>
          </a:xfrm>
          <a:prstGeom prst="rect">
            <a:avLst/>
          </a:prstGeom>
          <a:noFill/>
        </p:spPr>
      </p:pic>
      <p:pic>
        <p:nvPicPr>
          <p:cNvPr id="14" name="Picture 10" descr="Picture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3643314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Conexão recta unidireccional 31"/>
          <p:cNvCxnSpPr>
            <a:stCxn id="14" idx="3"/>
          </p:cNvCxnSpPr>
          <p:nvPr/>
        </p:nvCxnSpPr>
        <p:spPr>
          <a:xfrm flipV="1">
            <a:off x="6729166" y="3857628"/>
            <a:ext cx="771792" cy="37686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cta unidireccional 32"/>
          <p:cNvCxnSpPr/>
          <p:nvPr/>
        </p:nvCxnSpPr>
        <p:spPr>
          <a:xfrm rot="16200000" flipV="1">
            <a:off x="6536546" y="4964917"/>
            <a:ext cx="857256" cy="71437"/>
          </a:xfrm>
          <a:prstGeom prst="straightConnector1">
            <a:avLst/>
          </a:prstGeom>
          <a:ln w="25400">
            <a:solidFill>
              <a:schemeClr val="tx2">
                <a:lumMod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orma livre 37"/>
          <p:cNvSpPr/>
          <p:nvPr/>
        </p:nvSpPr>
        <p:spPr>
          <a:xfrm>
            <a:off x="5854890" y="3753135"/>
            <a:ext cx="1023582" cy="723331"/>
          </a:xfrm>
          <a:custGeom>
            <a:avLst/>
            <a:gdLst>
              <a:gd name="connsiteX0" fmla="*/ 0 w 1023582"/>
              <a:gd name="connsiteY0" fmla="*/ 40943 h 723331"/>
              <a:gd name="connsiteX1" fmla="*/ 491319 w 1023582"/>
              <a:gd name="connsiteY1" fmla="*/ 40943 h 723331"/>
              <a:gd name="connsiteX2" fmla="*/ 341194 w 1023582"/>
              <a:gd name="connsiteY2" fmla="*/ 286602 h 723331"/>
              <a:gd name="connsiteX3" fmla="*/ 1023582 w 1023582"/>
              <a:gd name="connsiteY3" fmla="*/ 723331 h 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3582" h="723331">
                <a:moveTo>
                  <a:pt x="0" y="40943"/>
                </a:moveTo>
                <a:cubicBezTo>
                  <a:pt x="217226" y="20471"/>
                  <a:pt x="434453" y="0"/>
                  <a:pt x="491319" y="40943"/>
                </a:cubicBezTo>
                <a:cubicBezTo>
                  <a:pt x="548185" y="81886"/>
                  <a:pt x="252483" y="172871"/>
                  <a:pt x="341194" y="286602"/>
                </a:cubicBezTo>
                <a:cubicBezTo>
                  <a:pt x="429905" y="400333"/>
                  <a:pt x="726743" y="561832"/>
                  <a:pt x="1023582" y="723331"/>
                </a:cubicBezTo>
              </a:path>
            </a:pathLst>
          </a:custGeom>
          <a:ln w="25400">
            <a:solidFill>
              <a:schemeClr val="tx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0181" name="Picture 5" descr="j01943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572132" y="3500438"/>
            <a:ext cx="373727" cy="590527"/>
          </a:xfrm>
          <a:prstGeom prst="rect">
            <a:avLst/>
          </a:prstGeom>
          <a:noFill/>
        </p:spPr>
      </p:pic>
      <p:sp>
        <p:nvSpPr>
          <p:cNvPr id="39" name="AutoShape 14"/>
          <p:cNvSpPr>
            <a:spLocks noChangeArrowheads="1"/>
          </p:cNvSpPr>
          <p:nvPr/>
        </p:nvSpPr>
        <p:spPr bwMode="auto">
          <a:xfrm>
            <a:off x="7000892" y="4214818"/>
            <a:ext cx="503238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24" name="Marcador de Posição do Número do Diapositivo 2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274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26" name="Marcador de Posição do Rodapé 2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38" grpId="0" animBg="1"/>
      <p:bldP spid="39" grpId="0" animBg="1"/>
    </p:bld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50182" name="Picture 6" descr="Picture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431203" y="4245760"/>
            <a:ext cx="276577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Ataque Rápido </a:t>
            </a:r>
            <a:r>
              <a:rPr lang="pt-PT" dirty="0" smtClean="0">
                <a:solidFill>
                  <a:srgbClr val="FFC000"/>
                </a:solidFill>
              </a:rPr>
              <a:t>[2 x 2 + GR]</a:t>
            </a:r>
            <a:endParaRPr lang="pt-PT" dirty="0"/>
          </a:p>
        </p:txBody>
      </p:sp>
      <p:sp>
        <p:nvSpPr>
          <p:cNvPr id="13" name="Rectângulo 12"/>
          <p:cNvSpPr/>
          <p:nvPr/>
        </p:nvSpPr>
        <p:spPr>
          <a:xfrm>
            <a:off x="500034" y="1446242"/>
            <a:ext cx="864396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3000" b="1" dirty="0" smtClean="0">
                <a:ln w="11430"/>
                <a:solidFill>
                  <a:srgbClr val="FFFF00"/>
                </a:solidFill>
                <a:latin typeface="Arial Rounded MT Bold" pitchFamily="34" charset="0"/>
              </a:rPr>
              <a:t>Estratégia Ofensiva</a:t>
            </a:r>
          </a:p>
          <a:p>
            <a:endParaRPr lang="pt-PT" sz="3000" b="1" dirty="0">
              <a:ln w="11430"/>
              <a:solidFill>
                <a:srgbClr val="FFFF00"/>
              </a:solidFill>
              <a:latin typeface="Arial Rounded MT Bold" pitchFamily="34" charset="0"/>
            </a:endParaRPr>
          </a:p>
        </p:txBody>
      </p:sp>
      <p:pic>
        <p:nvPicPr>
          <p:cNvPr id="16" name="Picture 27" descr="j01943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58" y="4286255"/>
            <a:ext cx="272940" cy="612000"/>
          </a:xfrm>
          <a:prstGeom prst="rect">
            <a:avLst/>
          </a:prstGeom>
          <a:noFill/>
        </p:spPr>
      </p:pic>
      <p:pic>
        <p:nvPicPr>
          <p:cNvPr id="18" name="Picture 5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357422" y="3786190"/>
            <a:ext cx="373727" cy="590527"/>
          </a:xfrm>
          <a:prstGeom prst="rect">
            <a:avLst/>
          </a:prstGeom>
          <a:noFill/>
        </p:spPr>
      </p:pic>
      <p:pic>
        <p:nvPicPr>
          <p:cNvPr id="19" name="Picture 10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3929066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5000636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5643578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071670" y="5357826"/>
            <a:ext cx="373727" cy="590527"/>
          </a:xfrm>
          <a:prstGeom prst="rect">
            <a:avLst/>
          </a:prstGeom>
          <a:noFill/>
        </p:spPr>
      </p:pic>
      <p:sp>
        <p:nvSpPr>
          <p:cNvPr id="25" name="CaixaDeTexto 24"/>
          <p:cNvSpPr txBox="1"/>
          <p:nvPr/>
        </p:nvSpPr>
        <p:spPr>
          <a:xfrm>
            <a:off x="4572000" y="2500306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1800" dirty="0" smtClean="0">
                <a:solidFill>
                  <a:schemeClr val="bg1"/>
                </a:solidFill>
                <a:latin typeface="Arial Rounded MT Bold" pitchFamily="34" charset="0"/>
              </a:rPr>
              <a:t>Combinação elementar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1800" dirty="0" smtClean="0">
                <a:solidFill>
                  <a:schemeClr val="bg1"/>
                </a:solidFill>
                <a:latin typeface="Arial Rounded MT Bold" pitchFamily="34" charset="0"/>
              </a:rPr>
              <a:t>Simula e vai bater</a:t>
            </a:r>
            <a:endParaRPr lang="pt-PT" sz="1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23" name="Picture 5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572264" y="5000636"/>
            <a:ext cx="373727" cy="590527"/>
          </a:xfrm>
          <a:prstGeom prst="rect">
            <a:avLst/>
          </a:prstGeom>
          <a:noFill/>
        </p:spPr>
      </p:pic>
      <p:pic>
        <p:nvPicPr>
          <p:cNvPr id="14" name="Picture 10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3643314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572132" y="3500438"/>
            <a:ext cx="373727" cy="590527"/>
          </a:xfrm>
          <a:prstGeom prst="rect">
            <a:avLst/>
          </a:prstGeom>
          <a:noFill/>
        </p:spPr>
      </p:pic>
      <p:pic>
        <p:nvPicPr>
          <p:cNvPr id="17" name="Picture 27" descr="futbola0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4000504"/>
            <a:ext cx="131445" cy="12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Marcador de Posição do Número do Diapositivo 2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275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26" name="Marcador de Posição do Rodapé 2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5.66736E-7 L 0.11823 0.20981 " pathEditMode="relative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7 C 0.03159 -0.00324 0.06354 -0.00532 0.06927 -0.0007 C 0.075 0.00416 0.02465 0.01203 0.03472 0.02753 C 0.04479 0.04302 0.0875 0.06824 0.13021 0.09345 " pathEditMode="relative" rAng="0" ptsTypes="aaaA">
                                      <p:cBhvr>
                                        <p:cTn id="9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4453E-8 L 0.07188 -0.004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-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1823 0.20981 L 0.12778 0.0962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778 0.09623 L 0.34826 0.03331 " pathEditMode="relative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50182" name="Picture 6" descr="Picture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431203" y="4245760"/>
            <a:ext cx="276577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Ataque Rápido </a:t>
            </a:r>
            <a:r>
              <a:rPr lang="pt-PT" dirty="0" smtClean="0">
                <a:solidFill>
                  <a:srgbClr val="FFC000"/>
                </a:solidFill>
              </a:rPr>
              <a:t>[2 x 2 + GR]</a:t>
            </a:r>
            <a:endParaRPr lang="pt-PT" dirty="0"/>
          </a:p>
        </p:txBody>
      </p:sp>
      <p:sp>
        <p:nvSpPr>
          <p:cNvPr id="13" name="Rectângulo 12"/>
          <p:cNvSpPr/>
          <p:nvPr/>
        </p:nvSpPr>
        <p:spPr>
          <a:xfrm>
            <a:off x="500034" y="1446242"/>
            <a:ext cx="864396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3000" b="1" dirty="0" smtClean="0">
                <a:ln w="11430"/>
                <a:solidFill>
                  <a:srgbClr val="FFFF00"/>
                </a:solidFill>
                <a:latin typeface="Arial Rounded MT Bold" pitchFamily="34" charset="0"/>
              </a:rPr>
              <a:t>Estratégia Ofensiva</a:t>
            </a:r>
          </a:p>
          <a:p>
            <a:endParaRPr lang="pt-PT" sz="3000" b="1" dirty="0">
              <a:ln w="11430"/>
              <a:solidFill>
                <a:srgbClr val="FFFF00"/>
              </a:solidFill>
              <a:latin typeface="Arial Rounded MT Bold" pitchFamily="34" charset="0"/>
            </a:endParaRPr>
          </a:p>
        </p:txBody>
      </p:sp>
      <p:pic>
        <p:nvPicPr>
          <p:cNvPr id="16" name="Picture 27" descr="j01943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58" y="4286255"/>
            <a:ext cx="272940" cy="612000"/>
          </a:xfrm>
          <a:prstGeom prst="rect">
            <a:avLst/>
          </a:prstGeom>
          <a:noFill/>
        </p:spPr>
      </p:pic>
      <p:pic>
        <p:nvPicPr>
          <p:cNvPr id="17" name="Picture 27" descr="futbola0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0687" y="4000504"/>
            <a:ext cx="131445" cy="12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j01943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357422" y="3786190"/>
            <a:ext cx="373727" cy="590527"/>
          </a:xfrm>
          <a:prstGeom prst="rect">
            <a:avLst/>
          </a:prstGeom>
          <a:noFill/>
        </p:spPr>
      </p:pic>
      <p:pic>
        <p:nvPicPr>
          <p:cNvPr id="19" name="Picture 10" descr="Picture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3929066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 descr="Picture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5643578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 descr="j01943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071670" y="5357826"/>
            <a:ext cx="373727" cy="590527"/>
          </a:xfrm>
          <a:prstGeom prst="rect">
            <a:avLst/>
          </a:prstGeom>
          <a:noFill/>
        </p:spPr>
      </p:pic>
      <p:sp>
        <p:nvSpPr>
          <p:cNvPr id="25" name="CaixaDeTexto 24"/>
          <p:cNvSpPr txBox="1"/>
          <p:nvPr/>
        </p:nvSpPr>
        <p:spPr>
          <a:xfrm>
            <a:off x="4572000" y="2500306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1800" dirty="0" smtClean="0">
                <a:solidFill>
                  <a:schemeClr val="bg1"/>
                </a:solidFill>
                <a:latin typeface="Arial Rounded MT Bold" pitchFamily="34" charset="0"/>
              </a:rPr>
              <a:t>Combinação elementar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1800" dirty="0" smtClean="0">
                <a:solidFill>
                  <a:schemeClr val="bg1"/>
                </a:solidFill>
                <a:latin typeface="Arial Rounded MT Bold" pitchFamily="34" charset="0"/>
              </a:rPr>
              <a:t>Simula e entra no espaço</a:t>
            </a:r>
            <a:endParaRPr lang="pt-PT" sz="1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cxnSp>
        <p:nvCxnSpPr>
          <p:cNvPr id="30" name="Conexão recta unidireccional 29"/>
          <p:cNvCxnSpPr/>
          <p:nvPr/>
        </p:nvCxnSpPr>
        <p:spPr>
          <a:xfrm flipV="1">
            <a:off x="5643570" y="3500438"/>
            <a:ext cx="1785950" cy="500066"/>
          </a:xfrm>
          <a:prstGeom prst="straightConnector1">
            <a:avLst/>
          </a:prstGeom>
          <a:ln w="25400">
            <a:solidFill>
              <a:schemeClr val="tx2">
                <a:lumMod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5" descr="j01943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857884" y="4929198"/>
            <a:ext cx="373727" cy="590527"/>
          </a:xfrm>
          <a:prstGeom prst="rect">
            <a:avLst/>
          </a:prstGeom>
          <a:noFill/>
        </p:spPr>
      </p:pic>
      <p:pic>
        <p:nvPicPr>
          <p:cNvPr id="14" name="Picture 10" descr="Picture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3786190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 descr="j01943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143504" y="3500438"/>
            <a:ext cx="373727" cy="590527"/>
          </a:xfrm>
          <a:prstGeom prst="rect">
            <a:avLst/>
          </a:prstGeom>
          <a:noFill/>
        </p:spPr>
      </p:pic>
      <p:sp>
        <p:nvSpPr>
          <p:cNvPr id="39" name="AutoShape 14"/>
          <p:cNvSpPr>
            <a:spLocks noChangeArrowheads="1"/>
          </p:cNvSpPr>
          <p:nvPr/>
        </p:nvSpPr>
        <p:spPr bwMode="auto">
          <a:xfrm rot="1990459">
            <a:off x="7506647" y="3531492"/>
            <a:ext cx="503238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36" name="Forma livre 35"/>
          <p:cNvSpPr/>
          <p:nvPr/>
        </p:nvSpPr>
        <p:spPr>
          <a:xfrm>
            <a:off x="6181344" y="3591763"/>
            <a:ext cx="1250899" cy="1733703"/>
          </a:xfrm>
          <a:custGeom>
            <a:avLst/>
            <a:gdLst>
              <a:gd name="connsiteX0" fmla="*/ 0 w 1250899"/>
              <a:gd name="connsiteY0" fmla="*/ 1733703 h 1733703"/>
              <a:gd name="connsiteX1" fmla="*/ 263347 w 1250899"/>
              <a:gd name="connsiteY1" fmla="*/ 1682496 h 1733703"/>
              <a:gd name="connsiteX2" fmla="*/ 80467 w 1250899"/>
              <a:gd name="connsiteY2" fmla="*/ 1455725 h 1733703"/>
              <a:gd name="connsiteX3" fmla="*/ 117043 w 1250899"/>
              <a:gd name="connsiteY3" fmla="*/ 760781 h 1733703"/>
              <a:gd name="connsiteX4" fmla="*/ 490118 w 1250899"/>
              <a:gd name="connsiteY4" fmla="*/ 219456 h 1733703"/>
              <a:gd name="connsiteX5" fmla="*/ 1250899 w 1250899"/>
              <a:gd name="connsiteY5" fmla="*/ 0 h 173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0899" h="1733703">
                <a:moveTo>
                  <a:pt x="0" y="1733703"/>
                </a:moveTo>
                <a:cubicBezTo>
                  <a:pt x="124968" y="1731264"/>
                  <a:pt x="249936" y="1728826"/>
                  <a:pt x="263347" y="1682496"/>
                </a:cubicBezTo>
                <a:cubicBezTo>
                  <a:pt x="276758" y="1636166"/>
                  <a:pt x="104851" y="1609344"/>
                  <a:pt x="80467" y="1455725"/>
                </a:cubicBezTo>
                <a:cubicBezTo>
                  <a:pt x="56083" y="1302106"/>
                  <a:pt x="48768" y="966826"/>
                  <a:pt x="117043" y="760781"/>
                </a:cubicBezTo>
                <a:cubicBezTo>
                  <a:pt x="185318" y="554736"/>
                  <a:pt x="301142" y="346253"/>
                  <a:pt x="490118" y="219456"/>
                </a:cubicBezTo>
                <a:cubicBezTo>
                  <a:pt x="679094" y="92659"/>
                  <a:pt x="964996" y="46329"/>
                  <a:pt x="1250899" y="0"/>
                </a:cubicBezTo>
              </a:path>
            </a:pathLst>
          </a:custGeom>
          <a:ln w="25400">
            <a:solidFill>
              <a:schemeClr val="tx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Picture 10" descr="Picture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4929198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Marcador de Posição do Número do Diapositivo 2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276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26" name="Marcador de Posição do Rodapé 2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39" grpId="0" animBg="1"/>
      <p:bldP spid="36" grpId="0" animBg="1"/>
    </p:bld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50182" name="Picture 6" descr="Picture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431203" y="4245760"/>
            <a:ext cx="276577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Ataque Rápido </a:t>
            </a:r>
            <a:r>
              <a:rPr lang="pt-PT" dirty="0" smtClean="0">
                <a:solidFill>
                  <a:srgbClr val="FFC000"/>
                </a:solidFill>
              </a:rPr>
              <a:t>[2 x 2 + GR]</a:t>
            </a:r>
            <a:endParaRPr lang="pt-PT" dirty="0"/>
          </a:p>
        </p:txBody>
      </p:sp>
      <p:sp>
        <p:nvSpPr>
          <p:cNvPr id="13" name="Rectângulo 12"/>
          <p:cNvSpPr/>
          <p:nvPr/>
        </p:nvSpPr>
        <p:spPr>
          <a:xfrm>
            <a:off x="500034" y="1446242"/>
            <a:ext cx="864396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3000" b="1" dirty="0" smtClean="0">
                <a:ln w="11430"/>
                <a:solidFill>
                  <a:srgbClr val="FFFF00"/>
                </a:solidFill>
                <a:latin typeface="Arial Rounded MT Bold" pitchFamily="34" charset="0"/>
              </a:rPr>
              <a:t>Estratégia Ofensiva</a:t>
            </a:r>
          </a:p>
          <a:p>
            <a:endParaRPr lang="pt-PT" sz="3000" b="1" dirty="0">
              <a:ln w="11430"/>
              <a:solidFill>
                <a:srgbClr val="FFFF00"/>
              </a:solidFill>
              <a:latin typeface="Arial Rounded MT Bold" pitchFamily="34" charset="0"/>
            </a:endParaRPr>
          </a:p>
        </p:txBody>
      </p:sp>
      <p:pic>
        <p:nvPicPr>
          <p:cNvPr id="16" name="Picture 27" descr="j01943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58" y="4286255"/>
            <a:ext cx="272940" cy="612000"/>
          </a:xfrm>
          <a:prstGeom prst="rect">
            <a:avLst/>
          </a:prstGeom>
          <a:noFill/>
        </p:spPr>
      </p:pic>
      <p:pic>
        <p:nvPicPr>
          <p:cNvPr id="17" name="Picture 27" descr="futbola0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0687" y="4000504"/>
            <a:ext cx="131445" cy="12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j01943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357422" y="3786190"/>
            <a:ext cx="373727" cy="590527"/>
          </a:xfrm>
          <a:prstGeom prst="rect">
            <a:avLst/>
          </a:prstGeom>
          <a:noFill/>
        </p:spPr>
      </p:pic>
      <p:pic>
        <p:nvPicPr>
          <p:cNvPr id="19" name="Picture 10" descr="Picture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3929066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 descr="Picture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5643578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 descr="j01943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071670" y="5357826"/>
            <a:ext cx="373727" cy="590527"/>
          </a:xfrm>
          <a:prstGeom prst="rect">
            <a:avLst/>
          </a:prstGeom>
          <a:noFill/>
        </p:spPr>
      </p:pic>
      <p:sp>
        <p:nvSpPr>
          <p:cNvPr id="25" name="CaixaDeTexto 24"/>
          <p:cNvSpPr txBox="1"/>
          <p:nvPr/>
        </p:nvSpPr>
        <p:spPr>
          <a:xfrm>
            <a:off x="4572000" y="2500306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1800" dirty="0" smtClean="0">
                <a:solidFill>
                  <a:schemeClr val="bg1"/>
                </a:solidFill>
                <a:latin typeface="Arial Rounded MT Bold" pitchFamily="34" charset="0"/>
              </a:rPr>
              <a:t>Combinação elementar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1800" dirty="0" smtClean="0">
                <a:solidFill>
                  <a:schemeClr val="bg1"/>
                </a:solidFill>
                <a:latin typeface="Arial Rounded MT Bold" pitchFamily="34" charset="0"/>
              </a:rPr>
              <a:t>Simula e entra no espaço</a:t>
            </a:r>
            <a:endParaRPr lang="pt-PT" sz="1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23" name="Picture 5" descr="j01943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857884" y="4929198"/>
            <a:ext cx="373727" cy="590527"/>
          </a:xfrm>
          <a:prstGeom prst="rect">
            <a:avLst/>
          </a:prstGeom>
          <a:noFill/>
        </p:spPr>
      </p:pic>
      <p:pic>
        <p:nvPicPr>
          <p:cNvPr id="14" name="Picture 10" descr="Picture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3786190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 descr="j01943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143504" y="3500438"/>
            <a:ext cx="373727" cy="590527"/>
          </a:xfrm>
          <a:prstGeom prst="rect">
            <a:avLst/>
          </a:prstGeom>
          <a:noFill/>
        </p:spPr>
      </p:pic>
      <p:pic>
        <p:nvPicPr>
          <p:cNvPr id="20" name="Picture 10" descr="Picture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4929198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Marcador de Posição do Número do Diapositivo 2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277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26" name="Marcador de Posição do Rodapé 2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031E-6 C 0.02552 -0.00324 0.05121 -0.00555 0.05382 -0.01087 C 0.05625 -0.01619 0.0217 -0.01249 0.01528 -0.03146 C 0.00868 -0.05067 0.00764 -0.09463 0.01528 -0.12586 C 0.02291 -0.15733 0.03958 -0.19759 0.06146 -0.22027 C 0.08316 -0.24271 0.11458 -0.25243 0.14618 -0.26168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-1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1.62888E-6 L 0.21285 -0.061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85 -0.06108 L 0.38611 0.1173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50182" name="Picture 6" descr="Picture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431203" y="4245760"/>
            <a:ext cx="276577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Ataque Rápido </a:t>
            </a:r>
            <a:r>
              <a:rPr lang="pt-PT" dirty="0" smtClean="0">
                <a:solidFill>
                  <a:srgbClr val="FFC000"/>
                </a:solidFill>
              </a:rPr>
              <a:t>[3 x 3 + GR]</a:t>
            </a:r>
            <a:endParaRPr lang="pt-PT" dirty="0"/>
          </a:p>
        </p:txBody>
      </p:sp>
      <p:sp>
        <p:nvSpPr>
          <p:cNvPr id="13" name="Rectângulo 12"/>
          <p:cNvSpPr/>
          <p:nvPr/>
        </p:nvSpPr>
        <p:spPr>
          <a:xfrm>
            <a:off x="500034" y="1446242"/>
            <a:ext cx="864396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3000" b="1" dirty="0" smtClean="0">
                <a:ln w="11430"/>
                <a:solidFill>
                  <a:srgbClr val="FFFF00"/>
                </a:solidFill>
                <a:latin typeface="Arial Rounded MT Bold" pitchFamily="34" charset="0"/>
              </a:rPr>
              <a:t>Estratégia Ofensiva</a:t>
            </a:r>
          </a:p>
          <a:p>
            <a:endParaRPr lang="pt-PT" sz="3000" b="1" dirty="0">
              <a:ln w="11430"/>
              <a:solidFill>
                <a:srgbClr val="FFFF00"/>
              </a:solidFill>
              <a:latin typeface="Arial Rounded MT Bold" pitchFamily="34" charset="0"/>
            </a:endParaRPr>
          </a:p>
        </p:txBody>
      </p:sp>
      <p:pic>
        <p:nvPicPr>
          <p:cNvPr id="16" name="Picture 27" descr="j01943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58" y="4286255"/>
            <a:ext cx="272940" cy="612000"/>
          </a:xfrm>
          <a:prstGeom prst="rect">
            <a:avLst/>
          </a:prstGeom>
          <a:noFill/>
        </p:spPr>
      </p:pic>
      <p:pic>
        <p:nvPicPr>
          <p:cNvPr id="18" name="Picture 5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857884" y="2786058"/>
            <a:ext cx="373727" cy="590527"/>
          </a:xfrm>
          <a:prstGeom prst="rect">
            <a:avLst/>
          </a:prstGeom>
          <a:noFill/>
        </p:spPr>
      </p:pic>
      <p:pic>
        <p:nvPicPr>
          <p:cNvPr id="19" name="Picture 10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2928934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5643578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071670" y="5357826"/>
            <a:ext cx="373727" cy="590527"/>
          </a:xfrm>
          <a:prstGeom prst="rect">
            <a:avLst/>
          </a:prstGeom>
          <a:noFill/>
        </p:spPr>
      </p:pic>
      <p:sp>
        <p:nvSpPr>
          <p:cNvPr id="25" name="CaixaDeTexto 24"/>
          <p:cNvSpPr txBox="1"/>
          <p:nvPr/>
        </p:nvSpPr>
        <p:spPr>
          <a:xfrm>
            <a:off x="285720" y="2428868"/>
            <a:ext cx="4429156" cy="454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1800" dirty="0" smtClean="0">
                <a:solidFill>
                  <a:schemeClr val="bg1"/>
                </a:solidFill>
                <a:latin typeface="Arial Rounded MT Bold" pitchFamily="34" charset="0"/>
              </a:rPr>
              <a:t>Bloqueia ala contrária</a:t>
            </a:r>
            <a:endParaRPr lang="pt-PT" sz="1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cxnSp>
        <p:nvCxnSpPr>
          <p:cNvPr id="30" name="Conexão recta unidireccional 29"/>
          <p:cNvCxnSpPr/>
          <p:nvPr/>
        </p:nvCxnSpPr>
        <p:spPr>
          <a:xfrm rot="5400000" flipH="1" flipV="1">
            <a:off x="5179223" y="3679033"/>
            <a:ext cx="1143008" cy="642942"/>
          </a:xfrm>
          <a:prstGeom prst="straightConnector1">
            <a:avLst/>
          </a:prstGeom>
          <a:ln w="25400">
            <a:solidFill>
              <a:schemeClr val="tx2">
                <a:lumMod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0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4143380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072066" y="4071942"/>
            <a:ext cx="373727" cy="590527"/>
          </a:xfrm>
          <a:prstGeom prst="rect">
            <a:avLst/>
          </a:prstGeom>
          <a:noFill/>
        </p:spPr>
      </p:pic>
      <p:sp>
        <p:nvSpPr>
          <p:cNvPr id="39" name="AutoShape 14"/>
          <p:cNvSpPr>
            <a:spLocks noChangeArrowheads="1"/>
          </p:cNvSpPr>
          <p:nvPr/>
        </p:nvSpPr>
        <p:spPr bwMode="auto">
          <a:xfrm>
            <a:off x="6929454" y="4000504"/>
            <a:ext cx="503238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cxnSp>
        <p:nvCxnSpPr>
          <p:cNvPr id="27" name="Conexão recta unidireccional 26"/>
          <p:cNvCxnSpPr/>
          <p:nvPr/>
        </p:nvCxnSpPr>
        <p:spPr>
          <a:xfrm>
            <a:off x="5286380" y="4572008"/>
            <a:ext cx="1071570" cy="642941"/>
          </a:xfrm>
          <a:prstGeom prst="straightConnector1">
            <a:avLst/>
          </a:prstGeom>
          <a:ln w="25400">
            <a:solidFill>
              <a:schemeClr val="tx2">
                <a:lumMod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7" descr="futbola0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4572008"/>
            <a:ext cx="131445" cy="12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Conexão recta 30"/>
          <p:cNvCxnSpPr>
            <a:cxnSpLocks noChangeAspect="1"/>
          </p:cNvCxnSpPr>
          <p:nvPr/>
        </p:nvCxnSpPr>
        <p:spPr>
          <a:xfrm rot="5400000">
            <a:off x="6264000" y="5148000"/>
            <a:ext cx="205739" cy="137161"/>
          </a:xfrm>
          <a:prstGeom prst="line">
            <a:avLst/>
          </a:prstGeom>
          <a:ln w="2540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cta unidireccional 36"/>
          <p:cNvCxnSpPr/>
          <p:nvPr/>
        </p:nvCxnSpPr>
        <p:spPr>
          <a:xfrm>
            <a:off x="6072198" y="4500570"/>
            <a:ext cx="714380" cy="571504"/>
          </a:xfrm>
          <a:prstGeom prst="straightConnector1">
            <a:avLst/>
          </a:prstGeom>
          <a:ln w="25400">
            <a:solidFill>
              <a:srgbClr val="8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xão recta unidireccional 39"/>
          <p:cNvCxnSpPr/>
          <p:nvPr/>
        </p:nvCxnSpPr>
        <p:spPr>
          <a:xfrm rot="16200000" flipH="1">
            <a:off x="6107917" y="3464719"/>
            <a:ext cx="785818" cy="714380"/>
          </a:xfrm>
          <a:prstGeom prst="straightConnector1">
            <a:avLst/>
          </a:prstGeom>
          <a:ln w="25400">
            <a:solidFill>
              <a:schemeClr val="tx2">
                <a:lumMod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orma livre 42"/>
          <p:cNvSpPr/>
          <p:nvPr/>
        </p:nvSpPr>
        <p:spPr>
          <a:xfrm>
            <a:off x="6105896" y="4275117"/>
            <a:ext cx="758042" cy="1324098"/>
          </a:xfrm>
          <a:custGeom>
            <a:avLst/>
            <a:gdLst>
              <a:gd name="connsiteX0" fmla="*/ 21772 w 758042"/>
              <a:gd name="connsiteY0" fmla="*/ 1306286 h 1324098"/>
              <a:gd name="connsiteX1" fmla="*/ 544286 w 758042"/>
              <a:gd name="connsiteY1" fmla="*/ 1294410 h 1324098"/>
              <a:gd name="connsiteX2" fmla="*/ 69273 w 758042"/>
              <a:gd name="connsiteY2" fmla="*/ 1128156 h 1324098"/>
              <a:gd name="connsiteX3" fmla="*/ 128649 w 758042"/>
              <a:gd name="connsiteY3" fmla="*/ 570015 h 1324098"/>
              <a:gd name="connsiteX4" fmla="*/ 758042 w 758042"/>
              <a:gd name="connsiteY4" fmla="*/ 0 h 132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042" h="1324098">
                <a:moveTo>
                  <a:pt x="21772" y="1306286"/>
                </a:moveTo>
                <a:cubicBezTo>
                  <a:pt x="279070" y="1315192"/>
                  <a:pt x="536369" y="1324098"/>
                  <a:pt x="544286" y="1294410"/>
                </a:cubicBezTo>
                <a:cubicBezTo>
                  <a:pt x="552203" y="1264722"/>
                  <a:pt x="138546" y="1248889"/>
                  <a:pt x="69273" y="1128156"/>
                </a:cubicBezTo>
                <a:cubicBezTo>
                  <a:pt x="0" y="1007424"/>
                  <a:pt x="13854" y="758041"/>
                  <a:pt x="128649" y="570015"/>
                </a:cubicBezTo>
                <a:cubicBezTo>
                  <a:pt x="243444" y="381989"/>
                  <a:pt x="500743" y="190994"/>
                  <a:pt x="758042" y="0"/>
                </a:cubicBezTo>
              </a:path>
            </a:pathLst>
          </a:custGeom>
          <a:ln w="25400">
            <a:solidFill>
              <a:schemeClr val="tx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3" name="Picture 5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786446" y="5072074"/>
            <a:ext cx="373727" cy="590527"/>
          </a:xfrm>
          <a:prstGeom prst="rect">
            <a:avLst/>
          </a:prstGeom>
          <a:noFill/>
        </p:spPr>
      </p:pic>
      <p:pic>
        <p:nvPicPr>
          <p:cNvPr id="20" name="Picture 10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5143512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Marcador de Posição do Número do Diapositivo 2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278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26" name="Marcador de Posição do Rodapé 2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9" grpId="0" animBg="1"/>
      <p:bldP spid="43" grpId="0" animBg="1"/>
    </p:bld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50182" name="Picture 6" descr="Picture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431203" y="4245760"/>
            <a:ext cx="276577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Ataque Rápido </a:t>
            </a:r>
            <a:r>
              <a:rPr lang="pt-PT" dirty="0" smtClean="0">
                <a:solidFill>
                  <a:srgbClr val="FFC000"/>
                </a:solidFill>
              </a:rPr>
              <a:t>[3 x 3 + GR]</a:t>
            </a:r>
            <a:endParaRPr lang="pt-PT" dirty="0"/>
          </a:p>
        </p:txBody>
      </p:sp>
      <p:sp>
        <p:nvSpPr>
          <p:cNvPr id="13" name="Rectângulo 12"/>
          <p:cNvSpPr/>
          <p:nvPr/>
        </p:nvSpPr>
        <p:spPr>
          <a:xfrm>
            <a:off x="500034" y="1446242"/>
            <a:ext cx="864396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3000" b="1" dirty="0" smtClean="0">
                <a:ln w="11430"/>
                <a:solidFill>
                  <a:srgbClr val="FFFF00"/>
                </a:solidFill>
                <a:latin typeface="Arial Rounded MT Bold" pitchFamily="34" charset="0"/>
              </a:rPr>
              <a:t>Estratégia Ofensiva</a:t>
            </a:r>
          </a:p>
          <a:p>
            <a:endParaRPr lang="pt-PT" sz="3000" b="1" dirty="0">
              <a:ln w="11430"/>
              <a:solidFill>
                <a:srgbClr val="FFFF00"/>
              </a:solidFill>
              <a:latin typeface="Arial Rounded MT Bold" pitchFamily="34" charset="0"/>
            </a:endParaRPr>
          </a:p>
        </p:txBody>
      </p:sp>
      <p:pic>
        <p:nvPicPr>
          <p:cNvPr id="16" name="Picture 27" descr="j01943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58" y="4286255"/>
            <a:ext cx="272940" cy="612000"/>
          </a:xfrm>
          <a:prstGeom prst="rect">
            <a:avLst/>
          </a:prstGeom>
          <a:noFill/>
        </p:spPr>
      </p:pic>
      <p:pic>
        <p:nvPicPr>
          <p:cNvPr id="18" name="Picture 5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857884" y="2786058"/>
            <a:ext cx="373727" cy="590527"/>
          </a:xfrm>
          <a:prstGeom prst="rect">
            <a:avLst/>
          </a:prstGeom>
          <a:noFill/>
        </p:spPr>
      </p:pic>
      <p:pic>
        <p:nvPicPr>
          <p:cNvPr id="19" name="Picture 10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2928934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5643578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071670" y="5357826"/>
            <a:ext cx="373727" cy="590527"/>
          </a:xfrm>
          <a:prstGeom prst="rect">
            <a:avLst/>
          </a:prstGeom>
          <a:noFill/>
        </p:spPr>
      </p:pic>
      <p:sp>
        <p:nvSpPr>
          <p:cNvPr id="25" name="CaixaDeTexto 24"/>
          <p:cNvSpPr txBox="1"/>
          <p:nvPr/>
        </p:nvSpPr>
        <p:spPr>
          <a:xfrm>
            <a:off x="285720" y="2428868"/>
            <a:ext cx="4429156" cy="454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1800" dirty="0" smtClean="0">
                <a:solidFill>
                  <a:schemeClr val="bg1"/>
                </a:solidFill>
                <a:latin typeface="Arial Rounded MT Bold" pitchFamily="34" charset="0"/>
              </a:rPr>
              <a:t>Bloqueia ala contrária</a:t>
            </a:r>
            <a:endParaRPr lang="pt-PT" sz="1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14" name="Picture 10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4143380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072066" y="4071942"/>
            <a:ext cx="373727" cy="590527"/>
          </a:xfrm>
          <a:prstGeom prst="rect">
            <a:avLst/>
          </a:prstGeom>
          <a:noFill/>
        </p:spPr>
      </p:pic>
      <p:pic>
        <p:nvPicPr>
          <p:cNvPr id="17" name="Picture 27" descr="futbola0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4572008"/>
            <a:ext cx="131445" cy="12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786446" y="5072074"/>
            <a:ext cx="373727" cy="590527"/>
          </a:xfrm>
          <a:prstGeom prst="rect">
            <a:avLst/>
          </a:prstGeom>
          <a:noFill/>
        </p:spPr>
      </p:pic>
      <p:pic>
        <p:nvPicPr>
          <p:cNvPr id="24" name="Picture 10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5143512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Marcador de Posição do Número do Diapositivo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279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26" name="Marcador de Posição do Rodapé 2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9408E-6 L 0.07882 -0.18871 " pathEditMode="relative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79371E-6 L 0.11806 0.10499 " pathEditMode="relative" ptsTypes="AA">
                                      <p:cBhvr>
                                        <p:cTn id="8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21832E-6 L 0.11041 0.09436 " pathEditMode="relative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782 -0.00786 C 0.03872 0.00301 0.06997 0.01388 0.07413 0.01064 C 0.07848 0.00764 0.04098 -0.01572 0.03264 -0.02659 C 0.02448 -0.03746 0.02431 -0.03746 0.02431 -0.05434 C 0.02431 -0.07146 0.02171 -0.11193 0.03264 -0.12881 C 0.04376 -0.14592 0.06718 -0.15124 0.09098 -0.15656 " pathEditMode="relative" rAng="0" ptsTypes="aaaa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-6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7 -5.88344E-6 L 0.04722 0.0104 " pathEditMode="relative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82 -0.18871 L 0.17466 -0.0289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865 -0.02891 L 0.40295 -0.0499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pt-PT" dirty="0" smtClean="0"/>
              <a:t>Manutenção da Posse de Bola</a:t>
            </a:r>
          </a:p>
          <a:p>
            <a:pPr lvl="1" algn="just"/>
            <a:r>
              <a:rPr lang="pt-PT" dirty="0" smtClean="0"/>
              <a:t>Se as acções individuais ou as combinações tácticas utilizadas na construção e criação de situações de finalização não resultam, </a:t>
            </a:r>
            <a:r>
              <a:rPr lang="pt-PT" b="1" dirty="0" smtClean="0">
                <a:solidFill>
                  <a:srgbClr val="FFFF00"/>
                </a:solidFill>
              </a:rPr>
              <a:t>recomenda-se que as mesmas se reiniciem não as transformando numa lotaria</a:t>
            </a:r>
            <a:r>
              <a:rPr lang="pt-PT" dirty="0" smtClean="0"/>
              <a:t>.</a:t>
            </a:r>
          </a:p>
          <a:p>
            <a:pPr lvl="1" algn="just"/>
            <a:endParaRPr lang="pt-PT" dirty="0" smtClean="0"/>
          </a:p>
          <a:p>
            <a:pPr lvl="1" algn="just"/>
            <a:r>
              <a:rPr lang="pt-PT" dirty="0" smtClean="0"/>
              <a:t>É preferível uma </a:t>
            </a:r>
            <a:r>
              <a:rPr lang="pt-PT" b="1" dirty="0" smtClean="0">
                <a:solidFill>
                  <a:srgbClr val="FFFF00"/>
                </a:solidFill>
              </a:rPr>
              <a:t>acção técnico-táctica “a mais”</a:t>
            </a:r>
            <a:r>
              <a:rPr lang="pt-PT" dirty="0" smtClean="0"/>
              <a:t> do que uma acção que entregue a bola ao adversário.</a:t>
            </a:r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Objectivos do Processo Ofensivo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28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uiExpand="1" build="p"/>
    </p:bld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50182" name="Picture 6" descr="Picture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431203" y="4245760"/>
            <a:ext cx="276577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Ataque Rápido </a:t>
            </a:r>
            <a:r>
              <a:rPr lang="pt-PT" dirty="0" smtClean="0">
                <a:solidFill>
                  <a:srgbClr val="FFC000"/>
                </a:solidFill>
              </a:rPr>
              <a:t>[3 x 3 + GR]</a:t>
            </a:r>
            <a:endParaRPr lang="pt-PT" dirty="0"/>
          </a:p>
        </p:txBody>
      </p:sp>
      <p:sp>
        <p:nvSpPr>
          <p:cNvPr id="13" name="Rectângulo 12"/>
          <p:cNvSpPr/>
          <p:nvPr/>
        </p:nvSpPr>
        <p:spPr>
          <a:xfrm>
            <a:off x="500034" y="1446242"/>
            <a:ext cx="864396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3000" b="1" dirty="0" smtClean="0">
                <a:ln w="11430"/>
                <a:solidFill>
                  <a:srgbClr val="FFFF00"/>
                </a:solidFill>
                <a:latin typeface="Arial Rounded MT Bold" pitchFamily="34" charset="0"/>
              </a:rPr>
              <a:t>Estratégia Ofensiva</a:t>
            </a:r>
          </a:p>
          <a:p>
            <a:endParaRPr lang="pt-PT" sz="3000" b="1" dirty="0">
              <a:ln w="11430"/>
              <a:solidFill>
                <a:srgbClr val="FFFF00"/>
              </a:solidFill>
              <a:latin typeface="Arial Rounded MT Bold" pitchFamily="34" charset="0"/>
            </a:endParaRPr>
          </a:p>
        </p:txBody>
      </p:sp>
      <p:pic>
        <p:nvPicPr>
          <p:cNvPr id="16" name="Picture 27" descr="j01943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58" y="4286255"/>
            <a:ext cx="272940" cy="612000"/>
          </a:xfrm>
          <a:prstGeom prst="rect">
            <a:avLst/>
          </a:prstGeom>
          <a:noFill/>
        </p:spPr>
      </p:pic>
      <p:pic>
        <p:nvPicPr>
          <p:cNvPr id="18" name="Picture 5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857884" y="2786058"/>
            <a:ext cx="373727" cy="590527"/>
          </a:xfrm>
          <a:prstGeom prst="rect">
            <a:avLst/>
          </a:prstGeom>
          <a:noFill/>
        </p:spPr>
      </p:pic>
      <p:pic>
        <p:nvPicPr>
          <p:cNvPr id="21" name="Picture 10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5643578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071670" y="5357826"/>
            <a:ext cx="373727" cy="590527"/>
          </a:xfrm>
          <a:prstGeom prst="rect">
            <a:avLst/>
          </a:prstGeom>
          <a:noFill/>
        </p:spPr>
      </p:pic>
      <p:sp>
        <p:nvSpPr>
          <p:cNvPr id="25" name="CaixaDeTexto 24"/>
          <p:cNvSpPr txBox="1"/>
          <p:nvPr/>
        </p:nvSpPr>
        <p:spPr>
          <a:xfrm>
            <a:off x="285720" y="2428868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1800" dirty="0" smtClean="0">
                <a:solidFill>
                  <a:schemeClr val="bg1"/>
                </a:solidFill>
                <a:latin typeface="Arial Rounded MT Bold" pitchFamily="34" charset="0"/>
              </a:rPr>
              <a:t>Ataque ao ímpar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1800" dirty="0" smtClean="0">
                <a:solidFill>
                  <a:schemeClr val="bg1"/>
                </a:solidFill>
                <a:latin typeface="Arial Rounded MT Bold" pitchFamily="34" charset="0"/>
              </a:rPr>
              <a:t>Sobreposição na ala</a:t>
            </a:r>
            <a:endParaRPr lang="pt-PT" sz="1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cxnSp>
        <p:nvCxnSpPr>
          <p:cNvPr id="30" name="Conexão recta unidireccional 29"/>
          <p:cNvCxnSpPr/>
          <p:nvPr/>
        </p:nvCxnSpPr>
        <p:spPr>
          <a:xfrm rot="16200000" flipV="1">
            <a:off x="6072198" y="5072074"/>
            <a:ext cx="357190" cy="214314"/>
          </a:xfrm>
          <a:prstGeom prst="straightConnector1">
            <a:avLst/>
          </a:prstGeom>
          <a:ln w="25400">
            <a:solidFill>
              <a:schemeClr val="tx2">
                <a:lumMod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0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4143380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072066" y="4071942"/>
            <a:ext cx="373727" cy="590527"/>
          </a:xfrm>
          <a:prstGeom prst="rect">
            <a:avLst/>
          </a:prstGeom>
          <a:noFill/>
        </p:spPr>
      </p:pic>
      <p:sp>
        <p:nvSpPr>
          <p:cNvPr id="39" name="AutoShape 14"/>
          <p:cNvSpPr>
            <a:spLocks noChangeArrowheads="1"/>
          </p:cNvSpPr>
          <p:nvPr/>
        </p:nvSpPr>
        <p:spPr bwMode="auto">
          <a:xfrm>
            <a:off x="7500958" y="4214818"/>
            <a:ext cx="503238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pic>
        <p:nvPicPr>
          <p:cNvPr id="17" name="Picture 27" descr="futbola0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4572008"/>
            <a:ext cx="131445" cy="12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Conexão recta unidireccional 36"/>
          <p:cNvCxnSpPr/>
          <p:nvPr/>
        </p:nvCxnSpPr>
        <p:spPr>
          <a:xfrm>
            <a:off x="6072198" y="4500570"/>
            <a:ext cx="714380" cy="571504"/>
          </a:xfrm>
          <a:prstGeom prst="straightConnector1">
            <a:avLst/>
          </a:prstGeom>
          <a:ln w="25400">
            <a:solidFill>
              <a:srgbClr val="8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0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5143512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Forma livre 23"/>
          <p:cNvSpPr/>
          <p:nvPr/>
        </p:nvSpPr>
        <p:spPr>
          <a:xfrm>
            <a:off x="5429257" y="4643447"/>
            <a:ext cx="1000132" cy="785818"/>
          </a:xfrm>
          <a:custGeom>
            <a:avLst/>
            <a:gdLst>
              <a:gd name="connsiteX0" fmla="*/ 0 w 1163781"/>
              <a:gd name="connsiteY0" fmla="*/ 48491 h 1283525"/>
              <a:gd name="connsiteX1" fmla="*/ 320633 w 1163781"/>
              <a:gd name="connsiteY1" fmla="*/ 54429 h 1283525"/>
              <a:gd name="connsiteX2" fmla="*/ 225631 w 1163781"/>
              <a:gd name="connsiteY2" fmla="*/ 375063 h 1283525"/>
              <a:gd name="connsiteX3" fmla="*/ 605641 w 1163781"/>
              <a:gd name="connsiteY3" fmla="*/ 428502 h 1283525"/>
              <a:gd name="connsiteX4" fmla="*/ 469075 w 1163781"/>
              <a:gd name="connsiteY4" fmla="*/ 719447 h 1283525"/>
              <a:gd name="connsiteX5" fmla="*/ 866898 w 1163781"/>
              <a:gd name="connsiteY5" fmla="*/ 796637 h 1283525"/>
              <a:gd name="connsiteX6" fmla="*/ 718457 w 1163781"/>
              <a:gd name="connsiteY6" fmla="*/ 1105395 h 1283525"/>
              <a:gd name="connsiteX7" fmla="*/ 1163781 w 1163781"/>
              <a:gd name="connsiteY7" fmla="*/ 1283525 h 128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3781" h="1283525">
                <a:moveTo>
                  <a:pt x="0" y="48491"/>
                </a:moveTo>
                <a:cubicBezTo>
                  <a:pt x="141514" y="24245"/>
                  <a:pt x="283028" y="0"/>
                  <a:pt x="320633" y="54429"/>
                </a:cubicBezTo>
                <a:cubicBezTo>
                  <a:pt x="358238" y="108858"/>
                  <a:pt x="178130" y="312718"/>
                  <a:pt x="225631" y="375063"/>
                </a:cubicBezTo>
                <a:cubicBezTo>
                  <a:pt x="273132" y="437409"/>
                  <a:pt x="565067" y="371105"/>
                  <a:pt x="605641" y="428502"/>
                </a:cubicBezTo>
                <a:cubicBezTo>
                  <a:pt x="646215" y="485899"/>
                  <a:pt x="425532" y="658091"/>
                  <a:pt x="469075" y="719447"/>
                </a:cubicBezTo>
                <a:cubicBezTo>
                  <a:pt x="512618" y="780803"/>
                  <a:pt x="825334" y="732312"/>
                  <a:pt x="866898" y="796637"/>
                </a:cubicBezTo>
                <a:cubicBezTo>
                  <a:pt x="908462" y="860962"/>
                  <a:pt x="668977" y="1024247"/>
                  <a:pt x="718457" y="1105395"/>
                </a:cubicBezTo>
                <a:cubicBezTo>
                  <a:pt x="767937" y="1186543"/>
                  <a:pt x="965859" y="1235034"/>
                  <a:pt x="1163781" y="1283525"/>
                </a:cubicBezTo>
              </a:path>
            </a:pathLst>
          </a:custGeom>
          <a:ln w="25400">
            <a:solidFill>
              <a:schemeClr val="tx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3" name="Picture 5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786446" y="5072074"/>
            <a:ext cx="373727" cy="590527"/>
          </a:xfrm>
          <a:prstGeom prst="rect">
            <a:avLst/>
          </a:prstGeom>
          <a:noFill/>
        </p:spPr>
      </p:pic>
      <p:sp>
        <p:nvSpPr>
          <p:cNvPr id="34" name="Forma livre 33"/>
          <p:cNvSpPr/>
          <p:nvPr/>
        </p:nvSpPr>
        <p:spPr>
          <a:xfrm>
            <a:off x="5715989" y="4857008"/>
            <a:ext cx="423554" cy="688769"/>
          </a:xfrm>
          <a:custGeom>
            <a:avLst/>
            <a:gdLst>
              <a:gd name="connsiteX0" fmla="*/ 162297 w 423554"/>
              <a:gd name="connsiteY0" fmla="*/ 688769 h 688769"/>
              <a:gd name="connsiteX1" fmla="*/ 43543 w 423554"/>
              <a:gd name="connsiteY1" fmla="*/ 261257 h 688769"/>
              <a:gd name="connsiteX2" fmla="*/ 423554 w 423554"/>
              <a:gd name="connsiteY2" fmla="*/ 0 h 68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3554" h="688769">
                <a:moveTo>
                  <a:pt x="162297" y="688769"/>
                </a:moveTo>
                <a:cubicBezTo>
                  <a:pt x="81148" y="532410"/>
                  <a:pt x="0" y="376052"/>
                  <a:pt x="43543" y="261257"/>
                </a:cubicBezTo>
                <a:cubicBezTo>
                  <a:pt x="87086" y="146462"/>
                  <a:pt x="255320" y="73231"/>
                  <a:pt x="423554" y="0"/>
                </a:cubicBezTo>
              </a:path>
            </a:pathLst>
          </a:custGeom>
          <a:ln w="25400">
            <a:solidFill>
              <a:schemeClr val="tx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6" name="Forma livre 35"/>
          <p:cNvSpPr/>
          <p:nvPr/>
        </p:nvSpPr>
        <p:spPr>
          <a:xfrm>
            <a:off x="6149439" y="4395850"/>
            <a:ext cx="1213262" cy="437407"/>
          </a:xfrm>
          <a:custGeom>
            <a:avLst/>
            <a:gdLst>
              <a:gd name="connsiteX0" fmla="*/ 13855 w 1213262"/>
              <a:gd name="connsiteY0" fmla="*/ 437407 h 437407"/>
              <a:gd name="connsiteX1" fmla="*/ 49480 w 1213262"/>
              <a:gd name="connsiteY1" fmla="*/ 152399 h 437407"/>
              <a:gd name="connsiteX2" fmla="*/ 310738 w 1213262"/>
              <a:gd name="connsiteY2" fmla="*/ 401781 h 437407"/>
              <a:gd name="connsiteX3" fmla="*/ 417616 w 1213262"/>
              <a:gd name="connsiteY3" fmla="*/ 104898 h 437407"/>
              <a:gd name="connsiteX4" fmla="*/ 655122 w 1213262"/>
              <a:gd name="connsiteY4" fmla="*/ 389906 h 437407"/>
              <a:gd name="connsiteX5" fmla="*/ 809501 w 1213262"/>
              <a:gd name="connsiteY5" fmla="*/ 57397 h 437407"/>
              <a:gd name="connsiteX6" fmla="*/ 1213262 w 1213262"/>
              <a:gd name="connsiteY6" fmla="*/ 45521 h 43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3262" h="437407">
                <a:moveTo>
                  <a:pt x="13855" y="437407"/>
                </a:moveTo>
                <a:cubicBezTo>
                  <a:pt x="6927" y="297872"/>
                  <a:pt x="0" y="158337"/>
                  <a:pt x="49480" y="152399"/>
                </a:cubicBezTo>
                <a:cubicBezTo>
                  <a:pt x="98960" y="146461"/>
                  <a:pt x="249382" y="409698"/>
                  <a:pt x="310738" y="401781"/>
                </a:cubicBezTo>
                <a:cubicBezTo>
                  <a:pt x="372094" y="393864"/>
                  <a:pt x="360219" y="106877"/>
                  <a:pt x="417616" y="104898"/>
                </a:cubicBezTo>
                <a:cubicBezTo>
                  <a:pt x="475013" y="102919"/>
                  <a:pt x="589808" y="397823"/>
                  <a:pt x="655122" y="389906"/>
                </a:cubicBezTo>
                <a:cubicBezTo>
                  <a:pt x="720436" y="381989"/>
                  <a:pt x="716478" y="114795"/>
                  <a:pt x="809501" y="57397"/>
                </a:cubicBezTo>
                <a:cubicBezTo>
                  <a:pt x="902524" y="0"/>
                  <a:pt x="1057893" y="22760"/>
                  <a:pt x="1213262" y="45521"/>
                </a:cubicBezTo>
              </a:path>
            </a:pathLst>
          </a:custGeom>
          <a:ln w="25400">
            <a:solidFill>
              <a:schemeClr val="tx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8" name="Conexão recta unidireccional 37"/>
          <p:cNvCxnSpPr/>
          <p:nvPr/>
        </p:nvCxnSpPr>
        <p:spPr>
          <a:xfrm>
            <a:off x="6786578" y="3214686"/>
            <a:ext cx="1428760" cy="357190"/>
          </a:xfrm>
          <a:prstGeom prst="straightConnector1">
            <a:avLst/>
          </a:prstGeom>
          <a:ln w="25400">
            <a:solidFill>
              <a:srgbClr val="8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xão recta unidireccional 41"/>
          <p:cNvCxnSpPr/>
          <p:nvPr/>
        </p:nvCxnSpPr>
        <p:spPr>
          <a:xfrm>
            <a:off x="6215074" y="3286124"/>
            <a:ext cx="1785950" cy="428628"/>
          </a:xfrm>
          <a:prstGeom prst="straightConnector1">
            <a:avLst/>
          </a:prstGeom>
          <a:ln w="25400">
            <a:solidFill>
              <a:schemeClr val="tx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0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2928934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Marcador de Posição do Número do Diapositivo 2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280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27" name="Marcador de Posição do Rodapé 2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4" grpId="0" animBg="1"/>
      <p:bldP spid="34" grpId="0" animBg="1"/>
      <p:bldP spid="36" grpId="0" animBg="1"/>
    </p:bld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50182" name="Picture 6" descr="Picture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431203" y="4245760"/>
            <a:ext cx="276577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/>
              <a:t>Ataque Rápido </a:t>
            </a:r>
            <a:r>
              <a:rPr lang="pt-PT" dirty="0" smtClean="0">
                <a:solidFill>
                  <a:srgbClr val="FFC000"/>
                </a:solidFill>
              </a:rPr>
              <a:t>[3 x 3 + GR]</a:t>
            </a:r>
            <a:endParaRPr lang="pt-PT" dirty="0"/>
          </a:p>
        </p:txBody>
      </p:sp>
      <p:sp>
        <p:nvSpPr>
          <p:cNvPr id="13" name="Rectângulo 12"/>
          <p:cNvSpPr/>
          <p:nvPr/>
        </p:nvSpPr>
        <p:spPr>
          <a:xfrm>
            <a:off x="500034" y="1446242"/>
            <a:ext cx="864396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3000" b="1" dirty="0" smtClean="0">
                <a:ln w="11430"/>
                <a:solidFill>
                  <a:srgbClr val="FFFF00"/>
                </a:solidFill>
                <a:latin typeface="Arial Rounded MT Bold" pitchFamily="34" charset="0"/>
              </a:rPr>
              <a:t>Estratégia Ofensiva</a:t>
            </a:r>
          </a:p>
          <a:p>
            <a:endParaRPr lang="pt-PT" sz="3000" b="1" dirty="0">
              <a:ln w="11430"/>
              <a:solidFill>
                <a:srgbClr val="FFFF00"/>
              </a:solidFill>
              <a:latin typeface="Arial Rounded MT Bold" pitchFamily="34" charset="0"/>
            </a:endParaRPr>
          </a:p>
        </p:txBody>
      </p:sp>
      <p:pic>
        <p:nvPicPr>
          <p:cNvPr id="16" name="Picture 27" descr="j01943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58" y="4286255"/>
            <a:ext cx="272940" cy="612000"/>
          </a:xfrm>
          <a:prstGeom prst="rect">
            <a:avLst/>
          </a:prstGeom>
          <a:noFill/>
        </p:spPr>
      </p:pic>
      <p:pic>
        <p:nvPicPr>
          <p:cNvPr id="18" name="Picture 5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857884" y="2786058"/>
            <a:ext cx="373727" cy="590527"/>
          </a:xfrm>
          <a:prstGeom prst="rect">
            <a:avLst/>
          </a:prstGeom>
          <a:noFill/>
        </p:spPr>
      </p:pic>
      <p:pic>
        <p:nvPicPr>
          <p:cNvPr id="21" name="Picture 10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5643578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071670" y="5357826"/>
            <a:ext cx="373727" cy="590527"/>
          </a:xfrm>
          <a:prstGeom prst="rect">
            <a:avLst/>
          </a:prstGeom>
          <a:noFill/>
        </p:spPr>
      </p:pic>
      <p:sp>
        <p:nvSpPr>
          <p:cNvPr id="25" name="CaixaDeTexto 24"/>
          <p:cNvSpPr txBox="1"/>
          <p:nvPr/>
        </p:nvSpPr>
        <p:spPr>
          <a:xfrm>
            <a:off x="285720" y="2428868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1800" dirty="0" smtClean="0">
                <a:solidFill>
                  <a:schemeClr val="bg1"/>
                </a:solidFill>
                <a:latin typeface="Arial Rounded MT Bold" pitchFamily="34" charset="0"/>
              </a:rPr>
              <a:t>Ataque ao ímpar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1800" dirty="0" smtClean="0">
                <a:solidFill>
                  <a:schemeClr val="bg1"/>
                </a:solidFill>
                <a:latin typeface="Arial Rounded MT Bold" pitchFamily="34" charset="0"/>
              </a:rPr>
              <a:t>Sobreposição na ala</a:t>
            </a:r>
            <a:endParaRPr lang="pt-PT" sz="1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14" name="Picture 10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4143380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072066" y="4071942"/>
            <a:ext cx="373727" cy="590527"/>
          </a:xfrm>
          <a:prstGeom prst="rect">
            <a:avLst/>
          </a:prstGeom>
          <a:noFill/>
        </p:spPr>
      </p:pic>
      <p:pic>
        <p:nvPicPr>
          <p:cNvPr id="17" name="Picture 27" descr="futbola0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4572008"/>
            <a:ext cx="131445" cy="12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5143512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786446" y="5072074"/>
            <a:ext cx="373727" cy="590527"/>
          </a:xfrm>
          <a:prstGeom prst="rect">
            <a:avLst/>
          </a:prstGeom>
          <a:noFill/>
        </p:spPr>
      </p:pic>
      <p:pic>
        <p:nvPicPr>
          <p:cNvPr id="19" name="Picture 10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2928934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Marcador de Posição do Número do Diapositivo 2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281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26" name="Marcador de Posição do Rodapé 2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9408E-6 L 0.11025 0.12581 " pathEditMode="relative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53377E-6 L 0.11406 0.1255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4.53284E-7 L 0.10242 0.10476 " pathEditMode="relative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33333E-6 8.69565E-7 C -0.01388 -0.00878 -0.02761 -0.01757 -0.02361 -0.03145 C -0.01962 -0.04532 0.00209 -0.06452 0.02379 -0.08371 " pathEditMode="relative" ptsTypes="a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83333E-6 -1.11111E-6 L 0.17327 0.06296 " pathEditMode="relative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2222E-6 -2.96296E-6 L 0.18107 0.06296 " pathEditMode="relative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24 0.12581 L 0.10226 0.0525 " pathEditMode="relative" ptsTypes="AA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9 -0.08371 L 0.14984 -0.13621 " pathEditMode="relative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82 0.05504 L 0.22188 0.0025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188 0.00254 L 0.40295 -0.0289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pt-PT" sz="4400" dirty="0"/>
          </a:p>
          <a:p>
            <a:endParaRPr lang="en-GB" sz="4400" dirty="0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282</a:t>
            </a:fld>
            <a:endParaRPr lang="pt-PT"/>
          </a:p>
        </p:txBody>
      </p:sp>
      <p:sp>
        <p:nvSpPr>
          <p:cNvPr id="9" name="Marcador de Posição do Rodapé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16421" name="Text Box 5"/>
          <p:cNvSpPr txBox="1">
            <a:spLocks noChangeArrowheads="1"/>
          </p:cNvSpPr>
          <p:nvPr/>
        </p:nvSpPr>
        <p:spPr bwMode="auto">
          <a:xfrm>
            <a:off x="6000760" y="3714752"/>
            <a:ext cx="2735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2800" dirty="0">
                <a:latin typeface="Arial Black" pitchFamily="34" charset="0"/>
              </a:rPr>
              <a:t>Pressionante</a:t>
            </a:r>
          </a:p>
        </p:txBody>
      </p:sp>
      <p:graphicFrame>
        <p:nvGraphicFramePr>
          <p:cNvPr id="11" name="Diagrama 10"/>
          <p:cNvGraphicFramePr/>
          <p:nvPr/>
        </p:nvGraphicFramePr>
        <p:xfrm>
          <a:off x="785786" y="2500306"/>
          <a:ext cx="2928958" cy="296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Seta para a esquerda, para a direita e para cima 12"/>
          <p:cNvSpPr/>
          <p:nvPr/>
        </p:nvSpPr>
        <p:spPr>
          <a:xfrm rot="5400000">
            <a:off x="3500430" y="2928934"/>
            <a:ext cx="2857520" cy="2143140"/>
          </a:xfrm>
          <a:prstGeom prst="leftRight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FA3DFA4-B278-4EAC-8AC3-5DD55FAF5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graphicEl>
                                              <a:dgm id="{EFA3DFA4-B278-4EAC-8AC3-5DD55FAF5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dgm id="{EFA3DFA4-B278-4EAC-8AC3-5DD55FAF5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4A84347-CBE3-4C01-81ED-020C6A24C7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graphicEl>
                                              <a:dgm id="{04A84347-CBE3-4C01-81ED-020C6A24C7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graphicEl>
                                              <a:dgm id="{04A84347-CBE3-4C01-81ED-020C6A24C7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CF5E561-7278-4F83-8C3C-D6324119B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graphicEl>
                                              <a:dgm id="{7CF5E561-7278-4F83-8C3C-D6324119B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graphicEl>
                                              <a:dgm id="{7CF5E561-7278-4F83-8C3C-D6324119B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F1E24AA-33E0-4A0B-8482-698446708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graphicEl>
                                              <a:dgm id="{6F1E24AA-33E0-4A0B-8482-698446708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graphicEl>
                                              <a:dgm id="{6F1E24AA-33E0-4A0B-8482-698446708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1" grpId="0"/>
      <p:bldGraphic spid="11" grpId="0" uiExpand="1">
        <p:bldSub>
          <a:bldDgm bld="one"/>
        </p:bldSub>
      </p:bldGraphic>
      <p:bldP spid="13" grpId="0" animBg="1"/>
    </p:bld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A escolha do método defensivo depende essencialmente da concepção de jogo do treinador que deverá ter em conta:</a:t>
            </a:r>
          </a:p>
          <a:p>
            <a:pPr lvl="1" algn="just"/>
            <a:endParaRPr lang="pt-PT" sz="1000" dirty="0" smtClean="0"/>
          </a:p>
          <a:p>
            <a:pPr lvl="1" algn="just"/>
            <a:r>
              <a:rPr lang="pt-PT" dirty="0" smtClean="0"/>
              <a:t>As condicionantes e </a:t>
            </a:r>
            <a:r>
              <a:rPr lang="pt-PT" b="1" dirty="0" smtClean="0">
                <a:solidFill>
                  <a:srgbClr val="FFFF00"/>
                </a:solidFill>
              </a:rPr>
              <a:t>características dos jogadores</a:t>
            </a:r>
            <a:r>
              <a:rPr lang="pt-PT" dirty="0" smtClean="0"/>
              <a:t> de que dispõe</a:t>
            </a:r>
          </a:p>
          <a:p>
            <a:pPr lvl="1" algn="just"/>
            <a:endParaRPr lang="pt-PT" dirty="0" smtClean="0"/>
          </a:p>
          <a:p>
            <a:pPr lvl="1" algn="just"/>
            <a:r>
              <a:rPr lang="pt-PT" dirty="0" smtClean="0"/>
              <a:t>O método ofensivo do adversário</a:t>
            </a:r>
          </a:p>
          <a:p>
            <a:pPr lvl="1" algn="just"/>
            <a:endParaRPr lang="pt-PT" dirty="0" smtClean="0"/>
          </a:p>
          <a:p>
            <a:pPr lvl="1" algn="just"/>
            <a:r>
              <a:rPr lang="pt-PT" dirty="0" smtClean="0"/>
              <a:t>As </a:t>
            </a:r>
            <a:r>
              <a:rPr lang="pt-PT" b="1" dirty="0" smtClean="0">
                <a:solidFill>
                  <a:srgbClr val="FFFF00"/>
                </a:solidFill>
              </a:rPr>
              <a:t>capacidades táctico-técnicas dos jogadores</a:t>
            </a:r>
            <a:r>
              <a:rPr lang="pt-PT" dirty="0" smtClean="0"/>
              <a:t> que irão sofrer essa marcação.</a:t>
            </a:r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283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PT" dirty="0" smtClean="0"/>
              <a:t>Visam</a:t>
            </a:r>
            <a:endParaRPr lang="pt-PT" dirty="0"/>
          </a:p>
          <a:p>
            <a:pPr lvl="1" algn="just"/>
            <a:r>
              <a:rPr lang="pt-PT" dirty="0"/>
              <a:t>A constante </a:t>
            </a:r>
            <a:r>
              <a:rPr lang="pt-PT" b="1" dirty="0">
                <a:solidFill>
                  <a:srgbClr val="FFFF00"/>
                </a:solidFill>
              </a:rPr>
              <a:t>estabilidade da organização da defesa</a:t>
            </a:r>
            <a:r>
              <a:rPr lang="pt-PT" dirty="0"/>
              <a:t>, em qualquer das fases do processo defensivo;</a:t>
            </a:r>
          </a:p>
          <a:p>
            <a:pPr lvl="1" algn="just"/>
            <a:endParaRPr lang="pt-PT" sz="1000" dirty="0" smtClean="0"/>
          </a:p>
          <a:p>
            <a:pPr lvl="1" algn="just"/>
            <a:r>
              <a:rPr lang="pt-PT" dirty="0" smtClean="0"/>
              <a:t>Criar </a:t>
            </a:r>
            <a:r>
              <a:rPr lang="pt-PT" b="1" dirty="0">
                <a:solidFill>
                  <a:srgbClr val="FFFF00"/>
                </a:solidFill>
              </a:rPr>
              <a:t>constantes condições desfavoráveis aos atacantes</a:t>
            </a:r>
            <a:r>
              <a:rPr lang="pt-PT" dirty="0"/>
              <a:t> em termos de tempo, espaço e número das situações momentâneas de jogo, para a concretização dos objectivos do processo </a:t>
            </a:r>
            <a:r>
              <a:rPr lang="pt-PT" dirty="0" smtClean="0"/>
              <a:t>defensivo</a:t>
            </a:r>
          </a:p>
          <a:p>
            <a:pPr lvl="1" algn="just"/>
            <a:endParaRPr lang="pt-PT" sz="1000" dirty="0"/>
          </a:p>
          <a:p>
            <a:pPr lvl="1" algn="just"/>
            <a:r>
              <a:rPr lang="pt-PT" dirty="0"/>
              <a:t>Direccionar os comportamentos técnico-tácticos dos jogadores adversários para fora dos caminhos da baliza, ou </a:t>
            </a:r>
            <a:r>
              <a:rPr lang="pt-PT" b="1" dirty="0">
                <a:solidFill>
                  <a:srgbClr val="FFFF00"/>
                </a:solidFill>
              </a:rPr>
              <a:t>seja levá-los para espaços de jogo menos perigosos</a:t>
            </a:r>
            <a:r>
              <a:rPr lang="pt-PT" dirty="0"/>
              <a:t>.</a:t>
            </a:r>
          </a:p>
          <a:p>
            <a:pPr lvl="1" algn="just"/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284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1" grpId="0" uiExpand="1" build="p"/>
    </p:bld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Posição de Conteúdo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>
                <a:cs typeface="Times New Roman" pitchFamily="18" charset="0"/>
              </a:rPr>
              <a:t>Linhas imaginárias (paralelas às linhas de fundo) que são marcadas sempre que exista pelo menos um defensor.</a:t>
            </a:r>
          </a:p>
          <a:p>
            <a:pPr lvl="1" algn="just"/>
            <a:r>
              <a:rPr lang="pt-PT" dirty="0" smtClean="0">
                <a:cs typeface="Times New Roman" pitchFamily="18" charset="0"/>
              </a:rPr>
              <a:t>Para termos uma estrutura defensivas sólida devemos ter sempre </a:t>
            </a:r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3 ou 4 linhas defensivas</a:t>
            </a:r>
          </a:p>
          <a:p>
            <a:pPr lvl="1" algn="just"/>
            <a:r>
              <a:rPr lang="pt-PT" dirty="0" smtClean="0">
                <a:cs typeface="Times New Roman" pitchFamily="18" charset="0"/>
              </a:rPr>
              <a:t>Com apenas duas linhas defensivas corremos muitos riscos no sector mais recuado</a:t>
            </a:r>
          </a:p>
          <a:p>
            <a:pPr lvl="1" algn="just"/>
            <a:r>
              <a:rPr lang="pt-PT" dirty="0" smtClean="0">
                <a:cs typeface="Times New Roman" pitchFamily="18" charset="0"/>
              </a:rPr>
              <a:t>Apenas uma linha defensiva normalmente significa golo adversário</a:t>
            </a:r>
          </a:p>
          <a:p>
            <a:pPr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endParaRPr lang="pt-PT" dirty="0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285</a:t>
            </a:fld>
            <a:endParaRPr lang="pt-PT"/>
          </a:p>
        </p:txBody>
      </p:sp>
      <p:sp>
        <p:nvSpPr>
          <p:cNvPr id="30" name="Marcador de Posição do Rodapé 2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br>
              <a:rPr lang="pt-PT" dirty="0" smtClean="0">
                <a:solidFill>
                  <a:srgbClr val="FFC000"/>
                </a:solidFill>
              </a:rPr>
            </a:br>
            <a:r>
              <a:rPr lang="pt-PT" dirty="0" smtClean="0"/>
              <a:t>Linhas Defensivas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Posição de Conteúdo 1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6240"/>
          </a:xfrm>
        </p:spPr>
        <p:txBody>
          <a:bodyPr>
            <a:normAutofit lnSpcReduction="10000"/>
          </a:bodyPr>
          <a:lstStyle/>
          <a:p>
            <a:pPr algn="just"/>
            <a:r>
              <a:rPr lang="pt-PT" dirty="0" smtClean="0">
                <a:cs typeface="Times New Roman" pitchFamily="18" charset="0"/>
              </a:rPr>
              <a:t>Neste caso existem 3 linhas defensivas</a:t>
            </a:r>
            <a:endParaRPr lang="pt-PT" dirty="0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286</a:t>
            </a:fld>
            <a:endParaRPr lang="pt-PT"/>
          </a:p>
        </p:txBody>
      </p:sp>
      <p:sp>
        <p:nvSpPr>
          <p:cNvPr id="30" name="Marcador de Posição do Rodapé 2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br>
              <a:rPr lang="pt-PT" dirty="0" smtClean="0">
                <a:solidFill>
                  <a:srgbClr val="FFC000"/>
                </a:solidFill>
              </a:rPr>
            </a:br>
            <a:r>
              <a:rPr lang="pt-PT" dirty="0" smtClean="0"/>
              <a:t>Linhas Defensivas</a:t>
            </a: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500034" y="2075082"/>
            <a:ext cx="8280000" cy="4140000"/>
            <a:chOff x="0" y="0"/>
            <a:chExt cx="20000" cy="20000"/>
          </a:xfrm>
          <a:solidFill>
            <a:schemeClr val="accent1"/>
          </a:solidFill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grp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0" name="Arc 5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1" name="Arc 6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2" name="Arc 7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3" name="Arc 8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pic>
        <p:nvPicPr>
          <p:cNvPr id="20" name="Picture 10" descr="Pictur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4572008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57752" y="5143512"/>
            <a:ext cx="373727" cy="590527"/>
          </a:xfrm>
          <a:prstGeom prst="rect">
            <a:avLst/>
          </a:prstGeom>
          <a:noFill/>
        </p:spPr>
      </p:pic>
      <p:pic>
        <p:nvPicPr>
          <p:cNvPr id="22" name="Picture 10" descr="Pictur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3857628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000496" y="3714752"/>
            <a:ext cx="373727" cy="590527"/>
          </a:xfrm>
          <a:prstGeom prst="rect">
            <a:avLst/>
          </a:prstGeom>
          <a:noFill/>
        </p:spPr>
      </p:pic>
      <p:pic>
        <p:nvPicPr>
          <p:cNvPr id="24" name="Picture 10" descr="Pictur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3000372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29322" y="2428868"/>
            <a:ext cx="373727" cy="590527"/>
          </a:xfrm>
          <a:prstGeom prst="rect">
            <a:avLst/>
          </a:prstGeom>
          <a:noFill/>
        </p:spPr>
      </p:pic>
      <p:pic>
        <p:nvPicPr>
          <p:cNvPr id="26" name="Picture 10" descr="Pictur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3857628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358082" y="5214950"/>
            <a:ext cx="373727" cy="590527"/>
          </a:xfrm>
          <a:prstGeom prst="rect">
            <a:avLst/>
          </a:prstGeom>
          <a:noFill/>
        </p:spPr>
      </p:pic>
      <p:cxnSp>
        <p:nvCxnSpPr>
          <p:cNvPr id="31" name="Conexão recta 30"/>
          <p:cNvCxnSpPr/>
          <p:nvPr/>
        </p:nvCxnSpPr>
        <p:spPr>
          <a:xfrm rot="16200000" flipH="1">
            <a:off x="3214678" y="4143380"/>
            <a:ext cx="4143404" cy="0"/>
          </a:xfrm>
          <a:prstGeom prst="line">
            <a:avLst/>
          </a:prstGeom>
          <a:ln w="2540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xão recta 31"/>
          <p:cNvCxnSpPr/>
          <p:nvPr/>
        </p:nvCxnSpPr>
        <p:spPr>
          <a:xfrm rot="16200000" flipH="1">
            <a:off x="4214810" y="4143381"/>
            <a:ext cx="4143404" cy="0"/>
          </a:xfrm>
          <a:prstGeom prst="line">
            <a:avLst/>
          </a:prstGeom>
          <a:ln w="2540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cta 32"/>
          <p:cNvCxnSpPr/>
          <p:nvPr/>
        </p:nvCxnSpPr>
        <p:spPr>
          <a:xfrm rot="16200000" flipH="1">
            <a:off x="5143504" y="4143380"/>
            <a:ext cx="4143404" cy="0"/>
          </a:xfrm>
          <a:prstGeom prst="line">
            <a:avLst/>
          </a:prstGeom>
          <a:ln w="2540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Posição de Conteúdo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>
                <a:cs typeface="Times New Roman" pitchFamily="18" charset="0"/>
              </a:rPr>
              <a:t>Linhas imaginárias que definem onde se coloca a nossa 1ª linha defensiva.</a:t>
            </a:r>
          </a:p>
          <a:p>
            <a:endParaRPr lang="pt-PT" dirty="0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287</a:t>
            </a:fld>
            <a:endParaRPr lang="pt-PT"/>
          </a:p>
        </p:txBody>
      </p:sp>
      <p:sp>
        <p:nvSpPr>
          <p:cNvPr id="30" name="Marcador de Posição do Rodapé 2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br>
              <a:rPr lang="pt-PT" dirty="0" smtClean="0">
                <a:solidFill>
                  <a:srgbClr val="FFC000"/>
                </a:solidFill>
              </a:rPr>
            </a:br>
            <a:r>
              <a:rPr lang="pt-PT" dirty="0" smtClean="0"/>
              <a:t>Linhas de Marcação</a:t>
            </a:r>
          </a:p>
        </p:txBody>
      </p:sp>
      <p:sp>
        <p:nvSpPr>
          <p:cNvPr id="8" name="Rectangle 2" descr="Diagonal brick"/>
          <p:cNvSpPr>
            <a:spLocks noChangeArrowheads="1"/>
          </p:cNvSpPr>
          <p:nvPr/>
        </p:nvSpPr>
        <p:spPr bwMode="auto">
          <a:xfrm>
            <a:off x="900113" y="2457440"/>
            <a:ext cx="7197725" cy="3598863"/>
          </a:xfrm>
          <a:prstGeom prst="rect">
            <a:avLst/>
          </a:prstGeom>
          <a:pattFill prst="diagBrick">
            <a:fgClr>
              <a:srgbClr val="CCCC00"/>
            </a:fgClr>
            <a:bgClr>
              <a:srgbClr val="FFFFFF"/>
            </a:bgClr>
          </a:patt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9" name="Rectangle 3" descr="Outlined diamond"/>
          <p:cNvSpPr>
            <a:spLocks noChangeArrowheads="1"/>
          </p:cNvSpPr>
          <p:nvPr/>
        </p:nvSpPr>
        <p:spPr bwMode="auto">
          <a:xfrm>
            <a:off x="719138" y="3987790"/>
            <a:ext cx="179387" cy="539750"/>
          </a:xfrm>
          <a:prstGeom prst="rect">
            <a:avLst/>
          </a:prstGeom>
          <a:pattFill prst="openDmnd">
            <a:fgClr>
              <a:schemeClr val="tx1"/>
            </a:fgClr>
            <a:bgClr>
              <a:srgbClr val="FFFFFF"/>
            </a:bgClr>
          </a:patt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0" name="Oval 4" descr="Diagonal brick"/>
          <p:cNvSpPr>
            <a:spLocks noChangeArrowheads="1"/>
          </p:cNvSpPr>
          <p:nvPr/>
        </p:nvSpPr>
        <p:spPr bwMode="auto">
          <a:xfrm>
            <a:off x="3957638" y="3717915"/>
            <a:ext cx="1079500" cy="1079500"/>
          </a:xfrm>
          <a:prstGeom prst="ellipse">
            <a:avLst/>
          </a:prstGeom>
          <a:pattFill prst="diagBrick">
            <a:fgClr>
              <a:srgbClr val="CCCC00"/>
            </a:fgClr>
            <a:bgClr>
              <a:srgbClr val="FFFFFF"/>
            </a:bgClr>
          </a:patt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1" name="Arc 5"/>
          <p:cNvSpPr>
            <a:spLocks/>
          </p:cNvSpPr>
          <p:nvPr/>
        </p:nvSpPr>
        <p:spPr bwMode="auto">
          <a:xfrm>
            <a:off x="890588" y="2935278"/>
            <a:ext cx="1090612" cy="1081087"/>
          </a:xfrm>
          <a:custGeom>
            <a:avLst/>
            <a:gdLst>
              <a:gd name="G0" fmla="+- 208 0 0"/>
              <a:gd name="G1" fmla="+- 21600 0 0"/>
              <a:gd name="G2" fmla="+- 21600 0 0"/>
              <a:gd name="T0" fmla="*/ 0 w 21808"/>
              <a:gd name="T1" fmla="*/ 1 h 21600"/>
              <a:gd name="T2" fmla="*/ 21808 w 21808"/>
              <a:gd name="T3" fmla="*/ 21600 h 21600"/>
              <a:gd name="T4" fmla="*/ 208 w 2180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08" h="21600" fill="none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2137" y="0"/>
                  <a:pt x="21808" y="9670"/>
                  <a:pt x="21808" y="21600"/>
                </a:cubicBezTo>
              </a:path>
              <a:path w="21808" h="21600" stroke="0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2137" y="0"/>
                  <a:pt x="21808" y="9670"/>
                  <a:pt x="21808" y="21600"/>
                </a:cubicBezTo>
                <a:lnTo>
                  <a:pt x="208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2" name="Arc 6"/>
          <p:cNvSpPr>
            <a:spLocks/>
          </p:cNvSpPr>
          <p:nvPr/>
        </p:nvSpPr>
        <p:spPr bwMode="auto">
          <a:xfrm rot="5400000">
            <a:off x="899319" y="4520397"/>
            <a:ext cx="1081087" cy="10795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1978025" y="3973503"/>
            <a:ext cx="0" cy="5683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4" name="Arc 8"/>
          <p:cNvSpPr>
            <a:spLocks/>
          </p:cNvSpPr>
          <p:nvPr/>
        </p:nvSpPr>
        <p:spPr bwMode="auto">
          <a:xfrm rot="16200000">
            <a:off x="7081044" y="2874159"/>
            <a:ext cx="1081087" cy="12033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471"/>
              <a:gd name="T1" fmla="*/ 0 h 21600"/>
              <a:gd name="T2" fmla="*/ 21471 w 21471"/>
              <a:gd name="T3" fmla="*/ 19239 h 21600"/>
              <a:gd name="T4" fmla="*/ 0 w 2147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71" h="21600" fill="none" extrusionOk="0">
                <a:moveTo>
                  <a:pt x="-1" y="0"/>
                </a:moveTo>
                <a:cubicBezTo>
                  <a:pt x="11015" y="0"/>
                  <a:pt x="20266" y="8289"/>
                  <a:pt x="21470" y="19239"/>
                </a:cubicBezTo>
              </a:path>
              <a:path w="21471" h="21600" stroke="0" extrusionOk="0">
                <a:moveTo>
                  <a:pt x="-1" y="0"/>
                </a:moveTo>
                <a:cubicBezTo>
                  <a:pt x="11015" y="0"/>
                  <a:pt x="20266" y="8289"/>
                  <a:pt x="21470" y="1923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7" name="Arc 9"/>
          <p:cNvSpPr>
            <a:spLocks/>
          </p:cNvSpPr>
          <p:nvPr/>
        </p:nvSpPr>
        <p:spPr bwMode="auto">
          <a:xfrm rot="10800000">
            <a:off x="7021513" y="4519603"/>
            <a:ext cx="1203325" cy="1081087"/>
          </a:xfrm>
          <a:custGeom>
            <a:avLst/>
            <a:gdLst>
              <a:gd name="G0" fmla="+- 0 0 0"/>
              <a:gd name="G1" fmla="+- 21466 0 0"/>
              <a:gd name="G2" fmla="+- 21600 0 0"/>
              <a:gd name="T0" fmla="*/ 2401 w 21600"/>
              <a:gd name="T1" fmla="*/ 0 h 21466"/>
              <a:gd name="T2" fmla="*/ 21600 w 21600"/>
              <a:gd name="T3" fmla="*/ 21466 h 21466"/>
              <a:gd name="T4" fmla="*/ 0 w 21600"/>
              <a:gd name="T5" fmla="*/ 21466 h 2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466" fill="none" extrusionOk="0">
                <a:moveTo>
                  <a:pt x="2401" y="-1"/>
                </a:moveTo>
                <a:cubicBezTo>
                  <a:pt x="13333" y="1222"/>
                  <a:pt x="21600" y="10465"/>
                  <a:pt x="21600" y="21466"/>
                </a:cubicBezTo>
              </a:path>
              <a:path w="21600" h="21466" stroke="0" extrusionOk="0">
                <a:moveTo>
                  <a:pt x="2401" y="-1"/>
                </a:moveTo>
                <a:cubicBezTo>
                  <a:pt x="13333" y="1222"/>
                  <a:pt x="21600" y="10465"/>
                  <a:pt x="21600" y="21466"/>
                </a:cubicBezTo>
                <a:lnTo>
                  <a:pt x="0" y="21466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4462463" y="4238615"/>
            <a:ext cx="65087" cy="650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6980238" y="4238615"/>
            <a:ext cx="65087" cy="650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2698750" y="4238615"/>
            <a:ext cx="1588" cy="428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6297613" y="4238615"/>
            <a:ext cx="1587" cy="428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1943100" y="4238615"/>
            <a:ext cx="65088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23" name="Rectangle 15" descr="Outlined diamond"/>
          <p:cNvSpPr>
            <a:spLocks noChangeArrowheads="1"/>
          </p:cNvSpPr>
          <p:nvPr/>
        </p:nvSpPr>
        <p:spPr bwMode="auto">
          <a:xfrm>
            <a:off x="8096250" y="3979853"/>
            <a:ext cx="179388" cy="539750"/>
          </a:xfrm>
          <a:prstGeom prst="rect">
            <a:avLst/>
          </a:prstGeom>
          <a:pattFill prst="openDmnd">
            <a:fgClr>
              <a:schemeClr val="tx1"/>
            </a:fgClr>
            <a:bgClr>
              <a:srgbClr val="FFFFFF"/>
            </a:bgClr>
          </a:patt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>
            <a:off x="7019925" y="3973503"/>
            <a:ext cx="0" cy="5683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>
            <a:off x="2700338" y="6002328"/>
            <a:ext cx="0" cy="1444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>
            <a:off x="3598863" y="6002328"/>
            <a:ext cx="0" cy="1444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>
            <a:off x="5397500" y="6002328"/>
            <a:ext cx="0" cy="1444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>
            <a:off x="6297613" y="6002328"/>
            <a:ext cx="0" cy="1444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31" name="Arc 21"/>
          <p:cNvSpPr>
            <a:spLocks/>
          </p:cNvSpPr>
          <p:nvPr/>
        </p:nvSpPr>
        <p:spPr bwMode="auto">
          <a:xfrm>
            <a:off x="917575" y="5967403"/>
            <a:ext cx="71438" cy="714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32" name="Arc 22"/>
          <p:cNvSpPr>
            <a:spLocks/>
          </p:cNvSpPr>
          <p:nvPr/>
        </p:nvSpPr>
        <p:spPr bwMode="auto">
          <a:xfrm rot="5400000">
            <a:off x="917575" y="2476490"/>
            <a:ext cx="71438" cy="714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33" name="Arc 23"/>
          <p:cNvSpPr>
            <a:spLocks/>
          </p:cNvSpPr>
          <p:nvPr/>
        </p:nvSpPr>
        <p:spPr bwMode="auto">
          <a:xfrm rot="10800000">
            <a:off x="8007350" y="2457440"/>
            <a:ext cx="71438" cy="714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34" name="Arc 24"/>
          <p:cNvSpPr>
            <a:spLocks/>
          </p:cNvSpPr>
          <p:nvPr/>
        </p:nvSpPr>
        <p:spPr bwMode="auto">
          <a:xfrm rot="16200000">
            <a:off x="8007350" y="5967403"/>
            <a:ext cx="71437" cy="714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35" name="Line 25"/>
          <p:cNvSpPr>
            <a:spLocks noChangeShapeType="1"/>
          </p:cNvSpPr>
          <p:nvPr/>
        </p:nvSpPr>
        <p:spPr bwMode="auto">
          <a:xfrm>
            <a:off x="4497388" y="2457440"/>
            <a:ext cx="1587" cy="36083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1727200" y="6176953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pt-PT" sz="700" dirty="0">
                <a:latin typeface="Comic Sans MS" pitchFamily="66" charset="0"/>
              </a:rPr>
              <a:t>Linha 1</a:t>
            </a:r>
          </a:p>
          <a:p>
            <a:pPr algn="ctr" eaLnBrk="1" hangingPunct="1"/>
            <a:endParaRPr lang="pt-PT" sz="700" dirty="0"/>
          </a:p>
        </p:txBody>
      </p:sp>
      <p:sp>
        <p:nvSpPr>
          <p:cNvPr id="37" name="Text Box 28"/>
          <p:cNvSpPr txBox="1">
            <a:spLocks noChangeArrowheads="1"/>
          </p:cNvSpPr>
          <p:nvPr/>
        </p:nvSpPr>
        <p:spPr bwMode="auto">
          <a:xfrm>
            <a:off x="2649538" y="6176953"/>
            <a:ext cx="48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pt-PT" sz="700" dirty="0">
                <a:latin typeface="Comic Sans MS" pitchFamily="66" charset="0"/>
              </a:rPr>
              <a:t>Linha 2</a:t>
            </a:r>
          </a:p>
          <a:p>
            <a:pPr algn="ctr" eaLnBrk="1" hangingPunct="1"/>
            <a:endParaRPr lang="pt-PT" sz="700" dirty="0"/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3635375" y="6176953"/>
            <a:ext cx="48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pt-PT" sz="700" dirty="0">
                <a:latin typeface="Comic Sans MS" pitchFamily="66" charset="0"/>
              </a:rPr>
              <a:t>Linha 3</a:t>
            </a:r>
          </a:p>
          <a:p>
            <a:pPr algn="ctr" eaLnBrk="1" hangingPunct="1"/>
            <a:endParaRPr lang="pt-PT" sz="700" dirty="0"/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4859338" y="6159490"/>
            <a:ext cx="48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pt-PT" sz="700" dirty="0">
                <a:latin typeface="Comic Sans MS" pitchFamily="66" charset="0"/>
              </a:rPr>
              <a:t>Linha 4</a:t>
            </a:r>
          </a:p>
          <a:p>
            <a:pPr algn="ctr" eaLnBrk="1" hangingPunct="1"/>
            <a:endParaRPr lang="pt-PT" sz="700" dirty="0"/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5940425" y="6176953"/>
            <a:ext cx="48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pt-PT" sz="700" dirty="0">
                <a:latin typeface="Comic Sans MS" pitchFamily="66" charset="0"/>
              </a:rPr>
              <a:t>Linha 5</a:t>
            </a:r>
          </a:p>
          <a:p>
            <a:pPr algn="ctr" eaLnBrk="1" hangingPunct="1"/>
            <a:endParaRPr lang="pt-PT" sz="700" dirty="0"/>
          </a:p>
        </p:txBody>
      </p:sp>
      <p:sp>
        <p:nvSpPr>
          <p:cNvPr id="42" name="Rectangle 32"/>
          <p:cNvSpPr>
            <a:spLocks noChangeArrowheads="1"/>
          </p:cNvSpPr>
          <p:nvPr/>
        </p:nvSpPr>
        <p:spPr bwMode="auto">
          <a:xfrm>
            <a:off x="1979613" y="2457440"/>
            <a:ext cx="1944687" cy="3600450"/>
          </a:xfrm>
          <a:prstGeom prst="rect">
            <a:avLst/>
          </a:prstGeom>
          <a:solidFill>
            <a:srgbClr val="00FF00">
              <a:alpha val="5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43" name="Rectangle 33"/>
          <p:cNvSpPr>
            <a:spLocks noChangeArrowheads="1"/>
          </p:cNvSpPr>
          <p:nvPr/>
        </p:nvSpPr>
        <p:spPr bwMode="auto">
          <a:xfrm>
            <a:off x="3924300" y="2457440"/>
            <a:ext cx="2232025" cy="3600450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44" name="Rectangle 34"/>
          <p:cNvSpPr>
            <a:spLocks noChangeArrowheads="1"/>
          </p:cNvSpPr>
          <p:nvPr/>
        </p:nvSpPr>
        <p:spPr bwMode="auto">
          <a:xfrm>
            <a:off x="6156325" y="2457440"/>
            <a:ext cx="1944688" cy="3600450"/>
          </a:xfrm>
          <a:prstGeom prst="rect">
            <a:avLst/>
          </a:prstGeom>
          <a:solidFill>
            <a:srgbClr val="FF0000">
              <a:alpha val="5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45" name="Line 35"/>
          <p:cNvSpPr>
            <a:spLocks noChangeShapeType="1"/>
          </p:cNvSpPr>
          <p:nvPr/>
        </p:nvSpPr>
        <p:spPr bwMode="auto">
          <a:xfrm>
            <a:off x="1978025" y="2457440"/>
            <a:ext cx="0" cy="3598863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46" name="Line 36"/>
          <p:cNvSpPr>
            <a:spLocks noChangeShapeType="1"/>
          </p:cNvSpPr>
          <p:nvPr/>
        </p:nvSpPr>
        <p:spPr bwMode="auto">
          <a:xfrm>
            <a:off x="2843213" y="2457440"/>
            <a:ext cx="0" cy="3598863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47" name="Line 37"/>
          <p:cNvSpPr>
            <a:spLocks noChangeShapeType="1"/>
          </p:cNvSpPr>
          <p:nvPr/>
        </p:nvSpPr>
        <p:spPr bwMode="auto">
          <a:xfrm>
            <a:off x="3924300" y="2457440"/>
            <a:ext cx="0" cy="3598863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48" name="Line 38"/>
          <p:cNvSpPr>
            <a:spLocks noChangeShapeType="1"/>
          </p:cNvSpPr>
          <p:nvPr/>
        </p:nvSpPr>
        <p:spPr bwMode="auto">
          <a:xfrm>
            <a:off x="5076825" y="2457440"/>
            <a:ext cx="0" cy="3598863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49" name="Line 39"/>
          <p:cNvSpPr>
            <a:spLocks noChangeShapeType="1"/>
          </p:cNvSpPr>
          <p:nvPr/>
        </p:nvSpPr>
        <p:spPr bwMode="auto">
          <a:xfrm>
            <a:off x="6156325" y="2457440"/>
            <a:ext cx="0" cy="3598863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50" name="Line 41"/>
          <p:cNvSpPr>
            <a:spLocks noChangeShapeType="1"/>
          </p:cNvSpPr>
          <p:nvPr/>
        </p:nvSpPr>
        <p:spPr bwMode="auto">
          <a:xfrm>
            <a:off x="7019925" y="2505065"/>
            <a:ext cx="0" cy="3598863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51" name="Text Box 42"/>
          <p:cNvSpPr txBox="1">
            <a:spLocks noChangeArrowheads="1"/>
          </p:cNvSpPr>
          <p:nvPr/>
        </p:nvSpPr>
        <p:spPr bwMode="auto">
          <a:xfrm>
            <a:off x="6753225" y="6176953"/>
            <a:ext cx="48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pt-PT" sz="700" dirty="0">
                <a:latin typeface="Comic Sans MS" pitchFamily="66" charset="0"/>
              </a:rPr>
              <a:t>Linha 6</a:t>
            </a:r>
          </a:p>
          <a:p>
            <a:pPr algn="ctr" eaLnBrk="1" hangingPunct="1"/>
            <a:endParaRPr lang="pt-PT" sz="700" dirty="0"/>
          </a:p>
        </p:txBody>
      </p:sp>
      <p:sp>
        <p:nvSpPr>
          <p:cNvPr id="52" name="Line 43"/>
          <p:cNvSpPr>
            <a:spLocks noChangeShapeType="1"/>
          </p:cNvSpPr>
          <p:nvPr/>
        </p:nvSpPr>
        <p:spPr bwMode="auto">
          <a:xfrm flipH="1">
            <a:off x="3857620" y="6429396"/>
            <a:ext cx="129698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Marcador de Posição do Rodapé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288</a:t>
            </a:fld>
            <a:endParaRPr lang="pt-PT"/>
          </a:p>
        </p:txBody>
      </p:sp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br>
              <a:rPr lang="pt-PT" dirty="0" smtClean="0">
                <a:solidFill>
                  <a:srgbClr val="FFC000"/>
                </a:solidFill>
              </a:rPr>
            </a:br>
            <a:r>
              <a:rPr lang="pt-PT" dirty="0" smtClean="0"/>
              <a:t>Método Individual</a:t>
            </a:r>
          </a:p>
        </p:txBody>
      </p:sp>
      <p:sp>
        <p:nvSpPr>
          <p:cNvPr id="16" name="Marcador de Posição de Conteúdo 1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endParaRPr lang="pt-PT" dirty="0" smtClean="0">
              <a:cs typeface="Times New Roman" pitchFamily="18" charset="0"/>
            </a:endParaRPr>
          </a:p>
          <a:p>
            <a:pPr algn="just"/>
            <a:endParaRPr lang="pt-PT" dirty="0" smtClean="0">
              <a:cs typeface="Times New Roman" pitchFamily="18" charset="0"/>
            </a:endParaRPr>
          </a:p>
          <a:p>
            <a:pPr algn="just"/>
            <a:r>
              <a:rPr lang="pt-PT" dirty="0" smtClean="0">
                <a:cs typeface="Times New Roman" pitchFamily="18" charset="0"/>
              </a:rPr>
              <a:t>Método de jogo defensivo que se manifesta pela utilização de </a:t>
            </a:r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marcação individual</a:t>
            </a:r>
            <a:r>
              <a:rPr lang="pt-PT" dirty="0" smtClean="0">
                <a:cs typeface="Times New Roman" pitchFamily="18" charset="0"/>
              </a:rPr>
              <a:t>. </a:t>
            </a:r>
          </a:p>
          <a:p>
            <a:endParaRPr lang="pt-PT" dirty="0"/>
          </a:p>
        </p:txBody>
      </p:sp>
      <p:pic>
        <p:nvPicPr>
          <p:cNvPr id="39" name="Marcador de Posição de Conteúdo 38" descr="ca967162-b341-4feb-88dd-fecb0766bf67_738D42D9-134C-4FBE-A85A-DA00E83FDC20_99D1E5F8-D3E3-4D67-BCA3-E574B4B99943_img_destaque_pt_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143116"/>
            <a:ext cx="4059238" cy="304442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br>
              <a:rPr lang="pt-PT" dirty="0" smtClean="0">
                <a:solidFill>
                  <a:srgbClr val="FFC000"/>
                </a:solidFill>
              </a:rPr>
            </a:br>
            <a:r>
              <a:rPr lang="pt-PT" dirty="0" smtClean="0"/>
              <a:t>Método Individual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00034" y="2075082"/>
            <a:ext cx="8280000" cy="4140000"/>
            <a:chOff x="0" y="0"/>
            <a:chExt cx="20000" cy="20000"/>
          </a:xfrm>
          <a:solidFill>
            <a:schemeClr val="accent1"/>
          </a:solidFill>
        </p:grpSpPr>
        <p:sp>
          <p:nvSpPr>
            <p:cNvPr id="1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grp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" name="Arc 5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20" name="Arc 6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21" name="Arc 7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22" name="Arc 8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24" name="Oval 10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26" name="Line 12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pic>
        <p:nvPicPr>
          <p:cNvPr id="27" name="Picture 10" descr="Pictur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5643578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071670" y="5357826"/>
            <a:ext cx="373727" cy="590527"/>
          </a:xfrm>
          <a:prstGeom prst="rect">
            <a:avLst/>
          </a:prstGeom>
          <a:noFill/>
        </p:spPr>
      </p:pic>
      <p:sp>
        <p:nvSpPr>
          <p:cNvPr id="29" name="Marcador de Posição do Número do Diapositivo 2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289</a:t>
            </a:fld>
            <a:endParaRPr lang="pt-PT"/>
          </a:p>
        </p:txBody>
      </p:sp>
      <p:sp>
        <p:nvSpPr>
          <p:cNvPr id="30" name="Marcador de Posição do Rodapé 2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pic>
        <p:nvPicPr>
          <p:cNvPr id="31" name="Picture 10" descr="Pictur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4000504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5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643306" y="3929066"/>
            <a:ext cx="373727" cy="590527"/>
          </a:xfrm>
          <a:prstGeom prst="rect">
            <a:avLst/>
          </a:prstGeom>
          <a:noFill/>
        </p:spPr>
      </p:pic>
      <p:pic>
        <p:nvPicPr>
          <p:cNvPr id="33" name="Picture 10" descr="Pictur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3286124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5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00760" y="3000372"/>
            <a:ext cx="373727" cy="590527"/>
          </a:xfrm>
          <a:prstGeom prst="rect">
            <a:avLst/>
          </a:prstGeom>
          <a:noFill/>
        </p:spPr>
      </p:pic>
      <p:pic>
        <p:nvPicPr>
          <p:cNvPr id="35" name="Picture 10" descr="Pictur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5572140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5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43636" y="5286388"/>
            <a:ext cx="373727" cy="590527"/>
          </a:xfrm>
          <a:prstGeom prst="rect">
            <a:avLst/>
          </a:prstGeom>
          <a:noFill/>
        </p:spPr>
      </p:pic>
      <p:pic>
        <p:nvPicPr>
          <p:cNvPr id="37" name="Picture 27" descr="futbola0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5786454"/>
            <a:ext cx="131445" cy="12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pt-PT" dirty="0" smtClean="0"/>
              <a:t>Manutenção da Posse de Bola</a:t>
            </a:r>
          </a:p>
          <a:p>
            <a:pPr lvl="1" algn="just"/>
            <a:r>
              <a:rPr lang="pt-PT" dirty="0" smtClean="0"/>
              <a:t>Com efeito uma determinada acção técnico-táctica pode não constituir a solução mais adequada para uma dada situação momentânea do jogo, mas permite à equipa </a:t>
            </a:r>
            <a:r>
              <a:rPr lang="pt-PT" b="1" dirty="0" smtClean="0">
                <a:solidFill>
                  <a:srgbClr val="FFFF00"/>
                </a:solidFill>
              </a:rPr>
              <a:t>manter a posse de bola</a:t>
            </a:r>
            <a:r>
              <a:rPr lang="pt-PT" dirty="0" smtClean="0"/>
              <a:t>, que é sempre um aspecto positivo (Castelo, 1996).</a:t>
            </a:r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Objectivos do Processo Ofensivo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29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pic>
        <p:nvPicPr>
          <p:cNvPr id="8" name="Imagem 7" descr="futsal 4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3881458"/>
            <a:ext cx="3810000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800" dirty="0" smtClean="0"/>
              <a:t>Vantagens:</a:t>
            </a:r>
          </a:p>
          <a:p>
            <a:endParaRPr lang="pt-PT" sz="1100" dirty="0"/>
          </a:p>
          <a:p>
            <a:pPr lvl="1"/>
            <a:r>
              <a:rPr lang="pt-PT" sz="2400" dirty="0" smtClean="0">
                <a:cs typeface="Times New Roman" pitchFamily="18" charset="0"/>
              </a:rPr>
              <a:t>Cada </a:t>
            </a:r>
            <a:r>
              <a:rPr lang="pt-PT" sz="2400" dirty="0">
                <a:cs typeface="Times New Roman" pitchFamily="18" charset="0"/>
              </a:rPr>
              <a:t>jogador é responsável por um adversário</a:t>
            </a:r>
          </a:p>
          <a:p>
            <a:pPr lvl="1"/>
            <a:endParaRPr lang="pt-PT" sz="1200" dirty="0" smtClean="0">
              <a:cs typeface="Times New Roman" pitchFamily="18" charset="0"/>
            </a:endParaRPr>
          </a:p>
          <a:p>
            <a:pPr lvl="1"/>
            <a:r>
              <a:rPr lang="pt-PT" sz="2400" dirty="0" smtClean="0">
                <a:cs typeface="Times New Roman" pitchFamily="18" charset="0"/>
              </a:rPr>
              <a:t>É </a:t>
            </a:r>
            <a:r>
              <a:rPr lang="pt-PT" sz="2400" dirty="0">
                <a:cs typeface="Times New Roman" pitchFamily="18" charset="0"/>
              </a:rPr>
              <a:t>de </a:t>
            </a:r>
            <a:r>
              <a:rPr lang="pt-PT" sz="2400" b="1" dirty="0">
                <a:solidFill>
                  <a:srgbClr val="FFFF00"/>
                </a:solidFill>
                <a:cs typeface="Times New Roman" pitchFamily="18" charset="0"/>
              </a:rPr>
              <a:t>fácil </a:t>
            </a:r>
            <a:r>
              <a:rPr lang="pt-PT" sz="2400" b="1" dirty="0" smtClean="0">
                <a:solidFill>
                  <a:srgbClr val="FFFF00"/>
                </a:solidFill>
                <a:cs typeface="Times New Roman" pitchFamily="18" charset="0"/>
              </a:rPr>
              <a:t>assimilação</a:t>
            </a:r>
            <a:endParaRPr lang="pt-PT" sz="2400" b="1" dirty="0">
              <a:solidFill>
                <a:srgbClr val="FFFF00"/>
              </a:solidFill>
              <a:cs typeface="Times New Roman" pitchFamily="18" charset="0"/>
            </a:endParaRPr>
          </a:p>
          <a:p>
            <a:pPr lvl="1"/>
            <a:endParaRPr lang="pt-PT" sz="1100" dirty="0" smtClean="0">
              <a:cs typeface="Times New Roman" pitchFamily="18" charset="0"/>
            </a:endParaRPr>
          </a:p>
          <a:p>
            <a:pPr lvl="1"/>
            <a:r>
              <a:rPr lang="pt-PT" sz="2400" dirty="0" smtClean="0">
                <a:solidFill>
                  <a:srgbClr val="FFFF00"/>
                </a:solidFill>
                <a:cs typeface="Times New Roman" pitchFamily="18" charset="0"/>
              </a:rPr>
              <a:t>Adapta-se </a:t>
            </a:r>
            <a:r>
              <a:rPr lang="pt-PT" sz="2400" dirty="0">
                <a:solidFill>
                  <a:srgbClr val="FFFF00"/>
                </a:solidFill>
                <a:cs typeface="Times New Roman" pitchFamily="18" charset="0"/>
              </a:rPr>
              <a:t>a qualquer táctica </a:t>
            </a:r>
            <a:r>
              <a:rPr lang="pt-PT" sz="2400" dirty="0" smtClean="0">
                <a:solidFill>
                  <a:srgbClr val="FFFF00"/>
                </a:solidFill>
                <a:cs typeface="Times New Roman" pitchFamily="18" charset="0"/>
              </a:rPr>
              <a:t>adversária</a:t>
            </a:r>
            <a:endParaRPr lang="pt-PT" sz="2400" dirty="0">
              <a:solidFill>
                <a:srgbClr val="FFFF00"/>
              </a:solidFill>
              <a:cs typeface="Times New Roman" pitchFamily="18" charset="0"/>
            </a:endParaRPr>
          </a:p>
          <a:p>
            <a:pPr lvl="1"/>
            <a:endParaRPr lang="pt-PT" sz="1000" dirty="0" smtClean="0">
              <a:cs typeface="Times New Roman" pitchFamily="18" charset="0"/>
            </a:endParaRPr>
          </a:p>
          <a:p>
            <a:pPr lvl="1"/>
            <a:r>
              <a:rPr lang="pt-PT" sz="2400" dirty="0" smtClean="0">
                <a:cs typeface="Times New Roman" pitchFamily="18" charset="0"/>
              </a:rPr>
              <a:t>Estimula </a:t>
            </a:r>
            <a:r>
              <a:rPr lang="pt-PT" sz="2400" dirty="0">
                <a:cs typeface="Times New Roman" pitchFamily="18" charset="0"/>
              </a:rPr>
              <a:t>os jogadores, e ajuda estes a desenvolver as </a:t>
            </a:r>
            <a:r>
              <a:rPr lang="pt-PT" sz="2400" dirty="0" smtClean="0">
                <a:cs typeface="Times New Roman" pitchFamily="18" charset="0"/>
              </a:rPr>
              <a:t>suas aptidões</a:t>
            </a:r>
            <a:endParaRPr lang="pt-PT" sz="2400" dirty="0">
              <a:cs typeface="Times New Roman" pitchFamily="18" charset="0"/>
            </a:endParaRPr>
          </a:p>
          <a:p>
            <a:pPr lvl="1"/>
            <a:endParaRPr lang="pt-PT" sz="1000" dirty="0" smtClean="0">
              <a:cs typeface="Times New Roman" pitchFamily="18" charset="0"/>
            </a:endParaRPr>
          </a:p>
          <a:p>
            <a:pPr lvl="1"/>
            <a:r>
              <a:rPr lang="pt-PT" sz="2400" b="1" dirty="0" smtClean="0">
                <a:solidFill>
                  <a:srgbClr val="FFFF00"/>
                </a:solidFill>
                <a:cs typeface="Times New Roman" pitchFamily="18" charset="0"/>
              </a:rPr>
              <a:t>Permite </a:t>
            </a:r>
            <a:r>
              <a:rPr lang="pt-PT" sz="2400" b="1" dirty="0">
                <a:solidFill>
                  <a:srgbClr val="FFFF00"/>
                </a:solidFill>
                <a:cs typeface="Times New Roman" pitchFamily="18" charset="0"/>
              </a:rPr>
              <a:t>pressionar o adversário</a:t>
            </a:r>
            <a:r>
              <a:rPr lang="pt-PT" sz="2400" dirty="0">
                <a:cs typeface="Times New Roman" pitchFamily="18" charset="0"/>
              </a:rPr>
              <a:t>, em qualquer zona do </a:t>
            </a:r>
            <a:r>
              <a:rPr lang="pt-PT" sz="2400" dirty="0" smtClean="0">
                <a:cs typeface="Times New Roman" pitchFamily="18" charset="0"/>
              </a:rPr>
              <a:t>campo</a:t>
            </a:r>
            <a:endParaRPr lang="pt-PT" sz="2400" dirty="0">
              <a:cs typeface="Times New Roman" pitchFamily="18" charset="0"/>
            </a:endParaRPr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br>
              <a:rPr lang="pt-PT" dirty="0" smtClean="0">
                <a:solidFill>
                  <a:srgbClr val="FFC000"/>
                </a:solidFill>
              </a:rPr>
            </a:br>
            <a:r>
              <a:rPr lang="pt-PT" dirty="0" smtClean="0"/>
              <a:t>Método Individual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290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1" grpId="0" uiExpand="1" build="p"/>
    </p:bld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sz="2800" dirty="0" smtClean="0"/>
              <a:t>Desvantagens:</a:t>
            </a:r>
            <a:endParaRPr lang="pt-PT" dirty="0"/>
          </a:p>
          <a:p>
            <a:pPr algn="just"/>
            <a:endParaRPr lang="pt-PT" sz="1000" dirty="0"/>
          </a:p>
          <a:p>
            <a:pPr lvl="1" algn="just"/>
            <a:r>
              <a:rPr lang="pt-PT" dirty="0">
                <a:cs typeface="Times New Roman" pitchFamily="18" charset="0"/>
              </a:rPr>
              <a:t>É necessário </a:t>
            </a:r>
            <a:r>
              <a:rPr lang="pt-PT" b="1" dirty="0">
                <a:solidFill>
                  <a:srgbClr val="FFFF00"/>
                </a:solidFill>
                <a:cs typeface="Times New Roman" pitchFamily="18" charset="0"/>
              </a:rPr>
              <a:t>uma excelente condição </a:t>
            </a:r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física</a:t>
            </a:r>
          </a:p>
          <a:p>
            <a:pPr lvl="1" algn="just"/>
            <a:endParaRPr lang="pt-PT" dirty="0">
              <a:cs typeface="Times New Roman" pitchFamily="18" charset="0"/>
            </a:endParaRPr>
          </a:p>
          <a:p>
            <a:pPr lvl="1" algn="just"/>
            <a:r>
              <a:rPr lang="pt-PT" dirty="0">
                <a:cs typeface="Times New Roman" pitchFamily="18" charset="0"/>
              </a:rPr>
              <a:t>Os </a:t>
            </a:r>
            <a:r>
              <a:rPr lang="pt-PT" b="1" dirty="0">
                <a:solidFill>
                  <a:srgbClr val="FFFF00"/>
                </a:solidFill>
                <a:cs typeface="Times New Roman" pitchFamily="18" charset="0"/>
              </a:rPr>
              <a:t>jogadores</a:t>
            </a:r>
            <a:r>
              <a:rPr lang="pt-PT" dirty="0">
                <a:cs typeface="Times New Roman" pitchFamily="18" charset="0"/>
              </a:rPr>
              <a:t> têm que estar </a:t>
            </a:r>
            <a:r>
              <a:rPr lang="pt-PT" b="1" dirty="0">
                <a:solidFill>
                  <a:srgbClr val="FFFF00"/>
                </a:solidFill>
                <a:cs typeface="Times New Roman" pitchFamily="18" charset="0"/>
              </a:rPr>
              <a:t>concentrados</a:t>
            </a:r>
            <a:r>
              <a:rPr lang="pt-PT" dirty="0">
                <a:cs typeface="Times New Roman" pitchFamily="18" charset="0"/>
              </a:rPr>
              <a:t> durante todo o tempo de jogo</a:t>
            </a:r>
          </a:p>
          <a:p>
            <a:pPr lvl="1" algn="just"/>
            <a:endParaRPr lang="pt-PT" dirty="0"/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br>
              <a:rPr lang="pt-PT" dirty="0" smtClean="0">
                <a:solidFill>
                  <a:srgbClr val="FFC000"/>
                </a:solidFill>
              </a:rPr>
            </a:br>
            <a:r>
              <a:rPr lang="pt-PT" dirty="0" smtClean="0"/>
              <a:t>Método Individual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291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uiExpand="1" build="p"/>
    </p:bld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Marcador de Posição do Rodapé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292</a:t>
            </a:fld>
            <a:endParaRPr lang="pt-PT"/>
          </a:p>
        </p:txBody>
      </p:sp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br>
              <a:rPr lang="pt-PT" dirty="0" smtClean="0">
                <a:solidFill>
                  <a:srgbClr val="FFC000"/>
                </a:solidFill>
              </a:rPr>
            </a:br>
            <a:r>
              <a:rPr lang="pt-PT" dirty="0" smtClean="0"/>
              <a:t>Método à Zona</a:t>
            </a:r>
          </a:p>
        </p:txBody>
      </p:sp>
      <p:sp>
        <p:nvSpPr>
          <p:cNvPr id="16" name="Marcador de Posição de Conteúdo 1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endParaRPr lang="pt-PT" dirty="0" smtClean="0">
              <a:cs typeface="Times New Roman" pitchFamily="18" charset="0"/>
            </a:endParaRPr>
          </a:p>
          <a:p>
            <a:pPr algn="just"/>
            <a:endParaRPr lang="pt-PT" dirty="0" smtClean="0">
              <a:cs typeface="Times New Roman" pitchFamily="18" charset="0"/>
            </a:endParaRPr>
          </a:p>
          <a:p>
            <a:pPr algn="just"/>
            <a:r>
              <a:rPr lang="pt-PT" dirty="0" smtClean="0">
                <a:cs typeface="Times New Roman" pitchFamily="18" charset="0"/>
              </a:rPr>
              <a:t>Método de jogo defensivo que se manifesta pela </a:t>
            </a:r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utilização de marcação à zona</a:t>
            </a:r>
            <a:r>
              <a:rPr lang="pt-PT" dirty="0" smtClean="0">
                <a:cs typeface="Times New Roman" pitchFamily="18" charset="0"/>
              </a:rPr>
              <a:t>. </a:t>
            </a:r>
          </a:p>
          <a:p>
            <a:pPr algn="just"/>
            <a:endParaRPr lang="pt-PT" dirty="0"/>
          </a:p>
        </p:txBody>
      </p:sp>
      <p:pic>
        <p:nvPicPr>
          <p:cNvPr id="39" name="Marcador de Posição de Conteúdo 38" descr="2706153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2071678"/>
            <a:ext cx="4083247" cy="293177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00034" y="2075082"/>
            <a:ext cx="8280000" cy="4140000"/>
            <a:chOff x="0" y="0"/>
            <a:chExt cx="20000" cy="20000"/>
          </a:xfrm>
          <a:solidFill>
            <a:schemeClr val="accent1"/>
          </a:solidFill>
        </p:grpSpPr>
        <p:sp>
          <p:nvSpPr>
            <p:cNvPr id="7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grp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75" name="Arc 5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76" name="Arc 6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77" name="Arc 7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78" name="Arc 8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79" name="Line 9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80" name="Oval 10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81" name="Line 11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82" name="Line 12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br>
              <a:rPr lang="pt-PT" dirty="0" smtClean="0">
                <a:solidFill>
                  <a:srgbClr val="FFC000"/>
                </a:solidFill>
              </a:rPr>
            </a:br>
            <a:r>
              <a:rPr lang="pt-PT" dirty="0" smtClean="0"/>
              <a:t>Método à Zona</a:t>
            </a:r>
          </a:p>
        </p:txBody>
      </p:sp>
      <p:pic>
        <p:nvPicPr>
          <p:cNvPr id="27" name="Picture 10" descr="Pictur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3643314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000496" y="4286256"/>
            <a:ext cx="373727" cy="590527"/>
          </a:xfrm>
          <a:prstGeom prst="rect">
            <a:avLst/>
          </a:prstGeom>
          <a:noFill/>
        </p:spPr>
      </p:pic>
      <p:sp>
        <p:nvSpPr>
          <p:cNvPr id="29" name="Marcador de Posição do Número do Diapositivo 2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293</a:t>
            </a:fld>
            <a:endParaRPr lang="pt-PT"/>
          </a:p>
        </p:txBody>
      </p:sp>
      <p:sp>
        <p:nvSpPr>
          <p:cNvPr id="30" name="Marcador de Posição do Rodapé 2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pic>
        <p:nvPicPr>
          <p:cNvPr id="31" name="Picture 10" descr="Pictur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4000504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5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29058" y="3071810"/>
            <a:ext cx="373727" cy="590527"/>
          </a:xfrm>
          <a:prstGeom prst="rect">
            <a:avLst/>
          </a:prstGeom>
          <a:noFill/>
        </p:spPr>
      </p:pic>
      <p:pic>
        <p:nvPicPr>
          <p:cNvPr id="33" name="Picture 10" descr="Pictur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2928934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5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58016" y="2857496"/>
            <a:ext cx="373727" cy="590527"/>
          </a:xfrm>
          <a:prstGeom prst="rect">
            <a:avLst/>
          </a:prstGeom>
          <a:noFill/>
        </p:spPr>
      </p:pic>
      <p:pic>
        <p:nvPicPr>
          <p:cNvPr id="35" name="Picture 10" descr="Pictur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5500702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5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72330" y="5500702"/>
            <a:ext cx="373727" cy="590527"/>
          </a:xfrm>
          <a:prstGeom prst="rect">
            <a:avLst/>
          </a:prstGeom>
          <a:noFill/>
        </p:spPr>
      </p:pic>
      <p:pic>
        <p:nvPicPr>
          <p:cNvPr id="37" name="Picture 27" descr="futbola0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714884"/>
            <a:ext cx="131445" cy="12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Conexão recta 37"/>
          <p:cNvCxnSpPr>
            <a:stCxn id="79" idx="1"/>
          </p:cNvCxnSpPr>
          <p:nvPr/>
        </p:nvCxnSpPr>
        <p:spPr>
          <a:xfrm rot="5400000" flipH="1" flipV="1">
            <a:off x="4611928" y="2040168"/>
            <a:ext cx="4143404" cy="4206424"/>
          </a:xfrm>
          <a:prstGeom prst="line">
            <a:avLst/>
          </a:prstGeom>
          <a:ln w="2540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xão recta 39"/>
          <p:cNvCxnSpPr>
            <a:endCxn id="79" idx="0"/>
          </p:cNvCxnSpPr>
          <p:nvPr/>
        </p:nvCxnSpPr>
        <p:spPr>
          <a:xfrm rot="10800000">
            <a:off x="4579590" y="2075082"/>
            <a:ext cx="4207252" cy="4140000"/>
          </a:xfrm>
          <a:prstGeom prst="line">
            <a:avLst/>
          </a:prstGeom>
          <a:ln w="2540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3"/>
          <p:cNvGrpSpPr>
            <a:grpSpLocks/>
          </p:cNvGrpSpPr>
          <p:nvPr/>
        </p:nvGrpSpPr>
        <p:grpSpPr bwMode="auto">
          <a:xfrm>
            <a:off x="500034" y="2075082"/>
            <a:ext cx="8280000" cy="4140000"/>
            <a:chOff x="0" y="0"/>
            <a:chExt cx="20000" cy="20000"/>
          </a:xfrm>
          <a:solidFill>
            <a:schemeClr val="accent1"/>
          </a:solidFill>
        </p:grpSpPr>
        <p:sp>
          <p:nvSpPr>
            <p:cNvPr id="7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grp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75" name="Arc 5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76" name="Arc 6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77" name="Arc 7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78" name="Arc 8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79" name="Line 9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80" name="Oval 10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81" name="Line 11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82" name="Line 12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br>
              <a:rPr lang="pt-PT" dirty="0" smtClean="0">
                <a:solidFill>
                  <a:srgbClr val="FFC000"/>
                </a:solidFill>
              </a:rPr>
            </a:br>
            <a:r>
              <a:rPr lang="pt-PT" dirty="0" smtClean="0"/>
              <a:t>Método à Zona</a:t>
            </a:r>
          </a:p>
        </p:txBody>
      </p:sp>
      <p:pic>
        <p:nvPicPr>
          <p:cNvPr id="27" name="Picture 10" descr="Pictur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3286124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000496" y="4286256"/>
            <a:ext cx="373727" cy="590527"/>
          </a:xfrm>
          <a:prstGeom prst="rect">
            <a:avLst/>
          </a:prstGeom>
          <a:noFill/>
        </p:spPr>
      </p:pic>
      <p:sp>
        <p:nvSpPr>
          <p:cNvPr id="29" name="Marcador de Posição do Número do Diapositivo 2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294</a:t>
            </a:fld>
            <a:endParaRPr lang="pt-PT"/>
          </a:p>
        </p:txBody>
      </p:sp>
      <p:sp>
        <p:nvSpPr>
          <p:cNvPr id="30" name="Marcador de Posição do Rodapé 2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pic>
        <p:nvPicPr>
          <p:cNvPr id="31" name="Picture 10" descr="Pictur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5286388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5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29058" y="3071810"/>
            <a:ext cx="373727" cy="590527"/>
          </a:xfrm>
          <a:prstGeom prst="rect">
            <a:avLst/>
          </a:prstGeom>
          <a:noFill/>
        </p:spPr>
      </p:pic>
      <p:pic>
        <p:nvPicPr>
          <p:cNvPr id="33" name="Picture 10" descr="Pictur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3071810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5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58016" y="2857496"/>
            <a:ext cx="373727" cy="590527"/>
          </a:xfrm>
          <a:prstGeom prst="rect">
            <a:avLst/>
          </a:prstGeom>
          <a:noFill/>
        </p:spPr>
      </p:pic>
      <p:pic>
        <p:nvPicPr>
          <p:cNvPr id="35" name="Picture 10" descr="Pictur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5500702"/>
            <a:ext cx="44265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5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72330" y="5500702"/>
            <a:ext cx="373727" cy="590527"/>
          </a:xfrm>
          <a:prstGeom prst="rect">
            <a:avLst/>
          </a:prstGeom>
          <a:noFill/>
        </p:spPr>
      </p:pic>
      <p:pic>
        <p:nvPicPr>
          <p:cNvPr id="37" name="Picture 27" descr="futbola0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714884"/>
            <a:ext cx="131445" cy="12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4" name="Conexão recta 83"/>
          <p:cNvCxnSpPr>
            <a:stCxn id="74" idx="3"/>
          </p:cNvCxnSpPr>
          <p:nvPr/>
        </p:nvCxnSpPr>
        <p:spPr>
          <a:xfrm flipH="1" flipV="1">
            <a:off x="4572000" y="4071942"/>
            <a:ext cx="4208034" cy="0"/>
          </a:xfrm>
          <a:prstGeom prst="line">
            <a:avLst/>
          </a:prstGeom>
          <a:ln w="2540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xão recta 86"/>
          <p:cNvCxnSpPr/>
          <p:nvPr/>
        </p:nvCxnSpPr>
        <p:spPr>
          <a:xfrm rot="5400000" flipH="1" flipV="1">
            <a:off x="4357686" y="4143380"/>
            <a:ext cx="4143404" cy="0"/>
          </a:xfrm>
          <a:prstGeom prst="line">
            <a:avLst/>
          </a:prstGeom>
          <a:ln w="2540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pt-PT" dirty="0" smtClean="0"/>
              <a:t>Vantagens</a:t>
            </a:r>
          </a:p>
          <a:p>
            <a:pPr algn="just">
              <a:lnSpc>
                <a:spcPct val="90000"/>
              </a:lnSpc>
            </a:pPr>
            <a:endParaRPr lang="pt-PT" sz="1000" dirty="0"/>
          </a:p>
          <a:p>
            <a:pPr lvl="1" algn="just">
              <a:lnSpc>
                <a:spcPct val="90000"/>
              </a:lnSpc>
            </a:pPr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Favorece </a:t>
            </a:r>
            <a:r>
              <a:rPr lang="pt-PT" b="1" dirty="0">
                <a:solidFill>
                  <a:srgbClr val="FFFF00"/>
                </a:solidFill>
                <a:cs typeface="Times New Roman" pitchFamily="18" charset="0"/>
              </a:rPr>
              <a:t>o </a:t>
            </a:r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contra-ataque</a:t>
            </a:r>
          </a:p>
          <a:p>
            <a:pPr lvl="1" algn="just">
              <a:lnSpc>
                <a:spcPct val="90000"/>
              </a:lnSpc>
              <a:buNone/>
            </a:pPr>
            <a:endParaRPr lang="pt-PT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pt-PT" dirty="0">
                <a:cs typeface="Times New Roman" pitchFamily="18" charset="0"/>
              </a:rPr>
              <a:t>O jogador com bola está constantemente </a:t>
            </a:r>
            <a:r>
              <a:rPr lang="pt-PT" dirty="0" smtClean="0">
                <a:cs typeface="Times New Roman" pitchFamily="18" charset="0"/>
              </a:rPr>
              <a:t>vigiado</a:t>
            </a:r>
          </a:p>
          <a:p>
            <a:pPr lvl="1" algn="just">
              <a:lnSpc>
                <a:spcPct val="90000"/>
              </a:lnSpc>
            </a:pPr>
            <a:endParaRPr lang="pt-PT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pt-PT" dirty="0">
                <a:cs typeface="Times New Roman" pitchFamily="18" charset="0"/>
              </a:rPr>
              <a:t>Facilita as </a:t>
            </a:r>
            <a:r>
              <a:rPr lang="pt-PT" dirty="0" smtClean="0">
                <a:cs typeface="Times New Roman" pitchFamily="18" charset="0"/>
              </a:rPr>
              <a:t>compensações</a:t>
            </a:r>
          </a:p>
          <a:p>
            <a:pPr lvl="1" algn="just">
              <a:lnSpc>
                <a:spcPct val="90000"/>
              </a:lnSpc>
            </a:pPr>
            <a:endParaRPr lang="pt-PT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pt-PT" b="1" dirty="0">
                <a:solidFill>
                  <a:srgbClr val="FFFF00"/>
                </a:solidFill>
                <a:cs typeface="Times New Roman" pitchFamily="18" charset="0"/>
              </a:rPr>
              <a:t>Reduz o número de faltas da </a:t>
            </a:r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equipa</a:t>
            </a:r>
          </a:p>
          <a:p>
            <a:pPr lvl="1" algn="just">
              <a:lnSpc>
                <a:spcPct val="90000"/>
              </a:lnSpc>
            </a:pPr>
            <a:endParaRPr lang="pt-PT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pt-PT" dirty="0">
                <a:cs typeface="Times New Roman" pitchFamily="18" charset="0"/>
              </a:rPr>
              <a:t>Facilita as </a:t>
            </a:r>
            <a:r>
              <a:rPr lang="pt-PT" dirty="0" smtClean="0">
                <a:cs typeface="Times New Roman" pitchFamily="18" charset="0"/>
              </a:rPr>
              <a:t>coberturas</a:t>
            </a:r>
            <a:endParaRPr lang="pt-PT" dirty="0">
              <a:cs typeface="Times New Roman" pitchFamily="18" charset="0"/>
            </a:endParaRPr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br>
              <a:rPr lang="pt-PT" dirty="0" smtClean="0">
                <a:solidFill>
                  <a:srgbClr val="FFC000"/>
                </a:solidFill>
              </a:rPr>
            </a:br>
            <a:r>
              <a:rPr lang="pt-PT" dirty="0" smtClean="0"/>
              <a:t>Método à Zona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295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uiExpand="1" build="p"/>
    </p:bld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pt-PT" dirty="0"/>
              <a:t>Desvantagens</a:t>
            </a:r>
          </a:p>
          <a:p>
            <a:pPr algn="just">
              <a:lnSpc>
                <a:spcPct val="90000"/>
              </a:lnSpc>
            </a:pPr>
            <a:endParaRPr lang="pt-PT" sz="1000" dirty="0"/>
          </a:p>
          <a:p>
            <a:pPr lvl="1" algn="just">
              <a:lnSpc>
                <a:spcPct val="90000"/>
              </a:lnSpc>
            </a:pPr>
            <a:r>
              <a:rPr lang="pt-PT" b="1" dirty="0">
                <a:solidFill>
                  <a:srgbClr val="FFFF00"/>
                </a:solidFill>
                <a:cs typeface="Times New Roman" pitchFamily="18" charset="0"/>
              </a:rPr>
              <a:t>Se o adversário movimenta a bola rapidamente, é difícil tapar todos os </a:t>
            </a:r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espaços</a:t>
            </a:r>
          </a:p>
          <a:p>
            <a:pPr lvl="1" algn="just">
              <a:lnSpc>
                <a:spcPct val="90000"/>
              </a:lnSpc>
            </a:pPr>
            <a:endParaRPr lang="pt-PT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pt-PT" dirty="0">
                <a:cs typeface="Times New Roman" pitchFamily="18" charset="0"/>
              </a:rPr>
              <a:t>A entrada de </a:t>
            </a:r>
            <a:r>
              <a:rPr lang="pt-PT" b="1" dirty="0">
                <a:solidFill>
                  <a:srgbClr val="FFFF00"/>
                </a:solidFill>
                <a:cs typeface="Times New Roman" pitchFamily="18" charset="0"/>
              </a:rPr>
              <a:t>2 jogadores pela mesma zona pode criar muitos </a:t>
            </a:r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problemas</a:t>
            </a:r>
          </a:p>
          <a:p>
            <a:pPr lvl="1" algn="just">
              <a:lnSpc>
                <a:spcPct val="90000"/>
              </a:lnSpc>
            </a:pPr>
            <a:endParaRPr lang="pt-PT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pt-PT" dirty="0">
                <a:cs typeface="Times New Roman" pitchFamily="18" charset="0"/>
              </a:rPr>
              <a:t>A </a:t>
            </a:r>
            <a:r>
              <a:rPr lang="pt-PT" b="1" dirty="0">
                <a:solidFill>
                  <a:srgbClr val="FFFF00"/>
                </a:solidFill>
                <a:cs typeface="Times New Roman" pitchFamily="18" charset="0"/>
              </a:rPr>
              <a:t>primeira linha defensiva tem um grande desgaste </a:t>
            </a:r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físico</a:t>
            </a:r>
          </a:p>
          <a:p>
            <a:pPr lvl="1" algn="just">
              <a:lnSpc>
                <a:spcPct val="90000"/>
              </a:lnSpc>
              <a:buNone/>
            </a:pPr>
            <a:endParaRPr lang="pt-PT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pt-PT" dirty="0">
                <a:cs typeface="Times New Roman" pitchFamily="18" charset="0"/>
              </a:rPr>
              <a:t>É </a:t>
            </a:r>
            <a:r>
              <a:rPr lang="pt-PT" b="1" dirty="0">
                <a:solidFill>
                  <a:srgbClr val="FFFF00"/>
                </a:solidFill>
                <a:cs typeface="Times New Roman" pitchFamily="18" charset="0"/>
              </a:rPr>
              <a:t>difícil defender muito longe da </a:t>
            </a:r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baliza</a:t>
            </a:r>
            <a:endParaRPr lang="pt-PT" b="1" dirty="0">
              <a:solidFill>
                <a:srgbClr val="FFFF00"/>
              </a:solidFill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endParaRPr lang="pt-PT" dirty="0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br>
              <a:rPr lang="pt-PT" dirty="0" smtClean="0">
                <a:solidFill>
                  <a:srgbClr val="FFC000"/>
                </a:solidFill>
              </a:rPr>
            </a:br>
            <a:r>
              <a:rPr lang="pt-PT" dirty="0" smtClean="0"/>
              <a:t>Método à Zona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296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uiExpand="1" build="p"/>
    </p:bld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>
                <a:cs typeface="Times New Roman" pitchFamily="18" charset="0"/>
              </a:rPr>
              <a:t>Método de jogo defensivo que se manifesta pela utilização de marcação mista. </a:t>
            </a:r>
          </a:p>
          <a:p>
            <a:pPr algn="just"/>
            <a:endParaRPr lang="pt-PT" sz="1000" dirty="0">
              <a:cs typeface="Times New Roman" pitchFamily="18" charset="0"/>
            </a:endParaRPr>
          </a:p>
          <a:p>
            <a:pPr algn="just"/>
            <a:r>
              <a:rPr lang="pt-PT" b="1" dirty="0">
                <a:solidFill>
                  <a:srgbClr val="FFFF00"/>
                </a:solidFill>
                <a:cs typeface="Times New Roman" pitchFamily="18" charset="0"/>
              </a:rPr>
              <a:t>Expressa-se pela síntese do método zona e do método individual.</a:t>
            </a:r>
          </a:p>
          <a:p>
            <a:pPr algn="just"/>
            <a:endParaRPr lang="pt-PT" dirty="0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br>
              <a:rPr lang="pt-PT" dirty="0" smtClean="0">
                <a:solidFill>
                  <a:srgbClr val="FFC000"/>
                </a:solidFill>
              </a:rPr>
            </a:br>
            <a:r>
              <a:rPr lang="pt-PT" dirty="0" smtClean="0"/>
              <a:t>Método Misto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297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pic>
        <p:nvPicPr>
          <p:cNvPr id="8" name="Imagem 7" descr="100908_futsalw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3643314"/>
            <a:ext cx="3643338" cy="2506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5" grpId="0" uiExpand="1" build="p"/>
    </p:bld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/>
              <a:t>Vantagens</a:t>
            </a:r>
            <a:endParaRPr lang="pt-PT" dirty="0"/>
          </a:p>
          <a:p>
            <a:pPr algn="just"/>
            <a:endParaRPr lang="pt-PT" dirty="0"/>
          </a:p>
          <a:p>
            <a:pPr lvl="1" algn="just"/>
            <a:r>
              <a:rPr lang="pt-PT" dirty="0"/>
              <a:t>Oferece </a:t>
            </a:r>
            <a:r>
              <a:rPr lang="pt-PT" b="1" dirty="0">
                <a:solidFill>
                  <a:srgbClr val="FFFF00"/>
                </a:solidFill>
              </a:rPr>
              <a:t>excelente segurança </a:t>
            </a:r>
            <a:r>
              <a:rPr lang="pt-PT" b="1" dirty="0" smtClean="0">
                <a:solidFill>
                  <a:srgbClr val="FFFF00"/>
                </a:solidFill>
              </a:rPr>
              <a:t>defensiva</a:t>
            </a:r>
          </a:p>
          <a:p>
            <a:pPr lvl="1" algn="just"/>
            <a:endParaRPr lang="pt-PT" dirty="0"/>
          </a:p>
          <a:p>
            <a:pPr lvl="1" algn="just"/>
            <a:r>
              <a:rPr lang="pt-PT" dirty="0" smtClean="0"/>
              <a:t>É mais </a:t>
            </a:r>
            <a:r>
              <a:rPr lang="pt-PT" b="1" dirty="0" smtClean="0">
                <a:solidFill>
                  <a:srgbClr val="FFFF00"/>
                </a:solidFill>
              </a:rPr>
              <a:t>difícil permitir aos adversários </a:t>
            </a:r>
            <a:r>
              <a:rPr lang="pt-PT" dirty="0" smtClean="0"/>
              <a:t>criar </a:t>
            </a:r>
            <a:r>
              <a:rPr lang="pt-PT" b="1" dirty="0">
                <a:solidFill>
                  <a:srgbClr val="FFFF00"/>
                </a:solidFill>
              </a:rPr>
              <a:t>superioridade </a:t>
            </a:r>
            <a:r>
              <a:rPr lang="pt-PT" b="1" dirty="0" smtClean="0">
                <a:solidFill>
                  <a:srgbClr val="FFFF00"/>
                </a:solidFill>
              </a:rPr>
              <a:t>numérica</a:t>
            </a:r>
          </a:p>
          <a:p>
            <a:pPr lvl="1" algn="just"/>
            <a:endParaRPr lang="pt-PT" dirty="0"/>
          </a:p>
          <a:p>
            <a:pPr lvl="1" algn="just"/>
            <a:r>
              <a:rPr lang="pt-PT" dirty="0"/>
              <a:t>Permite permutações/compensações constantes.</a:t>
            </a:r>
          </a:p>
          <a:p>
            <a:pPr lvl="1" algn="just"/>
            <a:endParaRPr lang="pt-PT" dirty="0"/>
          </a:p>
          <a:p>
            <a:pPr lvl="1" algn="just"/>
            <a:endParaRPr lang="pt-PT" dirty="0"/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br>
              <a:rPr lang="pt-PT" dirty="0" smtClean="0">
                <a:solidFill>
                  <a:srgbClr val="FFC000"/>
                </a:solidFill>
              </a:rPr>
            </a:br>
            <a:r>
              <a:rPr lang="pt-PT" dirty="0" smtClean="0"/>
              <a:t>Método Misto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298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9" grpId="0" uiExpand="1" build="p"/>
    </p:bld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pt-PT" dirty="0"/>
              <a:t>Desvantagens</a:t>
            </a:r>
          </a:p>
          <a:p>
            <a:pPr algn="just">
              <a:lnSpc>
                <a:spcPct val="90000"/>
              </a:lnSpc>
            </a:pPr>
            <a:endParaRPr lang="pt-PT" sz="1000" dirty="0"/>
          </a:p>
          <a:p>
            <a:pPr lvl="1" algn="just">
              <a:lnSpc>
                <a:spcPct val="90000"/>
              </a:lnSpc>
            </a:pPr>
            <a:r>
              <a:rPr lang="pt-PT" dirty="0"/>
              <a:t>Requer a leitura constante das situações de jogo assim como a antecipação das acções dos </a:t>
            </a:r>
            <a:r>
              <a:rPr lang="pt-PT" dirty="0" smtClean="0"/>
              <a:t>atacantes</a:t>
            </a:r>
          </a:p>
          <a:p>
            <a:pPr lvl="1" algn="just">
              <a:lnSpc>
                <a:spcPct val="90000"/>
              </a:lnSpc>
            </a:pPr>
            <a:endParaRPr lang="pt-PT" sz="1000" dirty="0"/>
          </a:p>
          <a:p>
            <a:pPr lvl="1" algn="just">
              <a:lnSpc>
                <a:spcPct val="90000"/>
              </a:lnSpc>
            </a:pPr>
            <a:r>
              <a:rPr lang="pt-PT" dirty="0"/>
              <a:t>Necessidade de um </a:t>
            </a:r>
            <a:r>
              <a:rPr lang="pt-PT" b="1" dirty="0">
                <a:solidFill>
                  <a:srgbClr val="FFFF00"/>
                </a:solidFill>
              </a:rPr>
              <a:t>grande espírito de solidariedade</a:t>
            </a:r>
            <a:r>
              <a:rPr lang="pt-PT" dirty="0"/>
              <a:t> e </a:t>
            </a:r>
            <a:r>
              <a:rPr lang="pt-PT" dirty="0" smtClean="0"/>
              <a:t>alto </a:t>
            </a:r>
            <a:r>
              <a:rPr lang="pt-PT" dirty="0"/>
              <a:t>grau de responsabilidade </a:t>
            </a:r>
            <a:r>
              <a:rPr lang="pt-PT" dirty="0" smtClean="0"/>
              <a:t>individual</a:t>
            </a:r>
          </a:p>
          <a:p>
            <a:pPr lvl="1" algn="just">
              <a:lnSpc>
                <a:spcPct val="90000"/>
              </a:lnSpc>
            </a:pPr>
            <a:endParaRPr lang="pt-PT" sz="1000" dirty="0"/>
          </a:p>
          <a:p>
            <a:pPr lvl="1" algn="just">
              <a:lnSpc>
                <a:spcPct val="90000"/>
              </a:lnSpc>
            </a:pPr>
            <a:r>
              <a:rPr lang="pt-PT" dirty="0"/>
              <a:t>O </a:t>
            </a:r>
            <a:r>
              <a:rPr lang="pt-PT" b="1" dirty="0" smtClean="0">
                <a:solidFill>
                  <a:srgbClr val="FFFF00"/>
                </a:solidFill>
              </a:rPr>
              <a:t>defensor </a:t>
            </a:r>
            <a:r>
              <a:rPr lang="pt-PT" b="1" dirty="0">
                <a:solidFill>
                  <a:srgbClr val="FFFF00"/>
                </a:solidFill>
              </a:rPr>
              <a:t>joga por vezes em zonas a que está </a:t>
            </a:r>
            <a:r>
              <a:rPr lang="pt-PT" b="1" dirty="0" smtClean="0">
                <a:solidFill>
                  <a:srgbClr val="FFFF00"/>
                </a:solidFill>
              </a:rPr>
              <a:t>menos habituado</a:t>
            </a:r>
          </a:p>
          <a:p>
            <a:pPr lvl="1" algn="just">
              <a:lnSpc>
                <a:spcPct val="90000"/>
              </a:lnSpc>
            </a:pPr>
            <a:endParaRPr lang="pt-PT" sz="1000" dirty="0"/>
          </a:p>
          <a:p>
            <a:pPr lvl="1" algn="just">
              <a:lnSpc>
                <a:spcPct val="90000"/>
              </a:lnSpc>
            </a:pPr>
            <a:r>
              <a:rPr lang="pt-PT" dirty="0"/>
              <a:t>Pode diminuir a eficácia do método ofensivo da equipa.</a:t>
            </a:r>
          </a:p>
          <a:p>
            <a:pPr lvl="1" algn="just">
              <a:lnSpc>
                <a:spcPct val="90000"/>
              </a:lnSpc>
            </a:pP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299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br>
              <a:rPr lang="pt-PT" dirty="0" smtClean="0">
                <a:solidFill>
                  <a:srgbClr val="FFC000"/>
                </a:solidFill>
              </a:rPr>
            </a:br>
            <a:r>
              <a:rPr lang="pt-PT" dirty="0" smtClean="0"/>
              <a:t>Método Misto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9" name="Rectangle 2051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sz="2800" dirty="0">
                <a:cs typeface="Times New Roman" pitchFamily="18" charset="0"/>
              </a:rPr>
              <a:t>O jogo de Futsal caracteriza-se por um </a:t>
            </a:r>
            <a:r>
              <a:rPr lang="pt-PT" sz="2800" b="1" dirty="0">
                <a:solidFill>
                  <a:srgbClr val="FFFF00"/>
                </a:solidFill>
                <a:cs typeface="Times New Roman" pitchFamily="18" charset="0"/>
              </a:rPr>
              <a:t>sistema complexo</a:t>
            </a:r>
            <a:r>
              <a:rPr lang="pt-PT" sz="2800" dirty="0">
                <a:cs typeface="Times New Roman" pitchFamily="18" charset="0"/>
              </a:rPr>
              <a:t>. </a:t>
            </a:r>
            <a:endParaRPr lang="pt-PT" sz="2800" dirty="0" smtClean="0">
              <a:cs typeface="Times New Roman" pitchFamily="18" charset="0"/>
            </a:endParaRPr>
          </a:p>
          <a:p>
            <a:pPr algn="just"/>
            <a:endParaRPr lang="pt-PT" sz="2800" dirty="0" smtClean="0">
              <a:cs typeface="Times New Roman" pitchFamily="18" charset="0"/>
            </a:endParaRPr>
          </a:p>
          <a:p>
            <a:pPr algn="just"/>
            <a:r>
              <a:rPr lang="pt-PT" sz="2800" dirty="0" smtClean="0">
                <a:cs typeface="Times New Roman" pitchFamily="18" charset="0"/>
              </a:rPr>
              <a:t>O </a:t>
            </a:r>
            <a:r>
              <a:rPr lang="pt-PT" sz="2800" dirty="0">
                <a:cs typeface="Times New Roman" pitchFamily="18" charset="0"/>
              </a:rPr>
              <a:t>seu entendimento e a sua estruturação deverá ser entendida através dos </a:t>
            </a:r>
            <a:r>
              <a:rPr lang="pt-PT" sz="2800" b="1" dirty="0">
                <a:solidFill>
                  <a:srgbClr val="FFFF00"/>
                </a:solidFill>
                <a:cs typeface="Times New Roman" pitchFamily="18" charset="0"/>
              </a:rPr>
              <a:t>vários </a:t>
            </a:r>
            <a:r>
              <a:rPr lang="pt-PT" sz="2800" b="1" dirty="0" err="1">
                <a:solidFill>
                  <a:srgbClr val="FFFF00"/>
                </a:solidFill>
                <a:cs typeface="Times New Roman" pitchFamily="18" charset="0"/>
              </a:rPr>
              <a:t>infra-sistemas</a:t>
            </a:r>
            <a:r>
              <a:rPr lang="pt-PT" sz="28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pt-PT" sz="2800" dirty="0">
                <a:cs typeface="Times New Roman" pitchFamily="18" charset="0"/>
              </a:rPr>
              <a:t>que o constituem.</a:t>
            </a:r>
          </a:p>
        </p:txBody>
      </p:sp>
      <p:sp>
        <p:nvSpPr>
          <p:cNvPr id="219138" name="Rectangle 205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pt-PT" dirty="0" smtClean="0"/>
              <a:t>Introdução</a:t>
            </a:r>
            <a:endParaRPr lang="en-GB" dirty="0"/>
          </a:p>
        </p:txBody>
      </p:sp>
      <p:pic>
        <p:nvPicPr>
          <p:cNvPr id="7" name="Imagem 6" descr="901739_full-l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4357694"/>
            <a:ext cx="2786082" cy="2089562"/>
          </a:xfrm>
          <a:prstGeom prst="rect">
            <a:avLst/>
          </a:prstGeom>
        </p:spPr>
      </p:pic>
      <p:sp>
        <p:nvSpPr>
          <p:cNvPr id="8" name="Marcador de Posição do Número do Diapositivo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</a:t>
            </a:fld>
            <a:endParaRPr lang="pt-PT"/>
          </a:p>
        </p:txBody>
      </p:sp>
      <p:sp>
        <p:nvSpPr>
          <p:cNvPr id="9" name="Marcador de Posição do Rodapé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pt-PT" dirty="0" smtClean="0">
                <a:solidFill>
                  <a:schemeClr val="tx1">
                    <a:lumMod val="75000"/>
                  </a:schemeClr>
                </a:solidFill>
              </a:rPr>
              <a:t>Ataque</a:t>
            </a:r>
          </a:p>
          <a:p>
            <a:pPr lvl="1" algn="just">
              <a:lnSpc>
                <a:spcPct val="90000"/>
              </a:lnSpc>
            </a:pPr>
            <a:r>
              <a:rPr lang="pt-PT" dirty="0" smtClean="0">
                <a:solidFill>
                  <a:schemeClr val="tx1">
                    <a:lumMod val="75000"/>
                  </a:schemeClr>
                </a:solidFill>
              </a:rPr>
              <a:t>Conservar </a:t>
            </a:r>
            <a:r>
              <a:rPr lang="pt-PT" dirty="0">
                <a:solidFill>
                  <a:schemeClr val="tx1">
                    <a:lumMod val="75000"/>
                  </a:schemeClr>
                </a:solidFill>
              </a:rPr>
              <a:t>a posse da </a:t>
            </a:r>
            <a:r>
              <a:rPr lang="pt-PT" dirty="0" smtClean="0">
                <a:solidFill>
                  <a:schemeClr val="tx1">
                    <a:lumMod val="75000"/>
                  </a:schemeClr>
                </a:solidFill>
              </a:rPr>
              <a:t>bola</a:t>
            </a:r>
          </a:p>
          <a:p>
            <a:pPr lvl="1" algn="just">
              <a:lnSpc>
                <a:spcPct val="90000"/>
              </a:lnSpc>
            </a:pPr>
            <a:r>
              <a:rPr lang="pt-PT" dirty="0" smtClean="0">
                <a:solidFill>
                  <a:schemeClr val="tx1">
                    <a:lumMod val="75000"/>
                  </a:schemeClr>
                </a:solidFill>
              </a:rPr>
              <a:t>Progressão </a:t>
            </a:r>
            <a:r>
              <a:rPr lang="pt-PT" dirty="0">
                <a:solidFill>
                  <a:schemeClr val="tx1">
                    <a:lumMod val="75000"/>
                  </a:schemeClr>
                </a:solidFill>
              </a:rPr>
              <a:t>dos jogadores e da bola em direcção à baliza </a:t>
            </a:r>
            <a:r>
              <a:rPr lang="pt-PT" dirty="0" smtClean="0">
                <a:solidFill>
                  <a:schemeClr val="tx1">
                    <a:lumMod val="75000"/>
                  </a:schemeClr>
                </a:solidFill>
              </a:rPr>
              <a:t>contrária</a:t>
            </a:r>
            <a:endParaRPr lang="pt-PT" dirty="0">
              <a:solidFill>
                <a:schemeClr val="tx1">
                  <a:lumMod val="75000"/>
                </a:schemeClr>
              </a:solidFill>
            </a:endParaRPr>
          </a:p>
          <a:p>
            <a:pPr lvl="1" algn="just">
              <a:lnSpc>
                <a:spcPct val="90000"/>
              </a:lnSpc>
            </a:pPr>
            <a:r>
              <a:rPr lang="pt-PT" dirty="0">
                <a:solidFill>
                  <a:schemeClr val="tx1">
                    <a:lumMod val="75000"/>
                  </a:schemeClr>
                </a:solidFill>
              </a:rPr>
              <a:t>Ataque e </a:t>
            </a:r>
            <a:r>
              <a:rPr lang="pt-PT" dirty="0" smtClean="0">
                <a:solidFill>
                  <a:schemeClr val="tx1">
                    <a:lumMod val="75000"/>
                  </a:schemeClr>
                </a:solidFill>
              </a:rPr>
              <a:t>finalização</a:t>
            </a:r>
          </a:p>
          <a:p>
            <a:pPr lvl="1" algn="just">
              <a:lnSpc>
                <a:spcPct val="90000"/>
              </a:lnSpc>
            </a:pPr>
            <a:endParaRPr lang="pt-PT" sz="2200" dirty="0" smtClean="0"/>
          </a:p>
          <a:p>
            <a:pPr algn="just">
              <a:lnSpc>
                <a:spcPct val="90000"/>
              </a:lnSpc>
            </a:pPr>
            <a:r>
              <a:rPr lang="pt-PT" dirty="0" smtClean="0"/>
              <a:t>Defesa</a:t>
            </a:r>
            <a:endParaRPr lang="pt-PT" dirty="0"/>
          </a:p>
          <a:p>
            <a:pPr lvl="1" algn="just">
              <a:lnSpc>
                <a:spcPct val="90000"/>
              </a:lnSpc>
            </a:pPr>
            <a:r>
              <a:rPr lang="pt-PT" dirty="0" smtClean="0"/>
              <a:t>Recuperar a posse de bola	</a:t>
            </a:r>
          </a:p>
          <a:p>
            <a:pPr lvl="1" algn="just">
              <a:lnSpc>
                <a:spcPct val="90000"/>
              </a:lnSpc>
            </a:pPr>
            <a:r>
              <a:rPr lang="pt-PT" dirty="0" smtClean="0"/>
              <a:t>Retardar a progressão dos jogadores e aproximação da bola da nossa baliza</a:t>
            </a:r>
          </a:p>
          <a:p>
            <a:pPr lvl="1" algn="just">
              <a:lnSpc>
                <a:spcPct val="90000"/>
              </a:lnSpc>
            </a:pPr>
            <a:r>
              <a:rPr lang="pt-PT" dirty="0" smtClean="0"/>
              <a:t>Protecção do espaço defensivo e da baliza</a:t>
            </a:r>
          </a:p>
          <a:p>
            <a:pPr lvl="1">
              <a:lnSpc>
                <a:spcPct val="90000"/>
              </a:lnSpc>
            </a:pPr>
            <a:endParaRPr lang="en-GB" sz="2000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FADDA5-D540-4418-BFBE-B9A9BD8F6511}" type="slidenum">
              <a:rPr lang="pt-PT" smtClean="0"/>
              <a:pPr/>
              <a:t>30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pt-PT" sz="3800" dirty="0" smtClean="0"/>
              <a:t>Objectivos do jogo</a:t>
            </a:r>
            <a:endParaRPr lang="en-GB" sz="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 uiExpand="1" build="p"/>
    </p:bld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>
                <a:cs typeface="Times New Roman" pitchFamily="18" charset="0"/>
              </a:rPr>
              <a:t>Atitude complementar ao método </a:t>
            </a:r>
            <a:r>
              <a:rPr lang="pt-PT" dirty="0">
                <a:cs typeface="Times New Roman" pitchFamily="18" charset="0"/>
              </a:rPr>
              <a:t>de jogo defensivo </a:t>
            </a:r>
            <a:r>
              <a:rPr lang="pt-PT" dirty="0" smtClean="0">
                <a:cs typeface="Times New Roman" pitchFamily="18" charset="0"/>
              </a:rPr>
              <a:t>que </a:t>
            </a:r>
            <a:r>
              <a:rPr lang="pt-PT" dirty="0">
                <a:cs typeface="Times New Roman" pitchFamily="18" charset="0"/>
              </a:rPr>
              <a:t>se manifesta pela utilização de uma marcação pressionante, com o objectivo de recuperar de imediato a posse de </a:t>
            </a:r>
            <a:r>
              <a:rPr lang="pt-PT" dirty="0" smtClean="0">
                <a:cs typeface="Times New Roman" pitchFamily="18" charset="0"/>
              </a:rPr>
              <a:t>bola</a:t>
            </a:r>
            <a:endParaRPr lang="pt-PT" dirty="0">
              <a:cs typeface="Times New Roman" pitchFamily="18" charset="0"/>
            </a:endParaRP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br>
              <a:rPr lang="pt-PT" dirty="0" smtClean="0">
                <a:solidFill>
                  <a:srgbClr val="FFC000"/>
                </a:solidFill>
              </a:rPr>
            </a:br>
            <a:r>
              <a:rPr lang="pt-PT" dirty="0" smtClean="0"/>
              <a:t>Defesa Pressionante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300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pic>
        <p:nvPicPr>
          <p:cNvPr id="8" name="Imagem 7" descr="sport0x5jaguare_liga2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3286124"/>
            <a:ext cx="4285563" cy="2860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7" grpId="0" build="p"/>
      <p:bldP spid="328706" grpId="0"/>
    </p:bld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/>
              <a:t>Vantagens</a:t>
            </a:r>
          </a:p>
          <a:p>
            <a:pPr algn="just"/>
            <a:endParaRPr lang="pt-PT" sz="1000" dirty="0"/>
          </a:p>
          <a:p>
            <a:pPr lvl="1" algn="just"/>
            <a:r>
              <a:rPr lang="pt-PT" b="1" dirty="0">
                <a:solidFill>
                  <a:srgbClr val="FFFF00"/>
                </a:solidFill>
              </a:rPr>
              <a:t>Diminui o espaço de jogo</a:t>
            </a:r>
            <a:r>
              <a:rPr lang="pt-PT" dirty="0"/>
              <a:t>, criando-se condições favoráveis para a recuperação da posse de bola longe da sua própria </a:t>
            </a:r>
            <a:r>
              <a:rPr lang="pt-PT" dirty="0" smtClean="0"/>
              <a:t>baliza</a:t>
            </a:r>
          </a:p>
          <a:p>
            <a:pPr lvl="1" algn="just"/>
            <a:endParaRPr lang="pt-PT" sz="1000" dirty="0"/>
          </a:p>
          <a:p>
            <a:pPr lvl="1" algn="just"/>
            <a:r>
              <a:rPr lang="pt-PT" b="1" dirty="0">
                <a:solidFill>
                  <a:srgbClr val="FFFF00"/>
                </a:solidFill>
              </a:rPr>
              <a:t>Diminui a iniciativa </a:t>
            </a:r>
            <a:r>
              <a:rPr lang="pt-PT" dirty="0"/>
              <a:t>do </a:t>
            </a:r>
            <a:r>
              <a:rPr lang="pt-PT" dirty="0" smtClean="0"/>
              <a:t>adversário</a:t>
            </a:r>
          </a:p>
          <a:p>
            <a:pPr lvl="1" algn="just"/>
            <a:endParaRPr lang="pt-PT" sz="1000" dirty="0"/>
          </a:p>
          <a:p>
            <a:pPr lvl="1" algn="just"/>
            <a:r>
              <a:rPr lang="pt-PT" b="1" dirty="0">
                <a:solidFill>
                  <a:srgbClr val="FFFF00"/>
                </a:solidFill>
              </a:rPr>
              <a:t>Inexistência de espaços livres nas zonas próximas da </a:t>
            </a:r>
            <a:r>
              <a:rPr lang="pt-PT" b="1" dirty="0" smtClean="0">
                <a:solidFill>
                  <a:srgbClr val="FFFF00"/>
                </a:solidFill>
              </a:rPr>
              <a:t>bola</a:t>
            </a:r>
            <a:endParaRPr lang="pt-PT" b="1" dirty="0">
              <a:solidFill>
                <a:srgbClr val="FFFF00"/>
              </a:solidFill>
            </a:endParaRPr>
          </a:p>
          <a:p>
            <a:pPr lvl="1" algn="just"/>
            <a:endParaRPr lang="pt-PT" dirty="0"/>
          </a:p>
          <a:p>
            <a:pPr lvl="1" algn="just"/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301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br>
              <a:rPr lang="pt-PT" dirty="0" smtClean="0">
                <a:solidFill>
                  <a:srgbClr val="FFC000"/>
                </a:solidFill>
              </a:rPr>
            </a:br>
            <a:r>
              <a:rPr lang="pt-PT" dirty="0" smtClean="0"/>
              <a:t>Defesa Pressionante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1" grpId="0" uiExpand="1" build="p"/>
    </p:bld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pt-PT" dirty="0"/>
              <a:t>Desvantagens</a:t>
            </a:r>
          </a:p>
          <a:p>
            <a:pPr algn="just">
              <a:lnSpc>
                <a:spcPct val="90000"/>
              </a:lnSpc>
            </a:pPr>
            <a:endParaRPr lang="pt-PT" sz="1000" dirty="0"/>
          </a:p>
          <a:p>
            <a:pPr lvl="1" algn="just">
              <a:lnSpc>
                <a:spcPct val="90000"/>
              </a:lnSpc>
            </a:pPr>
            <a:r>
              <a:rPr lang="pt-PT" b="1" dirty="0">
                <a:solidFill>
                  <a:srgbClr val="FFFF00"/>
                </a:solidFill>
              </a:rPr>
              <a:t>Dificuldades de estabilização </a:t>
            </a:r>
            <a:r>
              <a:rPr lang="pt-PT" dirty="0"/>
              <a:t>da organização </a:t>
            </a:r>
            <a:r>
              <a:rPr lang="pt-PT" dirty="0" smtClean="0"/>
              <a:t>defensiva</a:t>
            </a:r>
          </a:p>
          <a:p>
            <a:pPr lvl="1" algn="just">
              <a:lnSpc>
                <a:spcPct val="90000"/>
              </a:lnSpc>
            </a:pPr>
            <a:endParaRPr lang="pt-PT" sz="1000" dirty="0"/>
          </a:p>
          <a:p>
            <a:pPr lvl="1" algn="just">
              <a:lnSpc>
                <a:spcPct val="90000"/>
              </a:lnSpc>
            </a:pPr>
            <a:r>
              <a:rPr lang="pt-PT" dirty="0"/>
              <a:t>Requer a leitura constante das situações de jogo assim como a antecipação das acções dos </a:t>
            </a:r>
            <a:r>
              <a:rPr lang="pt-PT" dirty="0" smtClean="0"/>
              <a:t>atacantes</a:t>
            </a:r>
          </a:p>
          <a:p>
            <a:pPr lvl="1" algn="just">
              <a:lnSpc>
                <a:spcPct val="90000"/>
              </a:lnSpc>
            </a:pPr>
            <a:endParaRPr lang="pt-PT" sz="1000" dirty="0"/>
          </a:p>
          <a:p>
            <a:pPr lvl="1" algn="just">
              <a:lnSpc>
                <a:spcPct val="90000"/>
              </a:lnSpc>
            </a:pPr>
            <a:r>
              <a:rPr lang="pt-PT" dirty="0"/>
              <a:t>Requer a execução constante de acções </a:t>
            </a:r>
            <a:r>
              <a:rPr lang="pt-PT" dirty="0" smtClean="0"/>
              <a:t>de compensação/permutação</a:t>
            </a:r>
            <a:endParaRPr lang="pt-PT" dirty="0"/>
          </a:p>
          <a:p>
            <a:pPr lvl="1" algn="just">
              <a:lnSpc>
                <a:spcPct val="90000"/>
              </a:lnSpc>
            </a:pPr>
            <a:endParaRPr lang="pt-PT" sz="1000" dirty="0"/>
          </a:p>
          <a:p>
            <a:pPr lvl="1" algn="just">
              <a:lnSpc>
                <a:spcPct val="90000"/>
              </a:lnSpc>
            </a:pPr>
            <a:r>
              <a:rPr lang="pt-PT" dirty="0" smtClean="0"/>
              <a:t>Criam-se </a:t>
            </a:r>
            <a:r>
              <a:rPr lang="pt-PT" dirty="0"/>
              <a:t>por vezes </a:t>
            </a:r>
            <a:r>
              <a:rPr lang="pt-PT" b="1" dirty="0">
                <a:solidFill>
                  <a:srgbClr val="FFFF00"/>
                </a:solidFill>
              </a:rPr>
              <a:t>grandes espaços de jogo entre os </a:t>
            </a:r>
            <a:r>
              <a:rPr lang="pt-PT" b="1" dirty="0" smtClean="0">
                <a:solidFill>
                  <a:srgbClr val="FFFF00"/>
                </a:solidFill>
              </a:rPr>
              <a:t>defensores</a:t>
            </a:r>
            <a:endParaRPr lang="pt-PT" b="1" dirty="0">
              <a:solidFill>
                <a:srgbClr val="FFFF00"/>
              </a:solidFill>
            </a:endParaRPr>
          </a:p>
          <a:p>
            <a:pPr lvl="1" algn="just">
              <a:lnSpc>
                <a:spcPct val="90000"/>
              </a:lnSpc>
            </a:pPr>
            <a:endParaRPr lang="pt-PT" dirty="0"/>
          </a:p>
          <a:p>
            <a:pPr lvl="1" algn="just">
              <a:lnSpc>
                <a:spcPct val="90000"/>
              </a:lnSpc>
            </a:pP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302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br>
              <a:rPr lang="pt-PT" dirty="0" smtClean="0">
                <a:solidFill>
                  <a:srgbClr val="FFC000"/>
                </a:solidFill>
              </a:rPr>
            </a:br>
            <a:r>
              <a:rPr lang="pt-PT" dirty="0" smtClean="0"/>
              <a:t>Defesa Pressionante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5" grpId="0" uiExpand="1" build="p"/>
    </p:bld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10000"/>
              </a:lnSpc>
            </a:pPr>
            <a:r>
              <a:rPr lang="pt-PT" sz="2800" dirty="0" smtClean="0"/>
              <a:t>Uma equipa que possua um modelo de </a:t>
            </a:r>
            <a:r>
              <a:rPr lang="pt-PT" sz="2800" b="1" dirty="0" smtClean="0">
                <a:solidFill>
                  <a:srgbClr val="FFFF00"/>
                </a:solidFill>
              </a:rPr>
              <a:t>jogo defensivo forte</a:t>
            </a:r>
            <a:r>
              <a:rPr lang="pt-PT" sz="2800" dirty="0" smtClean="0"/>
              <a:t> tem sempre grandes possibilidades de ganhar o jogo.</a:t>
            </a:r>
          </a:p>
          <a:p>
            <a:pPr algn="just">
              <a:lnSpc>
                <a:spcPct val="110000"/>
              </a:lnSpc>
            </a:pPr>
            <a:endParaRPr lang="pt-PT" sz="1200" dirty="0" smtClean="0"/>
          </a:p>
          <a:p>
            <a:pPr algn="just">
              <a:lnSpc>
                <a:spcPct val="110000"/>
              </a:lnSpc>
            </a:pPr>
            <a:r>
              <a:rPr lang="pt-PT" sz="2800" dirty="0" smtClean="0"/>
              <a:t>Maioria das equipas de topo defendem </a:t>
            </a:r>
            <a:r>
              <a:rPr lang="pt-PT" sz="2800" b="1" dirty="0" smtClean="0">
                <a:solidFill>
                  <a:srgbClr val="FFFF00"/>
                </a:solidFill>
              </a:rPr>
              <a:t>ZONA, tentando ter iniciativa</a:t>
            </a:r>
          </a:p>
          <a:p>
            <a:pPr lvl="1" algn="just">
              <a:lnSpc>
                <a:spcPct val="110000"/>
              </a:lnSpc>
            </a:pPr>
            <a:r>
              <a:rPr lang="pt-PT" b="1" u="sng" dirty="0" smtClean="0">
                <a:solidFill>
                  <a:srgbClr val="FFFF00"/>
                </a:solidFill>
              </a:rPr>
              <a:t>Uma equipa evoluída joga em acção e não em reacção!</a:t>
            </a:r>
          </a:p>
          <a:p>
            <a:pPr algn="just">
              <a:lnSpc>
                <a:spcPct val="110000"/>
              </a:lnSpc>
            </a:pPr>
            <a:endParaRPr lang="pt-PT" sz="1200" dirty="0" smtClean="0"/>
          </a:p>
          <a:p>
            <a:pPr algn="just">
              <a:lnSpc>
                <a:spcPct val="110000"/>
              </a:lnSpc>
            </a:pPr>
            <a:r>
              <a:rPr lang="pt-PT" sz="2800" dirty="0" smtClean="0"/>
              <a:t>Tentam condicionar, linhas de passe e criar </a:t>
            </a:r>
            <a:r>
              <a:rPr lang="pt-PT" sz="2800" dirty="0" smtClean="0">
                <a:solidFill>
                  <a:srgbClr val="FFFF00"/>
                </a:solidFill>
              </a:rPr>
              <a:t>zonas pressionantes</a:t>
            </a:r>
            <a:r>
              <a:rPr lang="pt-PT" sz="2800" b="1" dirty="0" smtClean="0"/>
              <a:t>.</a:t>
            </a:r>
          </a:p>
          <a:p>
            <a:pPr algn="just">
              <a:lnSpc>
                <a:spcPct val="110000"/>
              </a:lnSpc>
            </a:pPr>
            <a:endParaRPr lang="pt-PT" sz="1100" b="1" dirty="0" smtClean="0"/>
          </a:p>
          <a:p>
            <a:pPr algn="just">
              <a:lnSpc>
                <a:spcPct val="110000"/>
              </a:lnSpc>
            </a:pPr>
            <a:r>
              <a:rPr lang="pt-PT" sz="2800" dirty="0" smtClean="0"/>
              <a:t>As melhores equipas que querem ganhar sempre </a:t>
            </a:r>
            <a:r>
              <a:rPr lang="pt-PT" sz="2800" b="1" dirty="0" smtClean="0">
                <a:solidFill>
                  <a:srgbClr val="FFFF00"/>
                </a:solidFill>
              </a:rPr>
              <a:t>pressionam todo o campo</a:t>
            </a:r>
            <a:r>
              <a:rPr lang="pt-PT" sz="2800" dirty="0" smtClean="0"/>
              <a:t>, pois querem ter sempre a posse de bola para atacar.</a:t>
            </a:r>
            <a:endParaRPr lang="pt-PT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br>
              <a:rPr lang="pt-PT" dirty="0" smtClean="0">
                <a:solidFill>
                  <a:srgbClr val="FFC000"/>
                </a:solidFill>
              </a:rPr>
            </a:br>
            <a:r>
              <a:rPr lang="pt-PT" dirty="0" smtClean="0"/>
              <a:t>Perspectivas Futuras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303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/>
      <p:bldP spid="30722" grpId="0"/>
    </p:bld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br>
              <a:rPr lang="pt-PT" dirty="0" smtClean="0">
                <a:solidFill>
                  <a:srgbClr val="FFC000"/>
                </a:solidFill>
              </a:rPr>
            </a:br>
            <a:r>
              <a:rPr lang="pt-PT" dirty="0" smtClean="0"/>
              <a:t>Perspectivas das equipas de topo</a:t>
            </a:r>
            <a:endParaRPr lang="pt-PT" dirty="0"/>
          </a:p>
        </p:txBody>
      </p:sp>
      <p:pic>
        <p:nvPicPr>
          <p:cNvPr id="265220" name="Picture 4" descr="Costinh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2024081"/>
            <a:ext cx="2695575" cy="4048125"/>
          </a:xfrm>
          <a:noFill/>
          <a:ln/>
        </p:spPr>
      </p:pic>
      <p:pic>
        <p:nvPicPr>
          <p:cNvPr id="265222" name="Picture 6" descr="Benedit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3143248"/>
            <a:ext cx="3028950" cy="2695575"/>
          </a:xfrm>
          <a:noFill/>
          <a:ln/>
        </p:spPr>
      </p:pic>
      <p:sp>
        <p:nvSpPr>
          <p:cNvPr id="265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24000"/>
            <a:ext cx="4059238" cy="904868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pt-PT" sz="2400" dirty="0"/>
              <a:t>O ataque ganha jogos</a:t>
            </a:r>
            <a:endParaRPr lang="pt-PT" dirty="0"/>
          </a:p>
        </p:txBody>
      </p:sp>
      <p:sp>
        <p:nvSpPr>
          <p:cNvPr id="265224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43307" y="1989138"/>
            <a:ext cx="5072098" cy="1654176"/>
          </a:xfrm>
        </p:spPr>
        <p:txBody>
          <a:bodyPr/>
          <a:lstStyle/>
          <a:p>
            <a:endParaRPr lang="pt-PT" dirty="0"/>
          </a:p>
          <a:p>
            <a:pPr algn="ctr"/>
            <a:r>
              <a:rPr lang="pt-PT" dirty="0"/>
              <a:t>  A defesa ganha campeonatos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DDA5-D540-4418-BFBE-B9A9BD8F6511}" type="slidenum">
              <a:rPr lang="pt-PT" smtClean="0"/>
              <a:pPr/>
              <a:t>304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5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9" grpId="0" build="p"/>
      <p:bldP spid="265224" grpId="0" build="p"/>
    </p:bld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Acontece é que, hoje, no futebol – ou no basquetebol, ou no andebol… parece-me que em todos os desportos colectivos – só pode ganhar, só pode ser campeão, quem tem </a:t>
            </a:r>
            <a:r>
              <a:rPr lang="pt-PT" b="1" dirty="0" smtClean="0">
                <a:solidFill>
                  <a:srgbClr val="FFFF00"/>
                </a:solidFill>
              </a:rPr>
              <a:t>nível elevadíssimo de agressividade defensiva, de técnicas defensivas</a:t>
            </a:r>
            <a:r>
              <a:rPr lang="pt-PT" dirty="0" smtClean="0"/>
              <a:t>.</a:t>
            </a:r>
          </a:p>
          <a:p>
            <a:pPr algn="just"/>
            <a:endParaRPr lang="pt-PT" dirty="0" smtClean="0"/>
          </a:p>
          <a:p>
            <a:pPr algn="just"/>
            <a:r>
              <a:rPr lang="pt-PT" b="1" dirty="0" smtClean="0">
                <a:solidFill>
                  <a:srgbClr val="FFFF00"/>
                </a:solidFill>
              </a:rPr>
              <a:t>Não pode atacar bem quem não tem, defensivamente, muito sólida base de sustentação</a:t>
            </a:r>
            <a:r>
              <a:rPr lang="pt-PT" dirty="0" smtClean="0"/>
              <a:t>.</a:t>
            </a:r>
          </a:p>
          <a:p>
            <a:pPr lvl="3" algn="r">
              <a:buNone/>
            </a:pPr>
            <a:r>
              <a:rPr lang="pt-PT" i="1" dirty="0" smtClean="0"/>
              <a:t>Mourinho</a:t>
            </a:r>
            <a:endParaRPr lang="pt-PT" i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br>
              <a:rPr lang="pt-PT" dirty="0" smtClean="0">
                <a:solidFill>
                  <a:srgbClr val="FFC000"/>
                </a:solidFill>
              </a:rPr>
            </a:br>
            <a:r>
              <a:rPr lang="pt-PT" dirty="0" smtClean="0"/>
              <a:t>Perspectivas das equipas de topo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305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190620"/>
          </a:xfrm>
        </p:spPr>
        <p:txBody>
          <a:bodyPr/>
          <a:lstStyle/>
          <a:p>
            <a:r>
              <a:rPr lang="pt-PT" dirty="0" smtClean="0"/>
              <a:t>A zona é a base de jogo colectivo de uma equipa!</a:t>
            </a:r>
          </a:p>
          <a:p>
            <a:pPr lvl="2" algn="r">
              <a:buNone/>
            </a:pPr>
            <a:r>
              <a:rPr lang="pt-PT" i="1" dirty="0" err="1" smtClean="0"/>
              <a:t>Jesualdo</a:t>
            </a:r>
            <a:r>
              <a:rPr lang="pt-PT" i="1" dirty="0" smtClean="0"/>
              <a:t> Ferreira</a:t>
            </a:r>
            <a:endParaRPr lang="pt-PT" i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br>
              <a:rPr lang="pt-PT" dirty="0" smtClean="0">
                <a:solidFill>
                  <a:srgbClr val="FFC000"/>
                </a:solidFill>
              </a:rPr>
            </a:br>
            <a:r>
              <a:rPr lang="pt-PT" dirty="0" smtClean="0"/>
              <a:t>Perspectivas das equipas de topo</a:t>
            </a:r>
            <a:endParaRPr lang="pt-PT" dirty="0"/>
          </a:p>
        </p:txBody>
      </p:sp>
      <p:pic>
        <p:nvPicPr>
          <p:cNvPr id="5" name="Imagem 4" descr="CHARLEROI%20ACTION-%20AJAX%20DE%20AMSTERDAM%2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714620"/>
            <a:ext cx="5072066" cy="3130716"/>
          </a:xfrm>
          <a:prstGeom prst="rect">
            <a:avLst/>
          </a:prstGeom>
        </p:spPr>
      </p:pic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306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/>
              <a:t>Defender à zona faz, sem qualquer dúvida, parte de uma filosofia de respeito pela qualidade do jogo, dota a equipa de uma forte personalidade – pensa mais em si do que no adversário – e reforça a ideia de jogar como equipa.</a:t>
            </a:r>
          </a:p>
          <a:p>
            <a:pPr algn="just"/>
            <a:endParaRPr lang="pt-PT" dirty="0" smtClean="0"/>
          </a:p>
          <a:p>
            <a:pPr lvl="2" algn="r">
              <a:buNone/>
            </a:pPr>
            <a:r>
              <a:rPr lang="pt-PT" i="1" dirty="0" smtClean="0"/>
              <a:t>Carvalhal </a:t>
            </a:r>
            <a:endParaRPr lang="pt-PT" i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br>
              <a:rPr lang="pt-PT" dirty="0" smtClean="0">
                <a:solidFill>
                  <a:srgbClr val="FFC000"/>
                </a:solidFill>
              </a:rPr>
            </a:br>
            <a:r>
              <a:rPr lang="pt-PT" dirty="0" smtClean="0"/>
              <a:t>Perspectivas das equipas de topo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307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br>
              <a:rPr lang="pt-PT" dirty="0" smtClean="0">
                <a:solidFill>
                  <a:srgbClr val="FFC000"/>
                </a:solidFill>
              </a:rPr>
            </a:br>
            <a:r>
              <a:rPr lang="pt-PT" dirty="0" smtClean="0"/>
              <a:t>Perspectivas das equipas de topo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/>
              <a:t>A organização defensiva pode e deve ser perspectivada em função da forma como se quer, em seguida atacar. Não só tendo o cuidado de definir as zonas onde se tentará recuperar a bola, como também ponderando a própria configuração estrutural defensiva da equipa.</a:t>
            </a:r>
          </a:p>
          <a:p>
            <a:pPr algn="just"/>
            <a:endParaRPr lang="pt-PT" dirty="0" smtClean="0"/>
          </a:p>
          <a:p>
            <a:pPr lvl="4" algn="r">
              <a:buNone/>
            </a:pPr>
            <a:r>
              <a:rPr lang="pt-PT" i="1" dirty="0" smtClean="0"/>
              <a:t>Nuno Amieiro</a:t>
            </a:r>
            <a:endParaRPr lang="pt-PT" i="1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308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br>
              <a:rPr lang="pt-PT" dirty="0" smtClean="0">
                <a:solidFill>
                  <a:srgbClr val="FFC000"/>
                </a:solidFill>
              </a:rPr>
            </a:br>
            <a:r>
              <a:rPr lang="pt-PT" dirty="0" smtClean="0"/>
              <a:t>Perspectivas das equipas de topo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904868"/>
          </a:xfrm>
        </p:spPr>
        <p:txBody>
          <a:bodyPr/>
          <a:lstStyle/>
          <a:p>
            <a:r>
              <a:rPr lang="pt-PT" dirty="0" smtClean="0"/>
              <a:t>A zona faz da defesa a arte de atacar.</a:t>
            </a:r>
          </a:p>
          <a:p>
            <a:pPr lvl="2" algn="r">
              <a:buNone/>
            </a:pPr>
            <a:r>
              <a:rPr lang="pt-PT" i="1" dirty="0" err="1" smtClean="0"/>
              <a:t>Maturana</a:t>
            </a:r>
            <a:r>
              <a:rPr lang="pt-PT" i="1" dirty="0" smtClean="0"/>
              <a:t> </a:t>
            </a:r>
            <a:endParaRPr lang="pt-PT" i="1" dirty="0"/>
          </a:p>
        </p:txBody>
      </p:sp>
      <p:pic>
        <p:nvPicPr>
          <p:cNvPr id="4" name="Imagem 3" descr="_HHH0051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643182"/>
            <a:ext cx="5818001" cy="3612958"/>
          </a:xfrm>
          <a:prstGeom prst="rect">
            <a:avLst/>
          </a:prstGeom>
        </p:spPr>
      </p:pic>
      <p:sp>
        <p:nvSpPr>
          <p:cNvPr id="5" name="Marcador de Posição do Número do Diapositivo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309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Recuperação da posse de bola</a:t>
            </a:r>
          </a:p>
          <a:p>
            <a:pPr lvl="1" algn="just"/>
            <a:r>
              <a:rPr lang="pt-PT" dirty="0" smtClean="0"/>
              <a:t>Duas perspectivas defensivas:</a:t>
            </a:r>
          </a:p>
          <a:p>
            <a:pPr lvl="2" algn="just"/>
            <a:r>
              <a:rPr lang="pt-PT" dirty="0" smtClean="0"/>
              <a:t>A equipa em fase defensiva desenvolve todos os esforços baseados numa </a:t>
            </a:r>
            <a:r>
              <a:rPr lang="pt-PT" b="1" dirty="0" smtClean="0">
                <a:solidFill>
                  <a:srgbClr val="FFFF00"/>
                </a:solidFill>
              </a:rPr>
              <a:t>forte atitude de conquista da bola</a:t>
            </a:r>
          </a:p>
          <a:p>
            <a:pPr lvl="2" algn="just"/>
            <a:endParaRPr lang="pt-PT" dirty="0" smtClean="0"/>
          </a:p>
          <a:p>
            <a:pPr lvl="2" algn="just"/>
            <a:r>
              <a:rPr lang="pt-PT" dirty="0" smtClean="0"/>
              <a:t>A equipa em fase defensiva limita-se a </a:t>
            </a:r>
            <a:r>
              <a:rPr lang="pt-PT" b="1" dirty="0" smtClean="0">
                <a:solidFill>
                  <a:srgbClr val="FFFF00"/>
                </a:solidFill>
              </a:rPr>
              <a:t>esperar que a equipa adversária perca a posse de bola</a:t>
            </a:r>
            <a:r>
              <a:rPr lang="pt-PT" dirty="0" smtClean="0"/>
              <a:t>, devido essencialmente a erros imputados a ela própria.</a:t>
            </a:r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Objectivos do Processo Defensivo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31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uiExpand="1" build="p"/>
    </p:bld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/>
              <a:t>O número de jogadores em cada acção é um elemento, mas também à que ter em conta os elementos do espaço e do tempo.</a:t>
            </a:r>
          </a:p>
          <a:p>
            <a:pPr algn="just"/>
            <a:endParaRPr lang="pt-PT" dirty="0" smtClean="0"/>
          </a:p>
          <a:p>
            <a:pPr lvl="8" algn="r">
              <a:buNone/>
            </a:pPr>
            <a:r>
              <a:rPr lang="pt-PT" sz="1800" i="1" dirty="0" smtClean="0"/>
              <a:t>Carlos Queiroz</a:t>
            </a:r>
            <a:endParaRPr lang="pt-PT" sz="1800" i="1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br>
              <a:rPr lang="pt-PT" dirty="0" smtClean="0">
                <a:solidFill>
                  <a:srgbClr val="FFC000"/>
                </a:solidFill>
              </a:rPr>
            </a:br>
            <a:r>
              <a:rPr lang="pt-PT" dirty="0" smtClean="0"/>
              <a:t>Perspectivas das equipas de topo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br>
              <a:rPr lang="pt-PT" dirty="0" smtClean="0">
                <a:solidFill>
                  <a:srgbClr val="FFC000"/>
                </a:solidFill>
              </a:rPr>
            </a:br>
            <a:r>
              <a:rPr lang="pt-PT" dirty="0" smtClean="0"/>
              <a:t>Perspectivas das equipas de topo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/>
              <a:t>Restringir o espaço disponível para jogar significa diminuir o tempo para agir e, nessa medida, o jogo consiste numa luta incessante pelo tempo e pelo espaço.</a:t>
            </a:r>
          </a:p>
          <a:p>
            <a:endParaRPr lang="pt-PT" dirty="0" smtClean="0"/>
          </a:p>
          <a:p>
            <a:pPr lvl="2" algn="r">
              <a:buNone/>
            </a:pPr>
            <a:r>
              <a:rPr lang="pt-PT" i="1" dirty="0" smtClean="0"/>
              <a:t>Júlio Garganta</a:t>
            </a:r>
            <a:endParaRPr lang="pt-PT" i="1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br>
              <a:rPr lang="pt-PT" dirty="0" smtClean="0">
                <a:solidFill>
                  <a:srgbClr val="FFC000"/>
                </a:solidFill>
              </a:rPr>
            </a:br>
            <a:r>
              <a:rPr lang="pt-PT" dirty="0" smtClean="0"/>
              <a:t>Perspectivas das equipas de topo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/>
              <a:t>É  o conjunto quem trata de alcançar uma adequada ocupação do terreno de jogo em cada momento, procurando a compacticidade para reduzir espaço e tempo ao adversário.</a:t>
            </a:r>
          </a:p>
          <a:p>
            <a:pPr algn="just"/>
            <a:endParaRPr lang="pt-PT" dirty="0" smtClean="0"/>
          </a:p>
          <a:p>
            <a:pPr lvl="2" algn="r">
              <a:buNone/>
            </a:pPr>
            <a:r>
              <a:rPr lang="pt-PT" i="1" dirty="0" smtClean="0"/>
              <a:t>Nuno Amieiro</a:t>
            </a:r>
            <a:endParaRPr lang="pt-PT" i="1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br>
              <a:rPr lang="pt-PT" dirty="0" smtClean="0">
                <a:solidFill>
                  <a:srgbClr val="FFC000"/>
                </a:solidFill>
              </a:rPr>
            </a:br>
            <a:r>
              <a:rPr lang="pt-PT" dirty="0" smtClean="0"/>
              <a:t>Perspectivas das equipas de topo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/>
              <a:t>Por vezes é preciso dilatar o tempo para chegar à adequação.</a:t>
            </a:r>
          </a:p>
          <a:p>
            <a:endParaRPr lang="pt-PT" dirty="0" smtClean="0"/>
          </a:p>
          <a:p>
            <a:pPr lvl="2" algn="r">
              <a:buNone/>
            </a:pPr>
            <a:r>
              <a:rPr lang="pt-PT" i="1" dirty="0" smtClean="0"/>
              <a:t>Nuno Amieiro</a:t>
            </a:r>
            <a:endParaRPr lang="pt-PT" i="1" dirty="0"/>
          </a:p>
        </p:txBody>
      </p:sp>
      <p:pic>
        <p:nvPicPr>
          <p:cNvPr id="4" name="Imagem 3" descr="Espanh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2571744"/>
            <a:ext cx="4000508" cy="3760478"/>
          </a:xfrm>
          <a:prstGeom prst="rect">
            <a:avLst/>
          </a:prstGeom>
        </p:spPr>
      </p:pic>
      <p:sp>
        <p:nvSpPr>
          <p:cNvPr id="5" name="Marcador de Posição do Número do Diapositivo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br>
              <a:rPr lang="pt-PT" dirty="0" smtClean="0">
                <a:solidFill>
                  <a:srgbClr val="FFC000"/>
                </a:solidFill>
              </a:rPr>
            </a:br>
            <a:r>
              <a:rPr lang="pt-PT" dirty="0" smtClean="0"/>
              <a:t>Perspectivas das equipas de topo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/>
              <a:t>É tão importante correr como parar, acelerar como travar, antecipar como esperar.</a:t>
            </a:r>
          </a:p>
          <a:p>
            <a:endParaRPr lang="pt-PT" dirty="0" smtClean="0"/>
          </a:p>
          <a:p>
            <a:pPr lvl="2" algn="r">
              <a:buNone/>
            </a:pPr>
            <a:r>
              <a:rPr lang="pt-PT" i="1" dirty="0" smtClean="0"/>
              <a:t>Nuno Amieiro</a:t>
            </a:r>
            <a:endParaRPr lang="pt-PT" i="1" dirty="0"/>
          </a:p>
        </p:txBody>
      </p:sp>
      <p:pic>
        <p:nvPicPr>
          <p:cNvPr id="5" name="Imagem 4" descr="LOBELLE%20-%20INTERVIU%20FINAL%200708%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571744"/>
            <a:ext cx="4929190" cy="3691125"/>
          </a:xfrm>
          <a:prstGeom prst="rect">
            <a:avLst/>
          </a:prstGeom>
        </p:spPr>
      </p:pic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314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br>
              <a:rPr lang="pt-PT" dirty="0" smtClean="0">
                <a:solidFill>
                  <a:srgbClr val="FFC000"/>
                </a:solidFill>
              </a:rPr>
            </a:br>
            <a:r>
              <a:rPr lang="pt-PT" dirty="0" smtClean="0"/>
              <a:t>Perspectivas das equipas de topo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b="1" dirty="0" smtClean="0">
                <a:solidFill>
                  <a:srgbClr val="FFFF00"/>
                </a:solidFill>
              </a:rPr>
              <a:t>Quem marca ao homem corre por onde o rival quer</a:t>
            </a:r>
            <a:r>
              <a:rPr lang="pt-PT" dirty="0" smtClean="0"/>
              <a:t>. Essa caçada tem por fim capturar um inimigo, mas o meio usado converte o marcador em prisioneiro. É o adversário quem dispõe do esforço e do espaço. </a:t>
            </a:r>
          </a:p>
          <a:p>
            <a:pPr algn="just"/>
            <a:endParaRPr lang="pt-PT" dirty="0" smtClean="0"/>
          </a:p>
          <a:p>
            <a:pPr algn="just"/>
            <a:r>
              <a:rPr lang="pt-PT" b="1" dirty="0" smtClean="0">
                <a:solidFill>
                  <a:srgbClr val="FFFF00"/>
                </a:solidFill>
              </a:rPr>
              <a:t>Tu segues-me, mas vais para onde eu quero</a:t>
            </a:r>
            <a:r>
              <a:rPr lang="pt-PT" dirty="0" smtClean="0"/>
              <a:t>!</a:t>
            </a:r>
          </a:p>
          <a:p>
            <a:pPr algn="just"/>
            <a:endParaRPr lang="pt-PT" dirty="0" smtClean="0"/>
          </a:p>
          <a:p>
            <a:pPr lvl="2" algn="r">
              <a:buNone/>
            </a:pPr>
            <a:r>
              <a:rPr lang="pt-PT" i="1" dirty="0" err="1" smtClean="0"/>
              <a:t>Valdano</a:t>
            </a:r>
            <a:endParaRPr lang="pt-PT" i="1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br>
              <a:rPr lang="pt-PT" dirty="0" smtClean="0">
                <a:solidFill>
                  <a:srgbClr val="FFC000"/>
                </a:solidFill>
              </a:rPr>
            </a:br>
            <a:r>
              <a:rPr lang="pt-PT" dirty="0" smtClean="0"/>
              <a:t>Perspectivas das equipas de topo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b="1" dirty="0" smtClean="0">
                <a:solidFill>
                  <a:srgbClr val="FFFF00"/>
                </a:solidFill>
              </a:rPr>
              <a:t>Defender homem a homem ou individualmente, não é pensar colectivamente o jogo</a:t>
            </a:r>
            <a:r>
              <a:rPr lang="pt-PT" dirty="0" smtClean="0"/>
              <a:t>.</a:t>
            </a:r>
          </a:p>
          <a:p>
            <a:pPr algn="just">
              <a:buNone/>
            </a:pPr>
            <a:endParaRPr lang="pt-PT" i="1" dirty="0" smtClean="0"/>
          </a:p>
          <a:p>
            <a:pPr lvl="2" algn="r">
              <a:buNone/>
            </a:pPr>
            <a:r>
              <a:rPr lang="pt-PT" i="1" dirty="0" smtClean="0"/>
              <a:t>Nuno Amieiro</a:t>
            </a:r>
            <a:endParaRPr lang="pt-PT" i="1" dirty="0"/>
          </a:p>
        </p:txBody>
      </p:sp>
      <p:pic>
        <p:nvPicPr>
          <p:cNvPr id="4" name="Imagem 3" descr="mostoles%20-%20azkar%20de%20lugo%2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3143248"/>
            <a:ext cx="3810556" cy="2887643"/>
          </a:xfrm>
          <a:prstGeom prst="rect">
            <a:avLst/>
          </a:prstGeom>
        </p:spPr>
      </p:pic>
      <p:sp>
        <p:nvSpPr>
          <p:cNvPr id="5" name="Marcador de Posição do Número do Diapositivo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b="1" dirty="0" smtClean="0">
                <a:solidFill>
                  <a:srgbClr val="FFFF00"/>
                </a:solidFill>
              </a:rPr>
              <a:t>Uma equipa que defende </a:t>
            </a:r>
            <a:r>
              <a:rPr lang="pt-PT" b="1" dirty="0" err="1" smtClean="0">
                <a:solidFill>
                  <a:srgbClr val="FFFF00"/>
                </a:solidFill>
              </a:rPr>
              <a:t>homem-a-homem</a:t>
            </a:r>
            <a:r>
              <a:rPr lang="pt-PT" b="1" dirty="0" smtClean="0">
                <a:solidFill>
                  <a:srgbClr val="FFFF00"/>
                </a:solidFill>
              </a:rPr>
              <a:t> ou individualmente, estará desequilibrada </a:t>
            </a:r>
            <a:r>
              <a:rPr lang="pt-PT" b="1" dirty="0" err="1" smtClean="0">
                <a:solidFill>
                  <a:srgbClr val="FFFF00"/>
                </a:solidFill>
              </a:rPr>
              <a:t>posicionalmente</a:t>
            </a:r>
            <a:r>
              <a:rPr lang="pt-PT" b="1" dirty="0" smtClean="0">
                <a:solidFill>
                  <a:srgbClr val="FFFF00"/>
                </a:solidFill>
              </a:rPr>
              <a:t> (desorganizada) no momento em que recupera a posse de bola.</a:t>
            </a:r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br>
              <a:rPr lang="pt-PT" dirty="0" smtClean="0">
                <a:solidFill>
                  <a:srgbClr val="FFC000"/>
                </a:solidFill>
              </a:rPr>
            </a:br>
            <a:r>
              <a:rPr lang="pt-PT" dirty="0" smtClean="0"/>
              <a:t>Perspectivas das equipas de topo</a:t>
            </a:r>
            <a:endParaRPr lang="pt-PT" dirty="0"/>
          </a:p>
        </p:txBody>
      </p:sp>
      <p:pic>
        <p:nvPicPr>
          <p:cNvPr id="5" name="Imagem 4" descr="Cu no chão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3286124"/>
            <a:ext cx="2928958" cy="2875260"/>
          </a:xfrm>
          <a:prstGeom prst="rect">
            <a:avLst/>
          </a:prstGeom>
        </p:spPr>
      </p:pic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317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br>
              <a:rPr lang="pt-PT" dirty="0" smtClean="0">
                <a:solidFill>
                  <a:srgbClr val="FFC000"/>
                </a:solidFill>
              </a:rPr>
            </a:br>
            <a:r>
              <a:rPr lang="pt-PT" dirty="0" smtClean="0"/>
              <a:t>Perspectivas das equipas de topo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775191"/>
            <a:ext cx="4400552" cy="4625609"/>
          </a:xfrm>
        </p:spPr>
        <p:txBody>
          <a:bodyPr/>
          <a:lstStyle/>
          <a:p>
            <a:pPr algn="just"/>
            <a:r>
              <a:rPr lang="pt-PT" dirty="0" smtClean="0"/>
              <a:t>A defesa à </a:t>
            </a:r>
            <a:r>
              <a:rPr lang="pt-PT" b="1" dirty="0" smtClean="0">
                <a:solidFill>
                  <a:srgbClr val="FFFF00"/>
                </a:solidFill>
              </a:rPr>
              <a:t>zona trata-se de uma defesa mais económica em termos energéticos</a:t>
            </a:r>
            <a:r>
              <a:rPr lang="pt-PT" dirty="0" smtClean="0"/>
              <a:t> quando comparada com a defesa individual.</a:t>
            </a:r>
          </a:p>
          <a:p>
            <a:endParaRPr lang="pt-PT" dirty="0" smtClean="0"/>
          </a:p>
          <a:p>
            <a:pPr lvl="2" algn="r"/>
            <a:r>
              <a:rPr lang="pt-PT" i="1" dirty="0" err="1" smtClean="0"/>
              <a:t>Valdano</a:t>
            </a:r>
            <a:r>
              <a:rPr lang="pt-PT" i="1" dirty="0" smtClean="0"/>
              <a:t> </a:t>
            </a:r>
            <a:endParaRPr lang="pt-PT" i="1" dirty="0"/>
          </a:p>
        </p:txBody>
      </p:sp>
      <p:pic>
        <p:nvPicPr>
          <p:cNvPr id="9" name="Imagem 8" descr="news-ufcfin40708-vizpoz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1571612"/>
            <a:ext cx="3357586" cy="4752276"/>
          </a:xfrm>
          <a:prstGeom prst="rect">
            <a:avLst/>
          </a:prstGeom>
        </p:spPr>
      </p:pic>
      <p:sp>
        <p:nvSpPr>
          <p:cNvPr id="5" name="Marcador de Posição do Número do Diapositivo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br>
              <a:rPr lang="pt-PT" dirty="0" smtClean="0">
                <a:solidFill>
                  <a:srgbClr val="FFC000"/>
                </a:solidFill>
              </a:rPr>
            </a:br>
            <a:r>
              <a:rPr lang="pt-PT" dirty="0" smtClean="0"/>
              <a:t>Perspectivas das equipas de topo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b="1" dirty="0" smtClean="0">
                <a:solidFill>
                  <a:srgbClr val="FFFF00"/>
                </a:solidFill>
              </a:rPr>
              <a:t>A um jogar em reacção da defesa homem a homem opõe-se um jogar em acção da defesa à zona.</a:t>
            </a:r>
          </a:p>
          <a:p>
            <a:pPr algn="just"/>
            <a:endParaRPr lang="pt-PT" dirty="0" smtClean="0"/>
          </a:p>
          <a:p>
            <a:pPr lvl="2" algn="r">
              <a:buNone/>
            </a:pPr>
            <a:r>
              <a:rPr lang="pt-PT" i="1" dirty="0" smtClean="0"/>
              <a:t>Nuno Amieiro</a:t>
            </a:r>
            <a:endParaRPr lang="pt-PT" i="1" dirty="0"/>
          </a:p>
        </p:txBody>
      </p:sp>
      <p:pic>
        <p:nvPicPr>
          <p:cNvPr id="4" name="Imagem 3" descr="news-ufcfin40708-vizpoz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2571744"/>
            <a:ext cx="2966809" cy="3400419"/>
          </a:xfrm>
          <a:prstGeom prst="rect">
            <a:avLst/>
          </a:prstGeom>
        </p:spPr>
      </p:pic>
      <p:sp>
        <p:nvSpPr>
          <p:cNvPr id="5" name="Marcador de Posição do Número do Diapositivo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Retardar a progressão da bola</a:t>
            </a:r>
          </a:p>
          <a:p>
            <a:pPr lvl="1" algn="just"/>
            <a:r>
              <a:rPr lang="pt-PT" dirty="0" smtClean="0"/>
              <a:t>Não alcançando a posse da bola, o objectivo da equipa que defende passa pela </a:t>
            </a:r>
            <a:r>
              <a:rPr lang="pt-PT" b="1" dirty="0" smtClean="0">
                <a:solidFill>
                  <a:srgbClr val="FFFF00"/>
                </a:solidFill>
              </a:rPr>
              <a:t>negação da possibilidade de poder progredir no recinto de jogo</a:t>
            </a:r>
            <a:r>
              <a:rPr lang="pt-PT" dirty="0" smtClean="0"/>
              <a:t> (Castelo, 1996).</a:t>
            </a:r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Objectivos do Processo Defensivo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32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pic>
        <p:nvPicPr>
          <p:cNvPr id="8" name="Imagem 7" descr="Espanha Portug futs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3571876"/>
            <a:ext cx="3286148" cy="2735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br>
              <a:rPr lang="pt-PT" dirty="0" smtClean="0">
                <a:solidFill>
                  <a:srgbClr val="FFC000"/>
                </a:solidFill>
              </a:rPr>
            </a:br>
            <a:r>
              <a:rPr lang="pt-PT" dirty="0" smtClean="0"/>
              <a:t>Perspectivas das equipas de topo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/>
              <a:t>Princípio da </a:t>
            </a:r>
            <a:r>
              <a:rPr lang="pt-PT" b="1" dirty="0" smtClean="0">
                <a:solidFill>
                  <a:srgbClr val="FFFF00"/>
                </a:solidFill>
              </a:rPr>
              <a:t>basculação defensiva </a:t>
            </a:r>
            <a:r>
              <a:rPr lang="pt-PT" dirty="0" smtClean="0"/>
              <a:t>é um fundamento essencial da defesa à zona.</a:t>
            </a:r>
          </a:p>
          <a:p>
            <a:pPr lvl="2" algn="just"/>
            <a:endParaRPr lang="pt-PT" dirty="0" smtClean="0"/>
          </a:p>
          <a:p>
            <a:pPr lvl="2" algn="r">
              <a:buNone/>
            </a:pPr>
            <a:r>
              <a:rPr lang="pt-PT" i="1" dirty="0" smtClean="0"/>
              <a:t>Nuno Amieiro</a:t>
            </a:r>
            <a:endParaRPr lang="pt-PT" i="1" dirty="0"/>
          </a:p>
        </p:txBody>
      </p:sp>
      <p:pic>
        <p:nvPicPr>
          <p:cNvPr id="5" name="Imagem 4" descr="Slovinsko_Slovensko_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857496"/>
            <a:ext cx="4487862" cy="3362772"/>
          </a:xfrm>
          <a:prstGeom prst="rect">
            <a:avLst/>
          </a:prstGeom>
        </p:spPr>
      </p:pic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320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Métodos de Jogo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br>
              <a:rPr lang="pt-PT" dirty="0" smtClean="0">
                <a:solidFill>
                  <a:srgbClr val="FFC000"/>
                </a:solidFill>
              </a:rPr>
            </a:br>
            <a:r>
              <a:rPr lang="pt-PT" dirty="0" smtClean="0"/>
              <a:t>Perspectivas das equipas de topo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/>
              <a:t>O deslocamento das linhas deve aparentar uma “</a:t>
            </a:r>
            <a:r>
              <a:rPr lang="pt-PT" b="1" dirty="0" smtClean="0">
                <a:solidFill>
                  <a:srgbClr val="FFFF00"/>
                </a:solidFill>
              </a:rPr>
              <a:t>unidade elástica</a:t>
            </a:r>
            <a:r>
              <a:rPr lang="pt-PT" dirty="0" smtClean="0"/>
              <a:t>” onde o movimento de uma atrai consigo as restantes.</a:t>
            </a:r>
          </a:p>
          <a:p>
            <a:pPr lvl="2" algn="r"/>
            <a:r>
              <a:rPr lang="pt-PT" i="1" dirty="0" err="1" smtClean="0"/>
              <a:t>Bangsbo</a:t>
            </a:r>
            <a:r>
              <a:rPr lang="pt-PT" i="1" dirty="0" smtClean="0"/>
              <a:t> e </a:t>
            </a:r>
            <a:r>
              <a:rPr lang="pt-PT" i="1" dirty="0" err="1" smtClean="0"/>
              <a:t>Peitersen</a:t>
            </a:r>
            <a:r>
              <a:rPr lang="pt-PT" i="1" dirty="0" smtClean="0"/>
              <a:t> (2002)</a:t>
            </a:r>
            <a:endParaRPr lang="pt-PT" i="1" dirty="0"/>
          </a:p>
        </p:txBody>
      </p:sp>
      <p:pic>
        <p:nvPicPr>
          <p:cNvPr id="4" name="Imagem 3" descr="news-ufcfin40708-vizpoz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3357562"/>
            <a:ext cx="5386399" cy="2762256"/>
          </a:xfrm>
          <a:prstGeom prst="rect">
            <a:avLst/>
          </a:prstGeom>
        </p:spPr>
      </p:pic>
      <p:sp>
        <p:nvSpPr>
          <p:cNvPr id="5" name="Marcador de Posição do Número do Diapositivo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800" y="4000504"/>
            <a:ext cx="7924800" cy="876296"/>
          </a:xfrm>
        </p:spPr>
        <p:txBody>
          <a:bodyPr/>
          <a:lstStyle/>
          <a:p>
            <a:r>
              <a:rPr lang="pt-PT" dirty="0" smtClean="0"/>
              <a:t>4. Análise Sistemática do Jogo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Acções Colectivas Complexas</a:t>
            </a:r>
            <a:endParaRPr lang="pt-PT" dirty="0"/>
          </a:p>
        </p:txBody>
      </p:sp>
      <p:pic>
        <p:nvPicPr>
          <p:cNvPr id="6" name="Imagem 5" descr="320px-Tokyo_rooftop_footb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857232"/>
            <a:ext cx="5643602" cy="317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pt-PT" sz="3600" u="sng" dirty="0" smtClean="0"/>
          </a:p>
          <a:p>
            <a:r>
              <a:rPr lang="pt-PT" sz="3600" u="sng" dirty="0" smtClean="0"/>
              <a:t>Sistemas </a:t>
            </a:r>
            <a:r>
              <a:rPr lang="pt-PT" sz="3600" u="sng" dirty="0"/>
              <a:t>tácticos</a:t>
            </a:r>
            <a:r>
              <a:rPr lang="pt-PT" dirty="0"/>
              <a:t> </a:t>
            </a:r>
          </a:p>
          <a:p>
            <a:r>
              <a:rPr lang="pt-PT" dirty="0" smtClean="0"/>
              <a:t>Circulações tácticas</a:t>
            </a:r>
          </a:p>
          <a:p>
            <a:r>
              <a:rPr lang="pt-PT" dirty="0" smtClean="0"/>
              <a:t>Esquemas </a:t>
            </a:r>
            <a:r>
              <a:rPr lang="pt-PT" dirty="0"/>
              <a:t>tácticos</a:t>
            </a:r>
          </a:p>
          <a:p>
            <a:r>
              <a:rPr lang="pt-PT" dirty="0" smtClean="0"/>
              <a:t>Tarefas e funções</a:t>
            </a:r>
          </a:p>
          <a:p>
            <a:endParaRPr lang="pt-PT" dirty="0"/>
          </a:p>
          <a:p>
            <a:endParaRPr lang="pt-PT" dirty="0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Acções Colectivas Complexas</a:t>
            </a:r>
          </a:p>
        </p:txBody>
      </p:sp>
      <p:sp>
        <p:nvSpPr>
          <p:cNvPr id="218116" name="AutoShape 4"/>
          <p:cNvSpPr>
            <a:spLocks noChangeArrowheads="1"/>
          </p:cNvSpPr>
          <p:nvPr/>
        </p:nvSpPr>
        <p:spPr bwMode="auto">
          <a:xfrm>
            <a:off x="5029200" y="2514600"/>
            <a:ext cx="2971800" cy="6858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PT"/>
          </a:p>
        </p:txBody>
      </p:sp>
      <p:sp>
        <p:nvSpPr>
          <p:cNvPr id="218117" name="AutoShape 5"/>
          <p:cNvSpPr>
            <a:spLocks noChangeArrowheads="1"/>
          </p:cNvSpPr>
          <p:nvPr/>
        </p:nvSpPr>
        <p:spPr bwMode="auto">
          <a:xfrm flipV="1">
            <a:off x="5029200" y="3505200"/>
            <a:ext cx="3048000" cy="6858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PT"/>
          </a:p>
        </p:txBody>
      </p:sp>
      <p:sp>
        <p:nvSpPr>
          <p:cNvPr id="218118" name="Text Box 6"/>
          <p:cNvSpPr txBox="1">
            <a:spLocks noChangeArrowheads="1"/>
          </p:cNvSpPr>
          <p:nvPr/>
        </p:nvSpPr>
        <p:spPr bwMode="auto">
          <a:xfrm>
            <a:off x="5838860" y="1828800"/>
            <a:ext cx="2590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800" dirty="0" smtClean="0">
                <a:latin typeface="Arial Black" pitchFamily="34" charset="0"/>
              </a:rPr>
              <a:t>OFENSIVA</a:t>
            </a:r>
            <a:endParaRPr lang="pt-PT" sz="2800" dirty="0">
              <a:latin typeface="Arial Black" pitchFamily="34" charset="0"/>
            </a:endParaRPr>
          </a:p>
        </p:txBody>
      </p:sp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5715008" y="4572000"/>
            <a:ext cx="28051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800" dirty="0" smtClean="0">
                <a:latin typeface="Arial Black" pitchFamily="34" charset="0"/>
              </a:rPr>
              <a:t>DEFENSIVA</a:t>
            </a:r>
            <a:endParaRPr lang="pt-PT" sz="2800" dirty="0">
              <a:latin typeface="Arial Black" pitchFamily="34" charset="0"/>
            </a:endParaRPr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323</a:t>
            </a:fld>
            <a:endParaRPr lang="pt-PT"/>
          </a:p>
        </p:txBody>
      </p:sp>
      <p:sp>
        <p:nvSpPr>
          <p:cNvPr id="11" name="Marcador de Posição do Rodapé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uiExpand="1" build="p"/>
      <p:bldP spid="218116" grpId="0" animBg="1"/>
      <p:bldP spid="218117" grpId="0" animBg="1"/>
      <p:bldP spid="218118" grpId="0"/>
      <p:bldP spid="218119" grpId="0"/>
    </p:bld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e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324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4000" dirty="0" smtClean="0"/>
              <a:t>Acções Colectivas Complexas</a:t>
            </a:r>
            <a:br>
              <a:rPr lang="pt-PT" sz="4000" dirty="0" smtClean="0"/>
            </a:br>
            <a:r>
              <a:rPr lang="pt-PT" sz="4000" dirty="0" smtClean="0"/>
              <a:t>Postos Específicos no Futsal</a:t>
            </a:r>
            <a:endParaRPr lang="pt-PT" sz="4000" dirty="0"/>
          </a:p>
        </p:txBody>
      </p:sp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500034" y="2075082"/>
            <a:ext cx="8280000" cy="4140000"/>
            <a:chOff x="0" y="0"/>
            <a:chExt cx="20000" cy="20000"/>
          </a:xfrm>
          <a:solidFill>
            <a:schemeClr val="accent1"/>
          </a:solidFill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grp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22" name="Arc 5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23" name="Arc 6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24" name="Arc 7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25" name="Arc 8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26" name="Line 9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27" name="Oval 10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pic>
        <p:nvPicPr>
          <p:cNvPr id="30" name="Picture 27" descr="j01943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71472" y="3857628"/>
            <a:ext cx="272940" cy="612000"/>
          </a:xfrm>
          <a:prstGeom prst="rect">
            <a:avLst/>
          </a:prstGeom>
          <a:noFill/>
        </p:spPr>
      </p:pic>
      <p:pic>
        <p:nvPicPr>
          <p:cNvPr id="32" name="Picture 5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000232" y="3857628"/>
            <a:ext cx="373727" cy="590527"/>
          </a:xfrm>
          <a:prstGeom prst="rect">
            <a:avLst/>
          </a:prstGeom>
          <a:noFill/>
        </p:spPr>
      </p:pic>
      <p:pic>
        <p:nvPicPr>
          <p:cNvPr id="33" name="Picture 5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500430" y="2214554"/>
            <a:ext cx="373727" cy="590527"/>
          </a:xfrm>
          <a:prstGeom prst="rect">
            <a:avLst/>
          </a:prstGeom>
          <a:noFill/>
        </p:spPr>
      </p:pic>
      <p:pic>
        <p:nvPicPr>
          <p:cNvPr id="34" name="Picture 5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286116" y="5429264"/>
            <a:ext cx="373727" cy="590527"/>
          </a:xfrm>
          <a:prstGeom prst="rect">
            <a:avLst/>
          </a:prstGeom>
          <a:noFill/>
        </p:spPr>
      </p:pic>
      <p:pic>
        <p:nvPicPr>
          <p:cNvPr id="35" name="Picture 5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643570" y="3714752"/>
            <a:ext cx="373727" cy="590527"/>
          </a:xfrm>
          <a:prstGeom prst="rect">
            <a:avLst/>
          </a:prstGeom>
          <a:noFill/>
        </p:spPr>
      </p:pic>
      <p:sp>
        <p:nvSpPr>
          <p:cNvPr id="36" name="Rectângulo 35"/>
          <p:cNvSpPr/>
          <p:nvPr/>
        </p:nvSpPr>
        <p:spPr>
          <a:xfrm>
            <a:off x="1619524" y="4425743"/>
            <a:ext cx="12539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PT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Black" pitchFamily="34" charset="0"/>
              </a:rPr>
              <a:t>Fixo</a:t>
            </a:r>
            <a:endParaRPr lang="pt-PT" sz="3600" b="1" dirty="0">
              <a:ln w="50800"/>
              <a:solidFill>
                <a:schemeClr val="bg1">
                  <a:shade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7" name="Rectângulo 36"/>
          <p:cNvSpPr/>
          <p:nvPr/>
        </p:nvSpPr>
        <p:spPr>
          <a:xfrm>
            <a:off x="2000232" y="2786058"/>
            <a:ext cx="35303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PT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Black" pitchFamily="34" charset="0"/>
              </a:rPr>
              <a:t>Ala Esquerdo</a:t>
            </a:r>
            <a:endParaRPr lang="pt-PT" sz="3600" b="1" dirty="0">
              <a:ln w="50800"/>
              <a:solidFill>
                <a:schemeClr val="bg1">
                  <a:shade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8" name="Rectângulo 37"/>
          <p:cNvSpPr/>
          <p:nvPr/>
        </p:nvSpPr>
        <p:spPr>
          <a:xfrm>
            <a:off x="2046206" y="5925941"/>
            <a:ext cx="28669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PT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Black" pitchFamily="34" charset="0"/>
              </a:rPr>
              <a:t>Ala Direito</a:t>
            </a:r>
            <a:endParaRPr lang="pt-PT" sz="3600" b="1" dirty="0">
              <a:ln w="50800"/>
              <a:solidFill>
                <a:schemeClr val="bg1">
                  <a:shade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9" name="Rectângulo 38"/>
          <p:cNvSpPr/>
          <p:nvPr/>
        </p:nvSpPr>
        <p:spPr>
          <a:xfrm>
            <a:off x="5109558" y="4286256"/>
            <a:ext cx="14551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PT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Black" pitchFamily="34" charset="0"/>
              </a:rPr>
              <a:t>Pivot</a:t>
            </a:r>
            <a:endParaRPr lang="pt-PT" sz="3600" b="1" dirty="0">
              <a:ln w="50800"/>
              <a:solidFill>
                <a:schemeClr val="bg1">
                  <a:shade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0" name="Rectângulo 39"/>
          <p:cNvSpPr/>
          <p:nvPr/>
        </p:nvSpPr>
        <p:spPr>
          <a:xfrm>
            <a:off x="214282" y="4500570"/>
            <a:ext cx="9284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PT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Black" pitchFamily="34" charset="0"/>
              </a:rPr>
              <a:t>GR</a:t>
            </a:r>
            <a:endParaRPr lang="pt-PT" sz="3600" b="1" dirty="0">
              <a:ln w="50800"/>
              <a:solidFill>
                <a:schemeClr val="bg1">
                  <a:shade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</p:bld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GR </a:t>
            </a:r>
          </a:p>
          <a:p>
            <a:pPr lvl="1" algn="just"/>
            <a:r>
              <a:rPr lang="pt-PT" dirty="0" smtClean="0"/>
              <a:t>Para além das suas funções naturalmente defensivas, assume cada vez </a:t>
            </a:r>
            <a:r>
              <a:rPr lang="pt-PT" b="1" dirty="0" smtClean="0">
                <a:solidFill>
                  <a:srgbClr val="FFFF00"/>
                </a:solidFill>
              </a:rPr>
              <a:t>maior relevância no processo ofensivo</a:t>
            </a:r>
            <a:r>
              <a:rPr lang="pt-PT" dirty="0" smtClean="0"/>
              <a:t>.</a:t>
            </a:r>
          </a:p>
          <a:p>
            <a:pPr lvl="1" algn="just"/>
            <a:endParaRPr lang="pt-PT" dirty="0" smtClean="0"/>
          </a:p>
          <a:p>
            <a:pPr algn="just"/>
            <a:r>
              <a:rPr lang="pt-PT" dirty="0" smtClean="0"/>
              <a:t>Fixo</a:t>
            </a:r>
          </a:p>
          <a:p>
            <a:pPr lvl="1" algn="just"/>
            <a:r>
              <a:rPr lang="pt-PT" dirty="0" smtClean="0"/>
              <a:t>É o jogador mais recuado e apresenta importantes qualidades defensivas. Geralmente assume grande responsabilidade na organização das acções ofensivas.</a:t>
            </a:r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325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400" dirty="0" smtClean="0"/>
              <a:t>Acções Colectivas Complexas</a:t>
            </a:r>
            <a:br>
              <a:rPr lang="pt-PT" sz="4400" dirty="0" smtClean="0"/>
            </a:br>
            <a:r>
              <a:rPr lang="pt-PT" sz="4400" dirty="0" smtClean="0"/>
              <a:t>Postos Específicos no Futsal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Alas</a:t>
            </a:r>
          </a:p>
          <a:p>
            <a:pPr lvl="1" algn="just"/>
            <a:r>
              <a:rPr lang="pt-PT" dirty="0" smtClean="0"/>
              <a:t>Actuam preferencialmente nas faixas laterais e colaboram tanto no ataque como na defesa. Normalmente são jogadores rápidos e fortes nas situações 1x1.</a:t>
            </a:r>
          </a:p>
          <a:p>
            <a:pPr lvl="1" algn="just"/>
            <a:endParaRPr lang="pt-PT" dirty="0" smtClean="0"/>
          </a:p>
          <a:p>
            <a:pPr algn="just"/>
            <a:r>
              <a:rPr lang="pt-PT" dirty="0" smtClean="0"/>
              <a:t>Pivot</a:t>
            </a:r>
          </a:p>
          <a:p>
            <a:pPr lvl="1" algn="just"/>
            <a:r>
              <a:rPr lang="pt-PT" dirty="0" smtClean="0"/>
              <a:t>É o jogador mais avançado e apresenta importantes qualidades ofensivas. Joga muitas vezes de costas para a baliza adversária, servindo de referência ao ataque da sua equipa.</a:t>
            </a:r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326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4000" dirty="0" smtClean="0"/>
              <a:t>Acções Colectivas Complexas</a:t>
            </a:r>
            <a:br>
              <a:rPr lang="pt-PT" sz="4000" dirty="0" smtClean="0"/>
            </a:br>
            <a:r>
              <a:rPr lang="pt-PT" sz="4000" dirty="0" smtClean="0"/>
              <a:t>Postos Específicos no Futsal</a:t>
            </a:r>
            <a:endParaRPr lang="pt-PT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e Conteúdo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Nos diferentes sistemas de jogo, parte-se de uma </a:t>
            </a:r>
            <a:r>
              <a:rPr lang="pt-PT" b="1" dirty="0" smtClean="0">
                <a:solidFill>
                  <a:srgbClr val="FFFF00"/>
                </a:solidFill>
              </a:rPr>
              <a:t>colocação básica dos jogadores</a:t>
            </a:r>
            <a:r>
              <a:rPr lang="pt-PT" dirty="0" smtClean="0"/>
              <a:t> no terreno de jogo, no entanto a </a:t>
            </a:r>
            <a:r>
              <a:rPr lang="pt-PT" b="1" dirty="0" smtClean="0">
                <a:solidFill>
                  <a:srgbClr val="FFFF00"/>
                </a:solidFill>
              </a:rPr>
              <a:t>criatividade</a:t>
            </a:r>
            <a:r>
              <a:rPr lang="pt-PT" dirty="0" smtClean="0"/>
              <a:t> destes não só deve ser permitida como fomentada pelo treinador, respeitando sempre </a:t>
            </a:r>
            <a:r>
              <a:rPr lang="pt-PT" b="1" dirty="0" smtClean="0">
                <a:solidFill>
                  <a:srgbClr val="FFFF00"/>
                </a:solidFill>
              </a:rPr>
              <a:t>normas lógicas de equilíbrio posicional</a:t>
            </a:r>
            <a:r>
              <a:rPr lang="pt-PT" dirty="0" smtClean="0"/>
              <a:t> (</a:t>
            </a:r>
            <a:r>
              <a:rPr lang="pt-PT" dirty="0" err="1" smtClean="0"/>
              <a:t>Lozano</a:t>
            </a:r>
            <a:r>
              <a:rPr lang="pt-PT" dirty="0" smtClean="0"/>
              <a:t>, 1995).</a:t>
            </a:r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327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400" dirty="0" smtClean="0"/>
              <a:t>Acções Colectivas Complexas</a:t>
            </a:r>
            <a:br>
              <a:rPr lang="pt-PT" sz="4400" dirty="0" smtClean="0"/>
            </a:br>
            <a:r>
              <a:rPr lang="pt-PT" sz="4400" dirty="0" smtClean="0"/>
              <a:t>Sistemas de jogo</a:t>
            </a:r>
            <a:endParaRPr lang="pt-PT" dirty="0"/>
          </a:p>
        </p:txBody>
      </p:sp>
      <p:pic>
        <p:nvPicPr>
          <p:cNvPr id="11" name="Imagem 10" descr="Europeu-abre-com-Empate-0-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3714752"/>
            <a:ext cx="2167916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e Conteúdo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Para elaborar um Sistema de Jogo é necessário ter em conta os seguintes pontos:</a:t>
            </a:r>
          </a:p>
          <a:p>
            <a:pPr algn="just"/>
            <a:r>
              <a:rPr lang="pt-PT" b="1" dirty="0" smtClean="0"/>
              <a:t>Jogadores </a:t>
            </a:r>
          </a:p>
          <a:p>
            <a:pPr lvl="1" algn="just"/>
            <a:r>
              <a:rPr lang="pt-PT" dirty="0" smtClean="0"/>
              <a:t>Dificuldade de contratar jogadores com perfil adequado segundo a nossa concepção. </a:t>
            </a: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Adaptar o sistema às qualidades individuais dos jogadores. </a:t>
            </a:r>
          </a:p>
          <a:p>
            <a:pPr lvl="1" algn="just"/>
            <a:r>
              <a:rPr lang="pt-PT" dirty="0" smtClean="0"/>
              <a:t>Reajustar em função da evolução pretendida e do modelo a preconizar. </a:t>
            </a: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Potenciar características dos jogadores de forma maximal. </a:t>
            </a:r>
          </a:p>
          <a:p>
            <a:pPr algn="just"/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328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400" dirty="0" smtClean="0"/>
              <a:t>Acções Colectivas Complexas</a:t>
            </a:r>
            <a:br>
              <a:rPr lang="pt-PT" sz="4400" dirty="0" smtClean="0"/>
            </a:br>
            <a:r>
              <a:rPr lang="pt-PT" sz="4000" dirty="0" smtClean="0"/>
              <a:t>Sistemas de jogo [Caracterização]</a:t>
            </a:r>
            <a:r>
              <a:rPr lang="pt-PT" sz="4400" dirty="0" smtClean="0"/>
              <a:t>  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e Conteúdo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Para elaborar um Sistema de Jogo é necessário ter em conta os seguintes pontos:</a:t>
            </a:r>
          </a:p>
          <a:p>
            <a:pPr algn="just"/>
            <a:r>
              <a:rPr lang="pt-PT" b="1" dirty="0" smtClean="0"/>
              <a:t>Continuidade </a:t>
            </a:r>
          </a:p>
          <a:p>
            <a:pPr lvl="1" algn="just"/>
            <a:r>
              <a:rPr lang="pt-PT" dirty="0" smtClean="0"/>
              <a:t>Apresentar regularidades contínuas no tempo de forma a proporcionar finalizações vantajosas ou impedir essas finalizações. </a:t>
            </a:r>
          </a:p>
          <a:p>
            <a:pPr lvl="1" algn="just"/>
            <a:r>
              <a:rPr lang="pt-PT" dirty="0" smtClean="0"/>
              <a:t>No ataque organizado esta dificuldade é maior, deverá haver </a:t>
            </a:r>
            <a:r>
              <a:rPr lang="pt-PT" b="1" dirty="0" smtClean="0">
                <a:solidFill>
                  <a:srgbClr val="FFFF00"/>
                </a:solidFill>
              </a:rPr>
              <a:t>ordem táctica, como forma de haver continuidade, de forma objectiva </a:t>
            </a:r>
            <a:r>
              <a:rPr lang="pt-PT" dirty="0" smtClean="0"/>
              <a:t>no nosso sistema </a:t>
            </a:r>
          </a:p>
          <a:p>
            <a:pPr algn="just"/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329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400" dirty="0" smtClean="0"/>
              <a:t>Acções Colectivas Complexas</a:t>
            </a:r>
            <a:r>
              <a:rPr lang="pt-PT" sz="4000" dirty="0" smtClean="0"/>
              <a:t/>
            </a:r>
            <a:br>
              <a:rPr lang="pt-PT" sz="4000" dirty="0" smtClean="0"/>
            </a:br>
            <a:r>
              <a:rPr lang="pt-PT" sz="4000" dirty="0" smtClean="0"/>
              <a:t>Sistemas de jogo [Caracterização]</a:t>
            </a:r>
            <a:r>
              <a:rPr lang="pt-PT" sz="4400" dirty="0" smtClean="0"/>
              <a:t> </a:t>
            </a:r>
            <a:endParaRPr lang="pt-PT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Defesa da baliza</a:t>
            </a:r>
          </a:p>
          <a:p>
            <a:pPr lvl="1" algn="just"/>
            <a:r>
              <a:rPr lang="pt-PT" dirty="0" smtClean="0"/>
              <a:t>Consoante a </a:t>
            </a:r>
            <a:r>
              <a:rPr lang="pt-PT" dirty="0" smtClean="0">
                <a:solidFill>
                  <a:srgbClr val="FFFF00"/>
                </a:solidFill>
              </a:rPr>
              <a:t>impossibilidade</a:t>
            </a:r>
            <a:r>
              <a:rPr lang="pt-PT" dirty="0" smtClean="0"/>
              <a:t> de </a:t>
            </a:r>
            <a:r>
              <a:rPr lang="pt-PT" dirty="0" smtClean="0">
                <a:solidFill>
                  <a:srgbClr val="FFFF00"/>
                </a:solidFill>
              </a:rPr>
              <a:t>recuperar de imediato</a:t>
            </a:r>
            <a:r>
              <a:rPr lang="pt-PT" dirty="0" smtClean="0"/>
              <a:t> </a:t>
            </a:r>
            <a:r>
              <a:rPr lang="pt-PT" dirty="0" smtClean="0">
                <a:solidFill>
                  <a:srgbClr val="FFFF00"/>
                </a:solidFill>
              </a:rPr>
              <a:t>a posse de bola e de estancar a progressão</a:t>
            </a:r>
            <a:r>
              <a:rPr lang="pt-PT" dirty="0" smtClean="0"/>
              <a:t> do processo ofensivo adversário, a equipa em fase defensiva deverá dar imediatamente </a:t>
            </a:r>
            <a:r>
              <a:rPr lang="pt-PT" b="1" dirty="0" smtClean="0">
                <a:solidFill>
                  <a:srgbClr val="FFFF00"/>
                </a:solidFill>
              </a:rPr>
              <a:t>prioridade à defesa da sua própria baliza</a:t>
            </a:r>
            <a:r>
              <a:rPr lang="pt-PT" dirty="0" smtClean="0"/>
              <a:t>.</a:t>
            </a:r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Objectivos do Processo Defensivo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33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pic>
        <p:nvPicPr>
          <p:cNvPr id="9" name="Imagem 8" descr="futsal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3929066"/>
            <a:ext cx="3571900" cy="2384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e Conteúdo 9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48272"/>
          </a:xfrm>
        </p:spPr>
        <p:txBody>
          <a:bodyPr>
            <a:normAutofit/>
          </a:bodyPr>
          <a:lstStyle/>
          <a:p>
            <a:pPr algn="just"/>
            <a:r>
              <a:rPr lang="pt-PT" dirty="0" smtClean="0"/>
              <a:t>Para elaborar um Sistema de Jogo é necessário ter em conta os seguintes pontos:</a:t>
            </a:r>
          </a:p>
          <a:p>
            <a:pPr algn="just"/>
            <a:r>
              <a:rPr lang="pt-PT" b="1" dirty="0" smtClean="0"/>
              <a:t>Coordenação (timing) </a:t>
            </a:r>
          </a:p>
          <a:p>
            <a:pPr lvl="1" algn="just"/>
            <a:r>
              <a:rPr lang="pt-PT" dirty="0" smtClean="0"/>
              <a:t>Coordenação entre os jogadores no espaço e no tempo de forma a concertar movimentos e acções, quer individuais quer colectivas.</a:t>
            </a:r>
          </a:p>
          <a:p>
            <a:pPr lvl="1" algn="just"/>
            <a:endParaRPr lang="pt-PT" sz="1000" dirty="0" smtClean="0"/>
          </a:p>
          <a:p>
            <a:pPr algn="just"/>
            <a:r>
              <a:rPr lang="pt-PT" sz="2800" b="1" dirty="0" smtClean="0"/>
              <a:t>Esquema base </a:t>
            </a:r>
          </a:p>
          <a:p>
            <a:pPr lvl="1" algn="just"/>
            <a:r>
              <a:rPr lang="pt-PT" dirty="0" smtClean="0"/>
              <a:t>Estrutura base ou esqueleto que o nosso sistema apresenta com mais regularidade no tempo. </a:t>
            </a:r>
          </a:p>
          <a:p>
            <a:pPr lvl="1" algn="just"/>
            <a:r>
              <a:rPr lang="pt-PT" dirty="0" smtClean="0"/>
              <a:t>Deverá haver sempre possibilidade de realizar </a:t>
            </a:r>
            <a:r>
              <a:rPr lang="pt-PT" b="1" dirty="0" smtClean="0">
                <a:solidFill>
                  <a:srgbClr val="FFFF00"/>
                </a:solidFill>
              </a:rPr>
              <a:t>adaptações e variantes</a:t>
            </a:r>
            <a:r>
              <a:rPr lang="pt-PT" dirty="0" smtClean="0"/>
              <a:t>. </a:t>
            </a:r>
          </a:p>
          <a:p>
            <a:pPr algn="just"/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330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400" dirty="0" smtClean="0"/>
              <a:t>Acções Colectivas Complexas</a:t>
            </a:r>
            <a:br>
              <a:rPr lang="pt-PT" sz="4400" dirty="0" smtClean="0"/>
            </a:br>
            <a:r>
              <a:rPr lang="pt-PT" sz="4000" dirty="0" smtClean="0"/>
              <a:t>Sistemas de jogo [Caracterização]</a:t>
            </a:r>
            <a:r>
              <a:rPr lang="pt-PT" sz="4400" dirty="0" smtClean="0"/>
              <a:t> </a:t>
            </a:r>
            <a:endParaRPr lang="pt-PT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e Conteúdo 9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48272"/>
          </a:xfrm>
        </p:spPr>
        <p:txBody>
          <a:bodyPr>
            <a:normAutofit/>
          </a:bodyPr>
          <a:lstStyle/>
          <a:p>
            <a:pPr algn="just"/>
            <a:r>
              <a:rPr lang="pt-PT" dirty="0" smtClean="0"/>
              <a:t>Para elaborar um Sistema de Jogo é necessário ter em conta os seguintes pontos:</a:t>
            </a:r>
          </a:p>
          <a:p>
            <a:pPr algn="just"/>
            <a:r>
              <a:rPr lang="pt-PT" b="1" dirty="0" smtClean="0"/>
              <a:t>Margem de erro </a:t>
            </a: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Numa fase inicial a implementação de um sistema será lenta e gradual</a:t>
            </a:r>
            <a:r>
              <a:rPr lang="pt-PT" dirty="0" smtClean="0"/>
              <a:t>. </a:t>
            </a:r>
          </a:p>
          <a:p>
            <a:pPr lvl="1" algn="just"/>
            <a:r>
              <a:rPr lang="pt-PT" dirty="0" smtClean="0"/>
              <a:t>Um sistema é uma estrutura complexa constituída por inúmeros pormenores. Por vezes </a:t>
            </a:r>
            <a:r>
              <a:rPr lang="pt-PT" b="1" dirty="0" smtClean="0">
                <a:solidFill>
                  <a:srgbClr val="FFFF00"/>
                </a:solidFill>
              </a:rPr>
              <a:t>pequenos pormenores e acções estão na base de falhas do nosso sistema. </a:t>
            </a:r>
          </a:p>
          <a:p>
            <a:pPr lvl="1" algn="just"/>
            <a:endParaRPr lang="pt-PT" sz="1000" dirty="0" smtClean="0"/>
          </a:p>
          <a:p>
            <a:pPr algn="just"/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331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400" dirty="0" smtClean="0"/>
              <a:t>Acções Colectivas Complexas</a:t>
            </a:r>
            <a:br>
              <a:rPr lang="pt-PT" sz="4400" dirty="0" smtClean="0"/>
            </a:br>
            <a:r>
              <a:rPr lang="pt-PT" sz="4000" dirty="0" smtClean="0"/>
              <a:t>Sistemas de jogo [Caracterização]</a:t>
            </a:r>
            <a:r>
              <a:rPr lang="pt-PT" sz="4400" dirty="0" smtClean="0"/>
              <a:t> </a:t>
            </a:r>
            <a:endParaRPr lang="pt-PT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e Conteúdo 9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48272"/>
          </a:xfrm>
        </p:spPr>
        <p:txBody>
          <a:bodyPr>
            <a:normAutofit/>
          </a:bodyPr>
          <a:lstStyle/>
          <a:p>
            <a:pPr algn="just"/>
            <a:r>
              <a:rPr lang="pt-PT" dirty="0" smtClean="0"/>
              <a:t>Para elaborar um Sistema de Jogo é necessário ter em conta os seguintes pontos:</a:t>
            </a:r>
          </a:p>
          <a:p>
            <a:pPr algn="just"/>
            <a:r>
              <a:rPr lang="pt-PT" b="1" dirty="0" smtClean="0"/>
              <a:t>Posições específicas e mudança de funções</a:t>
            </a:r>
          </a:p>
          <a:p>
            <a:pPr lvl="1" algn="just"/>
            <a:r>
              <a:rPr lang="pt-PT" dirty="0" smtClean="0"/>
              <a:t>A variabilidade táctica do sistemas de jogo é fundamental, como tal, a </a:t>
            </a:r>
            <a:r>
              <a:rPr lang="pt-PT" b="1" dirty="0" smtClean="0">
                <a:solidFill>
                  <a:srgbClr val="FFFF00"/>
                </a:solidFill>
              </a:rPr>
              <a:t>universalidade dos jogadores</a:t>
            </a:r>
            <a:r>
              <a:rPr lang="pt-PT" dirty="0" smtClean="0"/>
              <a:t> e a capacidade destes assumirem tarefas e funções diversificadas será uma característica de um sistema de jogo evoluído. </a:t>
            </a: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Possuir jogadores que respondam às exigências do jogo</a:t>
            </a:r>
            <a:r>
              <a:rPr lang="pt-PT" dirty="0" smtClean="0"/>
              <a:t> é mais importante do que o jogo ter que responder ás “exigências” dos jogadores. </a:t>
            </a:r>
          </a:p>
          <a:p>
            <a:pPr lvl="1" algn="just"/>
            <a:endParaRPr lang="pt-PT" sz="1000" dirty="0" smtClean="0"/>
          </a:p>
          <a:p>
            <a:pPr algn="just"/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332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400" dirty="0" smtClean="0"/>
              <a:t>Acções Colectivas Complexas</a:t>
            </a:r>
            <a:br>
              <a:rPr lang="pt-PT" sz="4400" dirty="0" smtClean="0"/>
            </a:br>
            <a:r>
              <a:rPr lang="pt-PT" sz="4000" dirty="0" smtClean="0"/>
              <a:t>Sistemas de jogo [Caracterização]</a:t>
            </a:r>
            <a:r>
              <a:rPr lang="pt-PT" sz="4400" dirty="0" smtClean="0"/>
              <a:t> 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e Conteúdo 9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48272"/>
          </a:xfrm>
        </p:spPr>
        <p:txBody>
          <a:bodyPr>
            <a:normAutofit/>
          </a:bodyPr>
          <a:lstStyle/>
          <a:p>
            <a:pPr algn="just"/>
            <a:r>
              <a:rPr lang="pt-PT" dirty="0" smtClean="0"/>
              <a:t>Para elaborar um Sistema de Jogo é necessário ter em conta os seguintes pontos:</a:t>
            </a:r>
          </a:p>
          <a:p>
            <a:pPr algn="just"/>
            <a:r>
              <a:rPr lang="pt-PT" b="1" dirty="0" smtClean="0"/>
              <a:t>Número de sistemas </a:t>
            </a:r>
          </a:p>
          <a:p>
            <a:pPr lvl="1" algn="just"/>
            <a:r>
              <a:rPr lang="pt-PT" dirty="0" smtClean="0"/>
              <a:t>A implementação de mais do que um sistema permite uma </a:t>
            </a:r>
            <a:r>
              <a:rPr lang="pt-PT" b="1" dirty="0" smtClean="0">
                <a:solidFill>
                  <a:srgbClr val="FFFF00"/>
                </a:solidFill>
              </a:rPr>
              <a:t>maior variabilidade estratégica</a:t>
            </a:r>
            <a:r>
              <a:rPr lang="pt-PT" dirty="0" smtClean="0"/>
              <a:t>. </a:t>
            </a:r>
          </a:p>
          <a:p>
            <a:pPr lvl="1" algn="just"/>
            <a:r>
              <a:rPr lang="pt-PT" dirty="0" smtClean="0"/>
              <a:t>No entanto a </a:t>
            </a:r>
            <a:r>
              <a:rPr lang="pt-PT" b="1" dirty="0" smtClean="0">
                <a:solidFill>
                  <a:srgbClr val="FFFF00"/>
                </a:solidFill>
              </a:rPr>
              <a:t>dificuldade</a:t>
            </a:r>
            <a:r>
              <a:rPr lang="pt-PT" dirty="0" smtClean="0"/>
              <a:t> de implementar um número elevado de sistemas de jogo origina dificuldades no seu desenvolvimento. </a:t>
            </a:r>
          </a:p>
          <a:p>
            <a:pPr lvl="1" algn="just"/>
            <a:endParaRPr lang="pt-PT" sz="1000" dirty="0" smtClean="0"/>
          </a:p>
          <a:p>
            <a:pPr algn="just"/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333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400" dirty="0" smtClean="0"/>
              <a:t>Acções Colectivas Complexas</a:t>
            </a:r>
            <a:br>
              <a:rPr lang="pt-PT" sz="4400" dirty="0" smtClean="0"/>
            </a:br>
            <a:r>
              <a:rPr lang="pt-PT" sz="4000" dirty="0" smtClean="0"/>
              <a:t>Sistemas de jogo [Caracterização]</a:t>
            </a:r>
            <a:r>
              <a:rPr lang="pt-PT" sz="4400" dirty="0" smtClean="0"/>
              <a:t> 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e Conteúdo 9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48272"/>
          </a:xfrm>
        </p:spPr>
        <p:txBody>
          <a:bodyPr>
            <a:normAutofit/>
          </a:bodyPr>
          <a:lstStyle/>
          <a:p>
            <a:pPr algn="just"/>
            <a:r>
              <a:rPr lang="pt-PT" dirty="0" smtClean="0"/>
              <a:t>Para elaborar um Sistema de Jogo é necessário ter em conta os seguintes pontos:</a:t>
            </a:r>
          </a:p>
          <a:p>
            <a:pPr algn="just"/>
            <a:r>
              <a:rPr lang="pt-PT" b="1" dirty="0" smtClean="0"/>
              <a:t>Equilíbrio de opções </a:t>
            </a:r>
          </a:p>
          <a:p>
            <a:pPr lvl="1" algn="just"/>
            <a:r>
              <a:rPr lang="pt-PT" dirty="0" smtClean="0"/>
              <a:t>Deverá ser equilibrado quanto às </a:t>
            </a:r>
            <a:r>
              <a:rPr lang="pt-PT" b="1" dirty="0" smtClean="0">
                <a:solidFill>
                  <a:srgbClr val="FFFF00"/>
                </a:solidFill>
              </a:rPr>
              <a:t>opções que proporciona aos jogadores</a:t>
            </a:r>
            <a:r>
              <a:rPr lang="pt-PT" dirty="0" smtClean="0"/>
              <a:t>. </a:t>
            </a:r>
          </a:p>
          <a:p>
            <a:pPr lvl="1" algn="just"/>
            <a:r>
              <a:rPr lang="pt-PT" dirty="0" smtClean="0"/>
              <a:t>Haver opções para todos os jogadores de forma a que estes consigam executar a tarefas e funções exigidas é fundamental. </a:t>
            </a:r>
          </a:p>
          <a:p>
            <a:pPr lvl="1" algn="just"/>
            <a:endParaRPr lang="pt-PT" sz="1000" dirty="0" smtClean="0"/>
          </a:p>
          <a:p>
            <a:pPr algn="just"/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334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400" dirty="0" smtClean="0"/>
              <a:t>Acções Colectivas Complexas</a:t>
            </a:r>
            <a:br>
              <a:rPr lang="pt-PT" sz="4400" dirty="0" smtClean="0"/>
            </a:br>
            <a:r>
              <a:rPr lang="pt-PT" sz="4000" dirty="0" smtClean="0"/>
              <a:t>Sistemas de jogo [Caracterização]</a:t>
            </a:r>
            <a:r>
              <a:rPr lang="pt-PT" sz="4400" dirty="0" smtClean="0"/>
              <a:t> 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e Conteúdo 9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48272"/>
          </a:xfrm>
        </p:spPr>
        <p:txBody>
          <a:bodyPr>
            <a:normAutofit/>
          </a:bodyPr>
          <a:lstStyle/>
          <a:p>
            <a:pPr algn="just"/>
            <a:r>
              <a:rPr lang="pt-PT" dirty="0" smtClean="0"/>
              <a:t>Para elaborar um Sistema de Jogo é necessário ter em conta os seguintes pontos:</a:t>
            </a:r>
          </a:p>
          <a:p>
            <a:pPr algn="just"/>
            <a:r>
              <a:rPr lang="pt-PT" b="1" dirty="0" smtClean="0"/>
              <a:t>Missões dentro do sistema </a:t>
            </a:r>
          </a:p>
          <a:p>
            <a:pPr lvl="1" algn="just"/>
            <a:r>
              <a:rPr lang="pt-PT" dirty="0" smtClean="0"/>
              <a:t>Todos os jogadores devem </a:t>
            </a:r>
            <a:r>
              <a:rPr lang="pt-PT" b="1" dirty="0" smtClean="0">
                <a:solidFill>
                  <a:srgbClr val="FFFF00"/>
                </a:solidFill>
              </a:rPr>
              <a:t>saber como agir </a:t>
            </a:r>
            <a:r>
              <a:rPr lang="pt-PT" dirty="0" smtClean="0"/>
              <a:t>dentro do sistema preconizado em </a:t>
            </a:r>
            <a:r>
              <a:rPr lang="pt-PT" b="1" dirty="0" smtClean="0">
                <a:solidFill>
                  <a:srgbClr val="FFFF00"/>
                </a:solidFill>
              </a:rPr>
              <a:t>qualquer situação</a:t>
            </a:r>
            <a:r>
              <a:rPr lang="pt-PT" dirty="0" smtClean="0"/>
              <a:t>. </a:t>
            </a:r>
          </a:p>
          <a:p>
            <a:pPr lvl="1" algn="just"/>
            <a:r>
              <a:rPr lang="pt-PT" dirty="0" smtClean="0"/>
              <a:t>E existência de </a:t>
            </a:r>
            <a:r>
              <a:rPr lang="pt-PT" b="1" dirty="0" smtClean="0">
                <a:solidFill>
                  <a:srgbClr val="FFFF00"/>
                </a:solidFill>
              </a:rPr>
              <a:t>princípios de acção </a:t>
            </a:r>
            <a:r>
              <a:rPr lang="pt-PT" dirty="0" smtClean="0"/>
              <a:t>quer individuais e colectivos é preponderante no funcionamento do sistema. </a:t>
            </a:r>
          </a:p>
          <a:p>
            <a:pPr lvl="1" algn="just"/>
            <a:endParaRPr lang="pt-PT" sz="1000" dirty="0" smtClean="0"/>
          </a:p>
          <a:p>
            <a:pPr algn="just"/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335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400" dirty="0" smtClean="0"/>
              <a:t>Acções Colectivas Complexas</a:t>
            </a:r>
            <a:br>
              <a:rPr lang="pt-PT" sz="4400" dirty="0" smtClean="0"/>
            </a:br>
            <a:r>
              <a:rPr lang="pt-PT" sz="4000" dirty="0" smtClean="0"/>
              <a:t>Sistemas de jogo [Caracterização]</a:t>
            </a:r>
            <a:r>
              <a:rPr lang="pt-PT" sz="4400" dirty="0" smtClean="0"/>
              <a:t> 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e Conteúdo 9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48272"/>
          </a:xfrm>
        </p:spPr>
        <p:txBody>
          <a:bodyPr>
            <a:normAutofit/>
          </a:bodyPr>
          <a:lstStyle/>
          <a:p>
            <a:pPr algn="just"/>
            <a:r>
              <a:rPr lang="pt-PT" dirty="0" smtClean="0"/>
              <a:t>Para elaborar um Sistema de Jogo é necessário ter em conta os seguintes pontos:</a:t>
            </a:r>
          </a:p>
          <a:p>
            <a:pPr algn="just"/>
            <a:r>
              <a:rPr lang="pt-PT" b="1" dirty="0" smtClean="0"/>
              <a:t>Aproveitamento das opções e variantes </a:t>
            </a:r>
          </a:p>
          <a:p>
            <a:pPr lvl="1" algn="just"/>
            <a:r>
              <a:rPr lang="pt-PT" dirty="0" smtClean="0"/>
              <a:t>A </a:t>
            </a:r>
            <a:r>
              <a:rPr lang="pt-PT" b="1" dirty="0" smtClean="0">
                <a:solidFill>
                  <a:srgbClr val="FFFF00"/>
                </a:solidFill>
              </a:rPr>
              <a:t>adaptação ao adversário </a:t>
            </a:r>
            <a:r>
              <a:rPr lang="pt-PT" dirty="0" smtClean="0"/>
              <a:t>(contra-comunicação) será fundamental para assim aproveitar as oportunidades, como aplicar todas as variantes existentes. </a:t>
            </a:r>
          </a:p>
          <a:p>
            <a:pPr lvl="1" algn="just"/>
            <a:r>
              <a:rPr lang="pt-PT" dirty="0" smtClean="0"/>
              <a:t>O resultado final na aplicação de um sistema é sempre imprevisível, a </a:t>
            </a:r>
            <a:r>
              <a:rPr lang="pt-PT" b="1" dirty="0" smtClean="0">
                <a:solidFill>
                  <a:srgbClr val="FFFF00"/>
                </a:solidFill>
              </a:rPr>
              <a:t>adaptabilidade deste é fundamental.  </a:t>
            </a:r>
          </a:p>
          <a:p>
            <a:pPr lvl="1" algn="just"/>
            <a:endParaRPr lang="pt-PT" sz="1000" dirty="0" smtClean="0"/>
          </a:p>
          <a:p>
            <a:pPr algn="just"/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336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400" dirty="0" smtClean="0"/>
              <a:t>Acções Colectivas Complexas</a:t>
            </a:r>
            <a:br>
              <a:rPr lang="pt-PT" sz="4400" dirty="0" smtClean="0"/>
            </a:br>
            <a:r>
              <a:rPr lang="pt-PT" sz="4000" dirty="0" smtClean="0"/>
              <a:t>Sistemas de jogo [Caracterização]</a:t>
            </a:r>
            <a:r>
              <a:rPr lang="pt-PT" sz="4400" dirty="0" smtClean="0"/>
              <a:t> 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e Conteúdo 9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48272"/>
          </a:xfrm>
        </p:spPr>
        <p:txBody>
          <a:bodyPr>
            <a:normAutofit/>
          </a:bodyPr>
          <a:lstStyle/>
          <a:p>
            <a:pPr algn="just"/>
            <a:r>
              <a:rPr lang="pt-PT" dirty="0" smtClean="0"/>
              <a:t>Para elaborar um Sistema de Jogo é necessário ter em conta os seguintes pontos:</a:t>
            </a:r>
          </a:p>
          <a:p>
            <a:pPr algn="just"/>
            <a:r>
              <a:rPr lang="pt-PT" b="1" dirty="0" smtClean="0"/>
              <a:t>Sistema válido </a:t>
            </a:r>
          </a:p>
          <a:p>
            <a:pPr lvl="1" algn="just"/>
            <a:r>
              <a:rPr lang="pt-PT" dirty="0" smtClean="0"/>
              <a:t>A </a:t>
            </a:r>
            <a:r>
              <a:rPr lang="pt-PT" b="1" dirty="0" smtClean="0">
                <a:solidFill>
                  <a:srgbClr val="FFFF00"/>
                </a:solidFill>
              </a:rPr>
              <a:t>eficácia do sistema deve ser assumida pelo treinador</a:t>
            </a:r>
            <a:r>
              <a:rPr lang="pt-PT" dirty="0" smtClean="0"/>
              <a:t>, com confiança e transmitido com entusiasmo. </a:t>
            </a:r>
          </a:p>
          <a:p>
            <a:pPr lvl="1" algn="just"/>
            <a:r>
              <a:rPr lang="pt-PT" dirty="0" smtClean="0"/>
              <a:t>A </a:t>
            </a:r>
            <a:r>
              <a:rPr lang="pt-PT" b="1" dirty="0" smtClean="0">
                <a:solidFill>
                  <a:srgbClr val="FFFF00"/>
                </a:solidFill>
              </a:rPr>
              <a:t>transmissão de conhecimento </a:t>
            </a:r>
            <a:r>
              <a:rPr lang="pt-PT" dirty="0" smtClean="0"/>
              <a:t>por parte do treinador é decisiva na implementação de um sistema </a:t>
            </a:r>
          </a:p>
          <a:p>
            <a:pPr lvl="1" algn="just"/>
            <a:endParaRPr lang="pt-PT" sz="1000" dirty="0" smtClean="0"/>
          </a:p>
          <a:p>
            <a:pPr algn="just"/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337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400" dirty="0" smtClean="0"/>
              <a:t>Acções Colectivas Complexas</a:t>
            </a:r>
            <a:br>
              <a:rPr lang="pt-PT" sz="4400" dirty="0" smtClean="0"/>
            </a:br>
            <a:r>
              <a:rPr lang="pt-PT" sz="4000" dirty="0" smtClean="0"/>
              <a:t>Sistemas de jogo [Caracterização]</a:t>
            </a:r>
            <a:r>
              <a:rPr lang="pt-PT" sz="4400" dirty="0" smtClean="0"/>
              <a:t> 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e Conteúdo 9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48272"/>
          </a:xfrm>
        </p:spPr>
        <p:txBody>
          <a:bodyPr>
            <a:normAutofit/>
          </a:bodyPr>
          <a:lstStyle/>
          <a:p>
            <a:pPr algn="just"/>
            <a:r>
              <a:rPr lang="pt-PT" b="1" dirty="0" smtClean="0"/>
              <a:t>Factores de Caracterização dos Sistemas de Jogo: </a:t>
            </a:r>
          </a:p>
          <a:p>
            <a:pPr lvl="1" algn="just"/>
            <a:r>
              <a:rPr lang="pt-PT" dirty="0" smtClean="0"/>
              <a:t>Ritmo de jogo (factor temporal); </a:t>
            </a:r>
          </a:p>
          <a:p>
            <a:pPr lvl="1" algn="just"/>
            <a:r>
              <a:rPr lang="pt-PT" dirty="0" smtClean="0"/>
              <a:t>Estilo de jogo (recursos técnicos e tácticos); </a:t>
            </a:r>
          </a:p>
          <a:p>
            <a:pPr lvl="1" algn="just"/>
            <a:r>
              <a:rPr lang="pt-PT" dirty="0" smtClean="0"/>
              <a:t>Ordem e nº de intervenções nas interacções motrizes; </a:t>
            </a:r>
          </a:p>
          <a:p>
            <a:pPr lvl="1" algn="just"/>
            <a:r>
              <a:rPr lang="pt-PT" dirty="0" smtClean="0"/>
              <a:t>Maior ou menor adaptação ao adversário; </a:t>
            </a:r>
          </a:p>
          <a:p>
            <a:pPr lvl="1" algn="just"/>
            <a:r>
              <a:rPr lang="pt-PT" dirty="0" smtClean="0"/>
              <a:t>Número de jogadores intervenientes nas acções de ataque e defesa; </a:t>
            </a:r>
          </a:p>
          <a:p>
            <a:pPr lvl="1" algn="just"/>
            <a:r>
              <a:rPr lang="pt-PT" dirty="0" smtClean="0"/>
              <a:t>Singularidade/inovação nas acções de jogo. </a:t>
            </a:r>
          </a:p>
          <a:p>
            <a:pPr lvl="1" algn="just"/>
            <a:endParaRPr lang="pt-PT" sz="1000" dirty="0" smtClean="0"/>
          </a:p>
          <a:p>
            <a:pPr algn="just"/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338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400" dirty="0" smtClean="0"/>
              <a:t>Acções Colectivas Complexas</a:t>
            </a:r>
            <a:br>
              <a:rPr lang="pt-PT" sz="4400" dirty="0" smtClean="0"/>
            </a:br>
            <a:r>
              <a:rPr lang="pt-PT" sz="4000" dirty="0" smtClean="0"/>
              <a:t>Sistemas de jogo [Caracterização]</a:t>
            </a:r>
            <a:r>
              <a:rPr lang="pt-PT" sz="4400" dirty="0" smtClean="0"/>
              <a:t> 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e Conteúdo 9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76768"/>
          </a:xfrm>
        </p:spPr>
        <p:txBody>
          <a:bodyPr>
            <a:normAutofit/>
          </a:bodyPr>
          <a:lstStyle/>
          <a:p>
            <a:pPr algn="just"/>
            <a:r>
              <a:rPr lang="pt-PT" dirty="0" smtClean="0"/>
              <a:t>Para compreender os diferentes sistemas de jogo, </a:t>
            </a:r>
            <a:r>
              <a:rPr lang="pt-PT" dirty="0" err="1" smtClean="0"/>
              <a:t>Sampedro</a:t>
            </a:r>
            <a:r>
              <a:rPr lang="pt-PT" dirty="0" smtClean="0"/>
              <a:t> (1997) apoiando-se em </a:t>
            </a:r>
            <a:r>
              <a:rPr lang="pt-PT" dirty="0" err="1" smtClean="0"/>
              <a:t>Naglak</a:t>
            </a:r>
            <a:r>
              <a:rPr lang="pt-PT" dirty="0" smtClean="0"/>
              <a:t> (1980) explica as diferentes maneiras de entender o jogo. </a:t>
            </a:r>
          </a:p>
          <a:p>
            <a:pPr algn="just"/>
            <a:r>
              <a:rPr lang="pt-PT" b="1" dirty="0" smtClean="0"/>
              <a:t>1ª Explicação: </a:t>
            </a:r>
          </a:p>
          <a:p>
            <a:pPr lvl="1" algn="just"/>
            <a:r>
              <a:rPr lang="pt-PT" dirty="0" smtClean="0"/>
              <a:t>Interpretação do jogo de forma </a:t>
            </a:r>
            <a:r>
              <a:rPr lang="pt-PT" b="1" dirty="0" smtClean="0">
                <a:solidFill>
                  <a:srgbClr val="FFFF00"/>
                </a:solidFill>
              </a:rPr>
              <a:t>rígida com esquemas tácticos previamente definidos</a:t>
            </a:r>
            <a:r>
              <a:rPr lang="pt-PT" dirty="0" smtClean="0"/>
              <a:t>. </a:t>
            </a:r>
          </a:p>
          <a:p>
            <a:pPr lvl="2" algn="just"/>
            <a:r>
              <a:rPr lang="pt-PT" dirty="0" smtClean="0"/>
              <a:t>Libertação do pensamento geral complexo e liberal. </a:t>
            </a:r>
          </a:p>
          <a:p>
            <a:pPr lvl="2" algn="just"/>
            <a:r>
              <a:rPr lang="pt-PT" dirty="0" smtClean="0"/>
              <a:t>Fácil para o adversário. </a:t>
            </a:r>
          </a:p>
          <a:p>
            <a:pPr algn="just"/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339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400" dirty="0" smtClean="0"/>
              <a:t>Acções Colectivas Complexas</a:t>
            </a:r>
            <a:br>
              <a:rPr lang="pt-PT" sz="4400" dirty="0" smtClean="0"/>
            </a:br>
            <a:r>
              <a:rPr lang="pt-PT" sz="4000" dirty="0" smtClean="0"/>
              <a:t>Sistemas de jogo [Compreensão]</a:t>
            </a:r>
            <a:r>
              <a:rPr lang="pt-PT" sz="4400" dirty="0" smtClean="0"/>
              <a:t>  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800" y="4000504"/>
            <a:ext cx="7924800" cy="876296"/>
          </a:xfrm>
        </p:spPr>
        <p:txBody>
          <a:bodyPr/>
          <a:lstStyle/>
          <a:p>
            <a:r>
              <a:rPr lang="pt-PT" dirty="0" smtClean="0"/>
              <a:t>4. Análise Sistemática do Jogo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Fases (Momentos?) do jogo</a:t>
            </a:r>
            <a:endParaRPr lang="pt-PT" dirty="0"/>
          </a:p>
        </p:txBody>
      </p:sp>
      <p:pic>
        <p:nvPicPr>
          <p:cNvPr id="6" name="Imagem 5" descr="320px-Tokyo_rooftop_footb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857232"/>
            <a:ext cx="5643602" cy="317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e Conteúdo 9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48272"/>
          </a:xfrm>
        </p:spPr>
        <p:txBody>
          <a:bodyPr>
            <a:normAutofit/>
          </a:bodyPr>
          <a:lstStyle/>
          <a:p>
            <a:pPr algn="just"/>
            <a:r>
              <a:rPr lang="pt-PT" dirty="0" smtClean="0"/>
              <a:t>Para compreender os diferentes sistemas de jogo, </a:t>
            </a:r>
            <a:r>
              <a:rPr lang="pt-PT" dirty="0" err="1" smtClean="0"/>
              <a:t>Sampedro</a:t>
            </a:r>
            <a:r>
              <a:rPr lang="pt-PT" dirty="0" smtClean="0"/>
              <a:t> (1997) apoiando-se em </a:t>
            </a:r>
            <a:r>
              <a:rPr lang="pt-PT" dirty="0" err="1" smtClean="0"/>
              <a:t>Naglak</a:t>
            </a:r>
            <a:r>
              <a:rPr lang="pt-PT" dirty="0" smtClean="0"/>
              <a:t> (1980) explica as diferentes maneiras de entender o jogo. </a:t>
            </a:r>
          </a:p>
          <a:p>
            <a:pPr algn="just"/>
            <a:r>
              <a:rPr lang="pt-PT" b="1" dirty="0" smtClean="0"/>
              <a:t>2ª Explicação: </a:t>
            </a: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Autonomia dos jogadores</a:t>
            </a:r>
            <a:r>
              <a:rPr lang="pt-PT" dirty="0" smtClean="0"/>
              <a:t>, definem a sua acção em função as situações de jogo, segundo a sua cultura táctica baseando-se em princípios de acção colectiva. </a:t>
            </a:r>
          </a:p>
          <a:p>
            <a:pPr algn="just"/>
            <a:r>
              <a:rPr lang="pt-PT" b="1" dirty="0" smtClean="0"/>
              <a:t>3ª Explicação: </a:t>
            </a:r>
          </a:p>
          <a:p>
            <a:pPr lvl="1" algn="just"/>
            <a:r>
              <a:rPr lang="pt-PT" dirty="0" smtClean="0"/>
              <a:t>Uma </a:t>
            </a:r>
            <a:r>
              <a:rPr lang="pt-PT" b="1" dirty="0" smtClean="0">
                <a:solidFill>
                  <a:srgbClr val="FFFF00"/>
                </a:solidFill>
              </a:rPr>
              <a:t>interpretação média </a:t>
            </a:r>
            <a:r>
              <a:rPr lang="pt-PT" dirty="0" smtClean="0"/>
              <a:t>das situações anteriores. Nem estereótipos rígidos , nem autonomia total dos jogadores, nas suas decisões tácticas no decorrer do jogo </a:t>
            </a:r>
          </a:p>
          <a:p>
            <a:pPr algn="just"/>
            <a:endParaRPr lang="pt-PT" dirty="0" smtClean="0"/>
          </a:p>
          <a:p>
            <a:pPr algn="just"/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340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400" dirty="0" smtClean="0"/>
              <a:t>Acções Colectivas Complexas</a:t>
            </a:r>
            <a:br>
              <a:rPr lang="pt-PT" sz="4400" dirty="0" smtClean="0"/>
            </a:br>
            <a:r>
              <a:rPr lang="pt-PT" sz="4000" dirty="0" smtClean="0"/>
              <a:t>Sistemas de jogo [Compreensão]</a:t>
            </a:r>
            <a:r>
              <a:rPr lang="pt-PT" sz="4400" dirty="0" smtClean="0"/>
              <a:t>  </a:t>
            </a:r>
            <a:endParaRPr lang="pt-PT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e Conteúdo 9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48272"/>
          </a:xfrm>
        </p:spPr>
        <p:txBody>
          <a:bodyPr>
            <a:normAutofit/>
          </a:bodyPr>
          <a:lstStyle/>
          <a:p>
            <a:pPr algn="just"/>
            <a:r>
              <a:rPr lang="pt-PT" dirty="0" smtClean="0"/>
              <a:t>Segundo </a:t>
            </a:r>
            <a:r>
              <a:rPr lang="pt-PT" dirty="0" err="1" smtClean="0"/>
              <a:t>Lozano</a:t>
            </a:r>
            <a:r>
              <a:rPr lang="pt-PT" dirty="0" smtClean="0"/>
              <a:t> (1995) há três métodos de treino para se implementar um sistema de jogo: </a:t>
            </a:r>
          </a:p>
          <a:p>
            <a:pPr algn="just"/>
            <a:r>
              <a:rPr lang="pt-PT" b="1" dirty="0" smtClean="0"/>
              <a:t>1º método:</a:t>
            </a:r>
          </a:p>
          <a:p>
            <a:pPr lvl="1" algn="just"/>
            <a:r>
              <a:rPr lang="pt-PT" dirty="0" smtClean="0"/>
              <a:t>Consiste em </a:t>
            </a:r>
            <a:r>
              <a:rPr lang="pt-PT" b="1" dirty="0" smtClean="0">
                <a:solidFill>
                  <a:srgbClr val="FFFF00"/>
                </a:solidFill>
              </a:rPr>
              <a:t>preparar de antemão alguns esquemas tácticos e determinadas combinações </a:t>
            </a:r>
            <a:r>
              <a:rPr lang="pt-PT" dirty="0" smtClean="0"/>
              <a:t>para se obter o máximo de rendimento durante um jogo. </a:t>
            </a:r>
          </a:p>
          <a:p>
            <a:pPr algn="just"/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341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400" dirty="0" smtClean="0"/>
              <a:t>Acções Colectivas Complexas</a:t>
            </a:r>
            <a:br>
              <a:rPr lang="pt-PT" sz="4400" dirty="0" smtClean="0"/>
            </a:br>
            <a:r>
              <a:rPr lang="pt-PT" sz="4000" dirty="0" smtClean="0"/>
              <a:t>Sistemas de jogo [Método Treino]</a:t>
            </a:r>
            <a:r>
              <a:rPr lang="pt-PT" sz="4400" dirty="0" smtClean="0"/>
              <a:t> </a:t>
            </a:r>
            <a:endParaRPr lang="pt-PT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e Conteúdo 9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48272"/>
          </a:xfrm>
        </p:spPr>
        <p:txBody>
          <a:bodyPr>
            <a:normAutofit/>
          </a:bodyPr>
          <a:lstStyle/>
          <a:p>
            <a:pPr algn="just"/>
            <a:r>
              <a:rPr lang="pt-PT" dirty="0" smtClean="0"/>
              <a:t>Segundo </a:t>
            </a:r>
            <a:r>
              <a:rPr lang="pt-PT" dirty="0" err="1" smtClean="0"/>
              <a:t>Lozano</a:t>
            </a:r>
            <a:r>
              <a:rPr lang="pt-PT" dirty="0" smtClean="0"/>
              <a:t> (1995) há três métodos de treino para se implementar um sistema de jogo: </a:t>
            </a:r>
          </a:p>
          <a:p>
            <a:pPr algn="just"/>
            <a:r>
              <a:rPr lang="pt-PT" b="1" dirty="0" smtClean="0"/>
              <a:t>1º método:</a:t>
            </a:r>
          </a:p>
          <a:p>
            <a:pPr lvl="1" algn="just"/>
            <a:r>
              <a:rPr lang="pt-PT" dirty="0" smtClean="0"/>
              <a:t>Vantagens </a:t>
            </a:r>
          </a:p>
          <a:p>
            <a:pPr lvl="2" algn="just"/>
            <a:r>
              <a:rPr lang="pt-PT" dirty="0" smtClean="0"/>
              <a:t>Ao estarem automatizados os movimentos e suas variantes, perante os efeitos do cansaço e de tensão, este </a:t>
            </a:r>
            <a:r>
              <a:rPr lang="pt-PT" b="1" dirty="0" smtClean="0">
                <a:solidFill>
                  <a:srgbClr val="FFFF00"/>
                </a:solidFill>
              </a:rPr>
              <a:t>método é mais duradoiro</a:t>
            </a:r>
            <a:r>
              <a:rPr lang="pt-PT" dirty="0" smtClean="0"/>
              <a:t>. </a:t>
            </a:r>
          </a:p>
          <a:p>
            <a:pPr lvl="1" algn="just"/>
            <a:r>
              <a:rPr lang="pt-PT" dirty="0" smtClean="0"/>
              <a:t>Desvantagens </a:t>
            </a:r>
          </a:p>
          <a:p>
            <a:pPr lvl="2" algn="just"/>
            <a:r>
              <a:rPr lang="pt-PT" dirty="0" smtClean="0"/>
              <a:t>Pode provocar </a:t>
            </a:r>
            <a:r>
              <a:rPr lang="pt-PT" b="1" dirty="0" smtClean="0">
                <a:solidFill>
                  <a:srgbClr val="FFFF00"/>
                </a:solidFill>
              </a:rPr>
              <a:t>aborrecimento</a:t>
            </a:r>
            <a:r>
              <a:rPr lang="pt-PT" dirty="0" smtClean="0"/>
              <a:t> devido à quantidade de repetições que tem de se realizar. </a:t>
            </a:r>
          </a:p>
          <a:p>
            <a:pPr lvl="2" algn="just"/>
            <a:r>
              <a:rPr lang="pt-PT" dirty="0" smtClean="0"/>
              <a:t>Quando o adversário nos estuda previamente, causará dificuldades na aplicação dos movimentos. </a:t>
            </a:r>
          </a:p>
          <a:p>
            <a:pPr algn="just"/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342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400" dirty="0" smtClean="0"/>
              <a:t>Acções Colectivas Complexas</a:t>
            </a:r>
            <a:br>
              <a:rPr lang="pt-PT" sz="4400" dirty="0" smtClean="0"/>
            </a:br>
            <a:r>
              <a:rPr lang="pt-PT" sz="4000" dirty="0" smtClean="0"/>
              <a:t>Sistemas de jogo [Método Treino]</a:t>
            </a:r>
            <a:r>
              <a:rPr lang="pt-PT" sz="4400" dirty="0" smtClean="0"/>
              <a:t> </a:t>
            </a:r>
            <a:endParaRPr lang="pt-PT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e Conteúdo 9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33958"/>
          </a:xfrm>
        </p:spPr>
        <p:txBody>
          <a:bodyPr>
            <a:noAutofit/>
          </a:bodyPr>
          <a:lstStyle/>
          <a:p>
            <a:pPr algn="just"/>
            <a:r>
              <a:rPr lang="pt-PT" dirty="0" smtClean="0"/>
              <a:t>Segundo </a:t>
            </a:r>
            <a:r>
              <a:rPr lang="pt-PT" dirty="0" err="1" smtClean="0"/>
              <a:t>Lozano</a:t>
            </a:r>
            <a:r>
              <a:rPr lang="pt-PT" dirty="0" smtClean="0"/>
              <a:t> (1995) há três métodos de treino para se implementar um sistema de jogo: </a:t>
            </a:r>
          </a:p>
          <a:p>
            <a:pPr algn="just"/>
            <a:r>
              <a:rPr lang="pt-PT" b="1" dirty="0" smtClean="0"/>
              <a:t>2º Método:</a:t>
            </a:r>
          </a:p>
          <a:p>
            <a:pPr lvl="1" algn="just"/>
            <a:r>
              <a:rPr lang="pt-PT" sz="2100" b="1" dirty="0" smtClean="0">
                <a:solidFill>
                  <a:srgbClr val="FFFF00"/>
                </a:solidFill>
              </a:rPr>
              <a:t>Parte de alguns fundamentos tácticos básicos aprendidos e aperfeiçoados</a:t>
            </a:r>
            <a:r>
              <a:rPr lang="pt-PT" sz="2100" dirty="0" smtClean="0"/>
              <a:t>. O jogador é treinado para </a:t>
            </a:r>
            <a:r>
              <a:rPr lang="pt-PT" sz="2100" b="1" dirty="0" smtClean="0">
                <a:solidFill>
                  <a:srgbClr val="FFFF00"/>
                </a:solidFill>
              </a:rPr>
              <a:t>tomar decisões </a:t>
            </a:r>
            <a:r>
              <a:rPr lang="pt-PT" sz="2100" dirty="0" smtClean="0"/>
              <a:t>da maneira mais acertada face à situação que se lhe depare. Será estimulada a capacidade de percepção, decisão e execução. 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343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400" dirty="0" smtClean="0"/>
              <a:t>Acções Colectivas Complexas</a:t>
            </a:r>
            <a:br>
              <a:rPr lang="pt-PT" sz="4400" dirty="0" smtClean="0"/>
            </a:br>
            <a:r>
              <a:rPr lang="pt-PT" sz="4000" dirty="0" smtClean="0"/>
              <a:t>Sistemas de jogo [Método Treino]</a:t>
            </a:r>
            <a:r>
              <a:rPr lang="pt-PT" sz="4400" dirty="0" smtClean="0"/>
              <a:t>     </a:t>
            </a:r>
            <a:endParaRPr lang="pt-PT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e Conteúdo 9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19710"/>
          </a:xfrm>
        </p:spPr>
        <p:txBody>
          <a:bodyPr>
            <a:noAutofit/>
          </a:bodyPr>
          <a:lstStyle/>
          <a:p>
            <a:pPr algn="just"/>
            <a:r>
              <a:rPr lang="pt-PT" dirty="0" smtClean="0"/>
              <a:t>Segundo </a:t>
            </a:r>
            <a:r>
              <a:rPr lang="pt-PT" dirty="0" err="1" smtClean="0"/>
              <a:t>Lozano</a:t>
            </a:r>
            <a:r>
              <a:rPr lang="pt-PT" dirty="0" smtClean="0"/>
              <a:t> (1995) há três métodos de treino para se implementar um sistema de jogo: </a:t>
            </a:r>
          </a:p>
          <a:p>
            <a:pPr algn="just"/>
            <a:r>
              <a:rPr lang="pt-PT" b="1" dirty="0" smtClean="0"/>
              <a:t>2º Método:</a:t>
            </a:r>
          </a:p>
          <a:p>
            <a:pPr lvl="1" algn="just"/>
            <a:r>
              <a:rPr lang="pt-PT" dirty="0" smtClean="0"/>
              <a:t>Vantagens </a:t>
            </a:r>
          </a:p>
          <a:p>
            <a:pPr lvl="2" algn="just"/>
            <a:r>
              <a:rPr lang="pt-PT" dirty="0" smtClean="0"/>
              <a:t>É </a:t>
            </a:r>
            <a:r>
              <a:rPr lang="pt-PT" b="1" dirty="0" smtClean="0">
                <a:solidFill>
                  <a:srgbClr val="FFFF00"/>
                </a:solidFill>
              </a:rPr>
              <a:t>difícil ao adversário estudar-nos</a:t>
            </a:r>
            <a:r>
              <a:rPr lang="pt-PT" dirty="0" smtClean="0"/>
              <a:t>, pois podemos criar muitas variantes. </a:t>
            </a:r>
          </a:p>
          <a:p>
            <a:pPr lvl="2" algn="just"/>
            <a:r>
              <a:rPr lang="pt-PT" dirty="0" smtClean="0"/>
              <a:t>Os </a:t>
            </a:r>
            <a:r>
              <a:rPr lang="pt-PT" b="1" dirty="0" smtClean="0">
                <a:solidFill>
                  <a:srgbClr val="FFFF00"/>
                </a:solidFill>
              </a:rPr>
              <a:t>treinos são divertidos </a:t>
            </a:r>
            <a:r>
              <a:rPr lang="pt-PT" dirty="0" smtClean="0"/>
              <a:t>porque se baseiam em sequências do jogo real. </a:t>
            </a:r>
          </a:p>
          <a:p>
            <a:pPr lvl="2" algn="just"/>
            <a:r>
              <a:rPr lang="pt-PT" dirty="0" smtClean="0"/>
              <a:t>Fomenta-se a criatividade. </a:t>
            </a:r>
          </a:p>
          <a:p>
            <a:pPr lvl="1" algn="just"/>
            <a:r>
              <a:rPr lang="pt-PT" dirty="0" smtClean="0"/>
              <a:t>Desvantagens </a:t>
            </a:r>
          </a:p>
          <a:p>
            <a:pPr lvl="2" algn="just"/>
            <a:r>
              <a:rPr lang="pt-PT" b="1" dirty="0" smtClean="0">
                <a:solidFill>
                  <a:srgbClr val="FFFF00"/>
                </a:solidFill>
              </a:rPr>
              <a:t>Falta de agilidade mental produzida pelo cansaço</a:t>
            </a:r>
            <a:r>
              <a:rPr lang="pt-PT" dirty="0" smtClean="0"/>
              <a:t>. </a:t>
            </a:r>
          </a:p>
          <a:p>
            <a:pPr lvl="2" algn="just"/>
            <a:r>
              <a:rPr lang="pt-PT" dirty="0" smtClean="0"/>
              <a:t>Tem que </a:t>
            </a:r>
            <a:r>
              <a:rPr lang="pt-PT" b="1" dirty="0" smtClean="0">
                <a:solidFill>
                  <a:srgbClr val="FFFF00"/>
                </a:solidFill>
              </a:rPr>
              <a:t>se ter jogadores com um nível técnico elevado </a:t>
            </a:r>
            <a:r>
              <a:rPr lang="pt-PT" dirty="0" smtClean="0"/>
              <a:t>que dominem os fundamentos tácticos básicos</a:t>
            </a:r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344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400" dirty="0" smtClean="0"/>
              <a:t>Acções Colectivas Complexas</a:t>
            </a:r>
            <a:br>
              <a:rPr lang="pt-PT" sz="4400" dirty="0" smtClean="0"/>
            </a:br>
            <a:r>
              <a:rPr lang="pt-PT" sz="4000" dirty="0" smtClean="0"/>
              <a:t>Sistemas de jogo [Método Treino]</a:t>
            </a:r>
            <a:r>
              <a:rPr lang="pt-PT" sz="4400" dirty="0" smtClean="0"/>
              <a:t>  </a:t>
            </a:r>
            <a:endParaRPr lang="pt-PT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e Conteúdo 9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19710"/>
          </a:xfrm>
        </p:spPr>
        <p:txBody>
          <a:bodyPr>
            <a:noAutofit/>
          </a:bodyPr>
          <a:lstStyle/>
          <a:p>
            <a:pPr algn="just"/>
            <a:r>
              <a:rPr lang="pt-PT" dirty="0" smtClean="0"/>
              <a:t>Segundo </a:t>
            </a:r>
            <a:r>
              <a:rPr lang="pt-PT" dirty="0" err="1" smtClean="0"/>
              <a:t>Lozano</a:t>
            </a:r>
            <a:r>
              <a:rPr lang="pt-PT" dirty="0" smtClean="0"/>
              <a:t> (1995) há três métodos de treino para se implementar um sistema de jogo: </a:t>
            </a:r>
          </a:p>
          <a:p>
            <a:pPr algn="just"/>
            <a:r>
              <a:rPr lang="pt-PT" b="1" dirty="0" smtClean="0"/>
              <a:t>3º Método:</a:t>
            </a: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É uma mistura dos dois anteriores</a:t>
            </a:r>
            <a:r>
              <a:rPr lang="pt-PT" dirty="0" smtClean="0"/>
              <a:t>. Partindo de movimentos ensaiados, criamos situações onde entrar a capacidade de decisão dos jogadores. </a:t>
            </a:r>
          </a:p>
          <a:p>
            <a:pPr lvl="2" algn="just"/>
            <a:r>
              <a:rPr lang="pt-PT" dirty="0" smtClean="0"/>
              <a:t>Exemplo: Treinamos algumas movimentações com algumas variantes para proporcionar situações de 1x1, nas alas, ou 2x2, tendo em conta, se temos jogadores especialistas para as resolver. </a:t>
            </a:r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345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400" dirty="0" smtClean="0"/>
              <a:t>Acções Colectivas Complexas</a:t>
            </a:r>
            <a:br>
              <a:rPr lang="pt-PT" sz="4400" dirty="0" smtClean="0"/>
            </a:br>
            <a:r>
              <a:rPr lang="pt-PT" sz="4000" dirty="0" smtClean="0"/>
              <a:t>Sistemas de jogo [Método Treino]</a:t>
            </a:r>
            <a:r>
              <a:rPr lang="pt-PT" sz="4400" dirty="0" smtClean="0"/>
              <a:t>  </a:t>
            </a:r>
            <a:endParaRPr lang="pt-PT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e Conteúdo 9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19710"/>
          </a:xfrm>
        </p:spPr>
        <p:txBody>
          <a:bodyPr>
            <a:noAutofit/>
          </a:bodyPr>
          <a:lstStyle/>
          <a:p>
            <a:pPr algn="just"/>
            <a:r>
              <a:rPr lang="pt-PT" dirty="0" smtClean="0"/>
              <a:t>Evolução dos sistemas tácticos mais comuns:</a:t>
            </a:r>
          </a:p>
          <a:p>
            <a:pPr lvl="1" algn="just"/>
            <a:r>
              <a:rPr lang="pt-PT" dirty="0" smtClean="0"/>
              <a:t>2:2</a:t>
            </a:r>
          </a:p>
          <a:p>
            <a:pPr lvl="2" algn="just"/>
            <a:r>
              <a:rPr lang="pt-PT" dirty="0" smtClean="0"/>
              <a:t>Apareceu como primeira organização baseada na observação de outras modalidades.</a:t>
            </a:r>
          </a:p>
          <a:p>
            <a:pPr lvl="2" algn="just"/>
            <a:endParaRPr lang="pt-PT" sz="500" dirty="0" smtClean="0"/>
          </a:p>
          <a:p>
            <a:pPr lvl="1" algn="just"/>
            <a:r>
              <a:rPr lang="pt-PT" dirty="0" smtClean="0"/>
              <a:t>3:1</a:t>
            </a:r>
          </a:p>
          <a:p>
            <a:pPr lvl="2" algn="just"/>
            <a:r>
              <a:rPr lang="pt-PT" dirty="0" smtClean="0"/>
              <a:t>Surge inicialmente um pivot fixo e mais tarde com mobilidade (rotação de todos os jogadores criando universalidade)</a:t>
            </a:r>
          </a:p>
          <a:p>
            <a:pPr lvl="2" algn="just"/>
            <a:endParaRPr lang="pt-PT" sz="500" dirty="0" smtClean="0"/>
          </a:p>
          <a:p>
            <a:pPr lvl="1" algn="just"/>
            <a:r>
              <a:rPr lang="pt-PT" dirty="0" smtClean="0"/>
              <a:t>4:0 </a:t>
            </a:r>
          </a:p>
          <a:p>
            <a:pPr lvl="2" algn="just"/>
            <a:r>
              <a:rPr lang="pt-PT" dirty="0" smtClean="0"/>
              <a:t>Modelo mais recente e que explora o sentido de jogo colectivo apoiado.</a:t>
            </a:r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346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400" dirty="0" smtClean="0"/>
              <a:t>Acções Colectivas Complexas</a:t>
            </a:r>
            <a:br>
              <a:rPr lang="pt-PT" sz="4400" dirty="0" smtClean="0"/>
            </a:br>
            <a:r>
              <a:rPr lang="pt-PT" sz="4000" dirty="0" smtClean="0"/>
              <a:t>Sistemas de jogo [Evolução]</a:t>
            </a:r>
            <a:r>
              <a:rPr lang="pt-PT" sz="4400" dirty="0" smtClean="0"/>
              <a:t>  </a:t>
            </a:r>
            <a:endParaRPr lang="pt-PT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endParaRPr lang="pt-PT" sz="4200" dirty="0" smtClean="0"/>
          </a:p>
          <a:p>
            <a:pPr lvl="1"/>
            <a:r>
              <a:rPr lang="pt-PT" sz="4200" dirty="0" smtClean="0"/>
              <a:t> 2:2</a:t>
            </a:r>
          </a:p>
          <a:p>
            <a:pPr lvl="1"/>
            <a:endParaRPr lang="pt-PT" sz="4200" dirty="0"/>
          </a:p>
          <a:p>
            <a:pPr lvl="1"/>
            <a:r>
              <a:rPr lang="pt-PT" sz="4200" dirty="0" smtClean="0"/>
              <a:t> 3:1</a:t>
            </a:r>
          </a:p>
          <a:p>
            <a:pPr lvl="1"/>
            <a:endParaRPr lang="pt-PT" sz="4200" dirty="0"/>
          </a:p>
          <a:p>
            <a:pPr lvl="1"/>
            <a:r>
              <a:rPr lang="pt-PT" sz="4200" dirty="0" smtClean="0"/>
              <a:t> 4:0</a:t>
            </a:r>
            <a:endParaRPr lang="pt-PT" sz="4200" dirty="0"/>
          </a:p>
          <a:p>
            <a:endParaRPr lang="en-GB" sz="4400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347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4000" dirty="0" smtClean="0"/>
              <a:t>Acções Colectivas Complexas</a:t>
            </a:r>
            <a:br>
              <a:rPr lang="pt-PT" sz="4000" dirty="0" smtClean="0"/>
            </a:br>
            <a:r>
              <a:rPr lang="pt-PT" sz="4000" dirty="0" smtClean="0"/>
              <a:t>Sistemas de Jogo</a:t>
            </a:r>
            <a:r>
              <a:rPr lang="pt-PT" sz="4000" dirty="0" smtClean="0">
                <a:solidFill>
                  <a:srgbClr val="FFFF00"/>
                </a:solidFill>
              </a:rPr>
              <a:t> Ofensivo</a:t>
            </a:r>
            <a:endParaRPr lang="en-GB" sz="4000" dirty="0">
              <a:solidFill>
                <a:srgbClr val="FFFF00"/>
              </a:solidFill>
            </a:endParaRPr>
          </a:p>
        </p:txBody>
      </p:sp>
      <p:pic>
        <p:nvPicPr>
          <p:cNvPr id="8" name="Imagem 7" descr="001-FutsalMasc-PBcoxParanava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8400" y="2071678"/>
            <a:ext cx="4685908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uiExpand="1" build="p"/>
    </p:bld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400" dirty="0" smtClean="0"/>
              <a:t>Sistemas de Jogo</a:t>
            </a:r>
            <a:r>
              <a:rPr lang="pt-PT" sz="4400" dirty="0" smtClean="0">
                <a:solidFill>
                  <a:srgbClr val="FFFF00"/>
                </a:solidFill>
              </a:rPr>
              <a:t> Ofensivo</a:t>
            </a:r>
            <a:br>
              <a:rPr lang="pt-PT" sz="4400" dirty="0" smtClean="0">
                <a:solidFill>
                  <a:srgbClr val="FFFF00"/>
                </a:solidFill>
              </a:rPr>
            </a:br>
            <a:r>
              <a:rPr lang="pt-PT" sz="4400" dirty="0" smtClean="0"/>
              <a:t>Sistema 2:2</a:t>
            </a:r>
            <a:endParaRPr lang="pt-PT" dirty="0"/>
          </a:p>
        </p:txBody>
      </p:sp>
      <p:sp>
        <p:nvSpPr>
          <p:cNvPr id="19" name="Marcador de Posição do Número do Diapositivo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348</a:t>
            </a:fld>
            <a:endParaRPr lang="pt-PT"/>
          </a:p>
        </p:txBody>
      </p:sp>
      <p:sp>
        <p:nvSpPr>
          <p:cNvPr id="20" name="Marcador de Posição do Rodapé 1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grpSp>
        <p:nvGrpSpPr>
          <p:cNvPr id="22" name="Group 3"/>
          <p:cNvGrpSpPr>
            <a:grpSpLocks/>
          </p:cNvGrpSpPr>
          <p:nvPr/>
        </p:nvGrpSpPr>
        <p:grpSpPr bwMode="auto">
          <a:xfrm>
            <a:off x="500034" y="2075082"/>
            <a:ext cx="8280000" cy="4140000"/>
            <a:chOff x="0" y="0"/>
            <a:chExt cx="20000" cy="20000"/>
          </a:xfrm>
          <a:solidFill>
            <a:schemeClr val="accent1"/>
          </a:solidFill>
        </p:grpSpPr>
        <p:sp>
          <p:nvSpPr>
            <p:cNvPr id="2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grp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24" name="Arc 5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25" name="Arc 6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26" name="Arc 7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27" name="Arc 8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28" name="Line 9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29" name="Oval 10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30" name="Line 11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31" name="Line 12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pic>
        <p:nvPicPr>
          <p:cNvPr id="32" name="Picture 5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500430" y="5429264"/>
            <a:ext cx="373727" cy="590527"/>
          </a:xfrm>
          <a:prstGeom prst="rect">
            <a:avLst/>
          </a:prstGeom>
          <a:noFill/>
        </p:spPr>
      </p:pic>
      <p:pic>
        <p:nvPicPr>
          <p:cNvPr id="33" name="Picture 5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500430" y="2214554"/>
            <a:ext cx="373727" cy="590527"/>
          </a:xfrm>
          <a:prstGeom prst="rect">
            <a:avLst/>
          </a:prstGeom>
          <a:noFill/>
        </p:spPr>
      </p:pic>
      <p:pic>
        <p:nvPicPr>
          <p:cNvPr id="34" name="Picture 5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929454" y="5357826"/>
            <a:ext cx="373727" cy="590527"/>
          </a:xfrm>
          <a:prstGeom prst="rect">
            <a:avLst/>
          </a:prstGeom>
          <a:noFill/>
        </p:spPr>
      </p:pic>
      <p:pic>
        <p:nvPicPr>
          <p:cNvPr id="35" name="Picture 5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929454" y="2285992"/>
            <a:ext cx="373727" cy="590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>
                <a:cs typeface="Times New Roman" pitchFamily="18" charset="0"/>
              </a:rPr>
              <a:t>Vantagens</a:t>
            </a:r>
            <a:r>
              <a:rPr lang="en-GB" dirty="0" smtClean="0"/>
              <a:t>:</a:t>
            </a:r>
            <a:endParaRPr lang="pt-PT" dirty="0"/>
          </a:p>
          <a:p>
            <a:pPr lvl="1" algn="just"/>
            <a:r>
              <a:rPr lang="pt-PT" dirty="0" smtClean="0"/>
              <a:t>Se dispusermos de jogadores de grande habilidade e de muita segurança quando de posse da bola, </a:t>
            </a:r>
            <a:r>
              <a:rPr lang="pt-PT" b="1" dirty="0" smtClean="0">
                <a:solidFill>
                  <a:srgbClr val="FFFF00"/>
                </a:solidFill>
              </a:rPr>
              <a:t>é mais fácil criar situações 1x1, criando superioridade numérica.</a:t>
            </a: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Se a equipa adversária defender recuada </a:t>
            </a:r>
            <a:r>
              <a:rPr lang="pt-PT" dirty="0" smtClean="0"/>
              <a:t>permite-nos criar situações para remates exteriores, com muita probabilidade de êxito.</a:t>
            </a:r>
          </a:p>
          <a:p>
            <a:pPr lvl="1" algn="just"/>
            <a:r>
              <a:rPr lang="pt-PT" dirty="0" smtClean="0"/>
              <a:t>Quando nos encontramos numa </a:t>
            </a:r>
            <a:r>
              <a:rPr lang="pt-PT" b="1" dirty="0" smtClean="0">
                <a:solidFill>
                  <a:srgbClr val="FFFF00"/>
                </a:solidFill>
              </a:rPr>
              <a:t>situação de superioridade numérica, por expulsão </a:t>
            </a:r>
            <a:r>
              <a:rPr lang="pt-PT" dirty="0" smtClean="0"/>
              <a:t>de um atleta adversário (4 x 3) é a forma mais eficaz de atacar.</a:t>
            </a:r>
            <a:endParaRPr lang="en-GB" dirty="0" smtClean="0"/>
          </a:p>
          <a:p>
            <a:pPr lvl="1" algn="just"/>
            <a:endParaRPr lang="en-GB" dirty="0" smtClean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FADDA5-D540-4418-BFBE-B9A9BD8F6511}" type="slidenum">
              <a:rPr lang="pt-PT" smtClean="0"/>
              <a:pPr/>
              <a:t>349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4000" dirty="0" smtClean="0"/>
              <a:t>Sistemas de Jogo</a:t>
            </a:r>
            <a:r>
              <a:rPr lang="pt-PT" sz="4000" dirty="0" smtClean="0">
                <a:solidFill>
                  <a:srgbClr val="FFFF00"/>
                </a:solidFill>
              </a:rPr>
              <a:t> Ofensivo</a:t>
            </a:r>
            <a:br>
              <a:rPr lang="pt-PT" sz="4000" dirty="0" smtClean="0">
                <a:solidFill>
                  <a:srgbClr val="FFFF00"/>
                </a:solidFill>
              </a:rPr>
            </a:br>
            <a:r>
              <a:rPr lang="pt-PT" sz="4000" dirty="0" smtClean="0"/>
              <a:t>Sistema 2:2</a:t>
            </a:r>
            <a:endParaRPr lang="pt-PT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pt-PT" sz="2800" dirty="0" smtClean="0"/>
              <a:t>Ataque</a:t>
            </a:r>
          </a:p>
          <a:p>
            <a:pPr lvl="1"/>
            <a:r>
              <a:rPr lang="pt-PT" dirty="0" smtClean="0"/>
              <a:t>Construção das acções ofensivas</a:t>
            </a:r>
          </a:p>
          <a:p>
            <a:pPr lvl="1"/>
            <a:r>
              <a:rPr lang="pt-PT" dirty="0" smtClean="0"/>
              <a:t>Criação de situações de finalização</a:t>
            </a:r>
          </a:p>
          <a:p>
            <a:pPr lvl="1"/>
            <a:r>
              <a:rPr lang="pt-PT" dirty="0" smtClean="0"/>
              <a:t>Finalização</a:t>
            </a:r>
            <a:endParaRPr lang="en-GB" dirty="0" smtClean="0"/>
          </a:p>
          <a:p>
            <a:pPr lvl="1" algn="just">
              <a:lnSpc>
                <a:spcPct val="90000"/>
              </a:lnSpc>
            </a:pPr>
            <a:endParaRPr lang="pt-PT" sz="2200" dirty="0" smtClean="0"/>
          </a:p>
          <a:p>
            <a:pPr algn="just">
              <a:lnSpc>
                <a:spcPct val="90000"/>
              </a:lnSpc>
            </a:pPr>
            <a:r>
              <a:rPr lang="pt-PT" dirty="0" smtClean="0">
                <a:solidFill>
                  <a:schemeClr val="tx1">
                    <a:lumMod val="65000"/>
                  </a:schemeClr>
                </a:solidFill>
              </a:rPr>
              <a:t>Defesa</a:t>
            </a:r>
          </a:p>
          <a:p>
            <a:pPr lvl="1"/>
            <a:r>
              <a:rPr lang="pt-PT" dirty="0" smtClean="0">
                <a:solidFill>
                  <a:schemeClr val="tx1">
                    <a:lumMod val="65000"/>
                  </a:schemeClr>
                </a:solidFill>
              </a:rPr>
              <a:t>Impedir a construção das acções ofensivas</a:t>
            </a:r>
          </a:p>
          <a:p>
            <a:pPr lvl="1"/>
            <a:r>
              <a:rPr lang="pt-PT" dirty="0" smtClean="0">
                <a:solidFill>
                  <a:schemeClr val="tx1">
                    <a:lumMod val="65000"/>
                  </a:schemeClr>
                </a:solidFill>
              </a:rPr>
              <a:t>Anular as situações de finalização</a:t>
            </a:r>
          </a:p>
          <a:p>
            <a:pPr lvl="2"/>
            <a:r>
              <a:rPr lang="pt-PT" dirty="0" smtClean="0">
                <a:solidFill>
                  <a:schemeClr val="tx1">
                    <a:lumMod val="65000"/>
                  </a:schemeClr>
                </a:solidFill>
              </a:rPr>
              <a:t>Ou Recuperação defensiva</a:t>
            </a:r>
          </a:p>
          <a:p>
            <a:pPr lvl="1"/>
            <a:r>
              <a:rPr lang="pt-PT" dirty="0" smtClean="0">
                <a:solidFill>
                  <a:schemeClr val="tx1">
                    <a:lumMod val="65000"/>
                  </a:schemeClr>
                </a:solidFill>
              </a:rPr>
              <a:t>Defender a baliza / Impedir a finalização</a:t>
            </a:r>
          </a:p>
          <a:p>
            <a:pPr lvl="2"/>
            <a:r>
              <a:rPr lang="pt-PT" dirty="0" smtClean="0">
                <a:solidFill>
                  <a:schemeClr val="tx1">
                    <a:lumMod val="65000"/>
                  </a:schemeClr>
                </a:solidFill>
              </a:rPr>
              <a:t>Ou Defesa Propriamente dita</a:t>
            </a:r>
            <a:endParaRPr lang="en-GB" dirty="0" smtClean="0">
              <a:solidFill>
                <a:schemeClr val="tx1">
                  <a:lumMod val="6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endParaRPr lang="en-GB" sz="2000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FADDA5-D540-4418-BFBE-B9A9BD8F6511}" type="slidenum">
              <a:rPr lang="pt-PT" smtClean="0"/>
              <a:pPr/>
              <a:t>35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PT" dirty="0" smtClean="0"/>
              <a:t>Fases do jogo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4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4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4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46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46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46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 uiExpand="1" build="p"/>
      <p:bldP spid="114694" grpId="1" uiExpand="1" build="p"/>
    </p:bld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>
                <a:cs typeface="Times New Roman" pitchFamily="18" charset="0"/>
              </a:rPr>
              <a:t>Desvantagens</a:t>
            </a:r>
            <a:r>
              <a:rPr lang="en-GB" dirty="0" smtClean="0"/>
              <a:t>:</a:t>
            </a:r>
          </a:p>
          <a:p>
            <a:pPr lvl="1" algn="just"/>
            <a:r>
              <a:rPr lang="pt-PT" dirty="0" smtClean="0">
                <a:cs typeface="Times New Roman" pitchFamily="18" charset="0"/>
              </a:rPr>
              <a:t>Falta de espaços livres na zona de finalização</a:t>
            </a:r>
          </a:p>
          <a:p>
            <a:pPr lvl="2" algn="just"/>
            <a:r>
              <a:rPr lang="pt-PT" dirty="0" smtClean="0"/>
              <a:t>Cada deslocamento que efectuamos implica “arrastar” um adversário</a:t>
            </a:r>
            <a:endParaRPr lang="pt-PT" dirty="0" smtClean="0">
              <a:cs typeface="Times New Roman" pitchFamily="18" charset="0"/>
            </a:endParaRPr>
          </a:p>
          <a:p>
            <a:pPr lvl="1" algn="just"/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Temos apenas um jogador como apoio ao portador da bola</a:t>
            </a:r>
          </a:p>
          <a:p>
            <a:pPr lvl="2" algn="just"/>
            <a:r>
              <a:rPr lang="pt-PT" dirty="0" smtClean="0"/>
              <a:t>Se o adversário fecha a linha de passe para o apoio, obriga-nos a efectuar 1 x 1 como último homem.</a:t>
            </a:r>
            <a:endParaRPr lang="pt-PT" dirty="0" smtClean="0">
              <a:cs typeface="Times New Roman" pitchFamily="18" charset="0"/>
            </a:endParaRP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Quando a bola é passada aos colegas mais adiantados os adversários podem antecipar-se, favorecendo o contra-ataque</a:t>
            </a:r>
          </a:p>
          <a:p>
            <a:pPr lvl="1" algn="just"/>
            <a:r>
              <a:rPr lang="pt-PT" dirty="0" smtClean="0">
                <a:cs typeface="Times New Roman" pitchFamily="18" charset="0"/>
              </a:rPr>
              <a:t>Este sistema tem </a:t>
            </a:r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pouca mobilidade</a:t>
            </a:r>
            <a:r>
              <a:rPr lang="en-GB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endParaRPr lang="pt-PT" b="1" dirty="0">
              <a:solidFill>
                <a:srgbClr val="FFFF00"/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FADDA5-D540-4418-BFBE-B9A9BD8F6511}" type="slidenum">
              <a:rPr lang="pt-PT" smtClean="0"/>
              <a:pPr/>
              <a:t>350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4000" dirty="0" smtClean="0"/>
              <a:t>Sistemas de Jogo</a:t>
            </a:r>
            <a:r>
              <a:rPr lang="pt-PT" sz="4000" dirty="0" smtClean="0">
                <a:solidFill>
                  <a:srgbClr val="FFFF00"/>
                </a:solidFill>
              </a:rPr>
              <a:t> Ofensivo</a:t>
            </a:r>
            <a:br>
              <a:rPr lang="pt-PT" sz="4000" dirty="0" smtClean="0">
                <a:solidFill>
                  <a:srgbClr val="FFFF00"/>
                </a:solidFill>
              </a:rPr>
            </a:br>
            <a:r>
              <a:rPr lang="pt-PT" sz="4000" dirty="0" smtClean="0"/>
              <a:t>Sistema 2:2</a:t>
            </a:r>
            <a:endParaRPr lang="pt-PT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uiExpand="1" build="p"/>
    </p:bld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400" dirty="0" smtClean="0"/>
              <a:t>Sistemas de Jogo</a:t>
            </a:r>
            <a:r>
              <a:rPr lang="pt-PT" sz="4400" dirty="0" smtClean="0">
                <a:solidFill>
                  <a:srgbClr val="FFFF00"/>
                </a:solidFill>
              </a:rPr>
              <a:t> Ofensivo</a:t>
            </a:r>
            <a:br>
              <a:rPr lang="pt-PT" sz="4400" dirty="0" smtClean="0">
                <a:solidFill>
                  <a:srgbClr val="FFFF00"/>
                </a:solidFill>
              </a:rPr>
            </a:br>
            <a:r>
              <a:rPr lang="pt-PT" sz="4400" dirty="0" smtClean="0"/>
              <a:t>Sistema 3:1</a:t>
            </a:r>
            <a:endParaRPr lang="pt-PT" dirty="0"/>
          </a:p>
        </p:txBody>
      </p:sp>
      <p:sp>
        <p:nvSpPr>
          <p:cNvPr id="19" name="Marcador de Posição do Número do Diapositivo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351</a:t>
            </a:fld>
            <a:endParaRPr lang="pt-PT"/>
          </a:p>
        </p:txBody>
      </p:sp>
      <p:sp>
        <p:nvSpPr>
          <p:cNvPr id="20" name="Marcador de Posição do Rodapé 1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00034" y="2075082"/>
            <a:ext cx="8280000" cy="4140000"/>
            <a:chOff x="0" y="0"/>
            <a:chExt cx="20000" cy="20000"/>
          </a:xfrm>
          <a:solidFill>
            <a:schemeClr val="accent1"/>
          </a:solidFill>
        </p:grpSpPr>
        <p:sp>
          <p:nvSpPr>
            <p:cNvPr id="2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grp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24" name="Arc 5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25" name="Arc 6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26" name="Arc 7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27" name="Arc 8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28" name="Line 9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29" name="Oval 10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30" name="Line 11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31" name="Line 12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pic>
        <p:nvPicPr>
          <p:cNvPr id="32" name="Picture 5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214810" y="5643578"/>
            <a:ext cx="373727" cy="590527"/>
          </a:xfrm>
          <a:prstGeom prst="rect">
            <a:avLst/>
          </a:prstGeom>
          <a:noFill/>
        </p:spPr>
      </p:pic>
      <p:pic>
        <p:nvPicPr>
          <p:cNvPr id="33" name="Picture 5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214810" y="2000240"/>
            <a:ext cx="373727" cy="590527"/>
          </a:xfrm>
          <a:prstGeom prst="rect">
            <a:avLst/>
          </a:prstGeom>
          <a:noFill/>
        </p:spPr>
      </p:pic>
      <p:pic>
        <p:nvPicPr>
          <p:cNvPr id="34" name="Picture 5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857488" y="3643314"/>
            <a:ext cx="373727" cy="590527"/>
          </a:xfrm>
          <a:prstGeom prst="rect">
            <a:avLst/>
          </a:prstGeom>
          <a:noFill/>
        </p:spPr>
      </p:pic>
      <p:pic>
        <p:nvPicPr>
          <p:cNvPr id="35" name="Picture 5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429388" y="3714752"/>
            <a:ext cx="373727" cy="590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905396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pt-PT" dirty="0" smtClean="0">
                <a:cs typeface="Times New Roman" pitchFamily="18" charset="0"/>
              </a:rPr>
              <a:t>Vantagens</a:t>
            </a:r>
            <a:r>
              <a:rPr lang="en-GB" dirty="0" smtClean="0"/>
              <a:t>:</a:t>
            </a:r>
            <a:endParaRPr lang="pt-PT" dirty="0"/>
          </a:p>
          <a:p>
            <a:pPr lvl="1" algn="just"/>
            <a:r>
              <a:rPr lang="pt-PT" sz="2000" dirty="0">
                <a:cs typeface="Times New Roman" pitchFamily="18" charset="0"/>
              </a:rPr>
              <a:t>O jogador com bola tem sempre </a:t>
            </a:r>
            <a:r>
              <a:rPr lang="pt-PT" sz="2000" b="1" dirty="0">
                <a:solidFill>
                  <a:srgbClr val="FFFF00"/>
                </a:solidFill>
                <a:cs typeface="Times New Roman" pitchFamily="18" charset="0"/>
              </a:rPr>
              <a:t>2 apoios</a:t>
            </a:r>
          </a:p>
          <a:p>
            <a:pPr lvl="1" algn="just"/>
            <a:r>
              <a:rPr lang="pt-PT" sz="2000" b="1" dirty="0">
                <a:solidFill>
                  <a:srgbClr val="FFFF00"/>
                </a:solidFill>
                <a:cs typeface="Times New Roman" pitchFamily="18" charset="0"/>
              </a:rPr>
              <a:t>Temos 3 jogadores bem situados para impedir </a:t>
            </a:r>
            <a:r>
              <a:rPr lang="pt-PT" sz="2000" b="1" dirty="0" smtClean="0">
                <a:solidFill>
                  <a:srgbClr val="FFFF00"/>
                </a:solidFill>
                <a:cs typeface="Times New Roman" pitchFamily="18" charset="0"/>
              </a:rPr>
              <a:t>contra-ataques </a:t>
            </a:r>
            <a:r>
              <a:rPr lang="pt-PT" sz="2000" dirty="0" smtClean="0">
                <a:cs typeface="Times New Roman" pitchFamily="18" charset="0"/>
              </a:rPr>
              <a:t>caso o adversário intersecte o passe ao Pivô</a:t>
            </a:r>
            <a:endParaRPr lang="pt-PT" sz="2000" dirty="0">
              <a:cs typeface="Times New Roman" pitchFamily="18" charset="0"/>
            </a:endParaRPr>
          </a:p>
          <a:p>
            <a:pPr lvl="1" algn="just"/>
            <a:r>
              <a:rPr lang="pt-PT" sz="2000" dirty="0">
                <a:cs typeface="Times New Roman" pitchFamily="18" charset="0"/>
              </a:rPr>
              <a:t>Espaço livre na zona de finalização</a:t>
            </a:r>
          </a:p>
          <a:p>
            <a:pPr lvl="1" algn="just"/>
            <a:r>
              <a:rPr lang="pt-PT" sz="2000" dirty="0">
                <a:cs typeface="Times New Roman" pitchFamily="18" charset="0"/>
              </a:rPr>
              <a:t>Com rotações </a:t>
            </a:r>
            <a:r>
              <a:rPr lang="pt-PT" sz="2000" dirty="0" smtClean="0">
                <a:cs typeface="Times New Roman" pitchFamily="18" charset="0"/>
              </a:rPr>
              <a:t>podemos ganhar </a:t>
            </a:r>
            <a:r>
              <a:rPr lang="pt-PT" sz="2000" dirty="0">
                <a:cs typeface="Times New Roman" pitchFamily="18" charset="0"/>
              </a:rPr>
              <a:t>as costas ao adversário</a:t>
            </a:r>
          </a:p>
          <a:p>
            <a:pPr lvl="1" algn="just"/>
            <a:r>
              <a:rPr lang="pt-PT" sz="2000" b="1" dirty="0" smtClean="0">
                <a:solidFill>
                  <a:srgbClr val="FFFF00"/>
                </a:solidFill>
                <a:cs typeface="Times New Roman" pitchFamily="18" charset="0"/>
              </a:rPr>
              <a:t>Pode ser sempre utilizado independentemente do método defensivo adversário</a:t>
            </a:r>
          </a:p>
          <a:p>
            <a:pPr lvl="2" algn="just"/>
            <a:r>
              <a:rPr lang="pt-PT" sz="1700" dirty="0" smtClean="0">
                <a:cs typeface="Times New Roman" pitchFamily="18" charset="0"/>
              </a:rPr>
              <a:t>É eficaz tanto se </a:t>
            </a:r>
            <a:r>
              <a:rPr lang="pt-PT" sz="1700" dirty="0">
                <a:cs typeface="Times New Roman" pitchFamily="18" charset="0"/>
              </a:rPr>
              <a:t>formos pressionados, </a:t>
            </a:r>
            <a:r>
              <a:rPr lang="pt-PT" sz="1700" dirty="0" smtClean="0">
                <a:cs typeface="Times New Roman" pitchFamily="18" charset="0"/>
              </a:rPr>
              <a:t>como </a:t>
            </a:r>
            <a:r>
              <a:rPr lang="pt-PT" sz="1700" dirty="0">
                <a:cs typeface="Times New Roman" pitchFamily="18" charset="0"/>
              </a:rPr>
              <a:t>se o adversário defender em ¾ ou </a:t>
            </a:r>
            <a:r>
              <a:rPr lang="pt-PT" sz="1700" dirty="0" smtClean="0">
                <a:cs typeface="Times New Roman" pitchFamily="18" charset="0"/>
              </a:rPr>
              <a:t>½ campo</a:t>
            </a:r>
            <a:endParaRPr lang="pt-PT" sz="1700" dirty="0">
              <a:cs typeface="Times New Roman" pitchFamily="18" charset="0"/>
            </a:endParaRPr>
          </a:p>
          <a:p>
            <a:pPr lvl="1" algn="just"/>
            <a:r>
              <a:rPr lang="pt-PT" sz="2000" dirty="0">
                <a:cs typeface="Times New Roman" pitchFamily="18" charset="0"/>
              </a:rPr>
              <a:t>Como existem mais apoios domina-se melhor o tempo de jogo</a:t>
            </a:r>
          </a:p>
          <a:p>
            <a:pPr lvl="1" algn="just"/>
            <a:r>
              <a:rPr lang="pt-PT" sz="2000" dirty="0">
                <a:cs typeface="Times New Roman" pitchFamily="18" charset="0"/>
              </a:rPr>
              <a:t>Oferece mais soluções ofensivas que o </a:t>
            </a:r>
            <a:r>
              <a:rPr lang="pt-PT" sz="2000" dirty="0" smtClean="0">
                <a:cs typeface="Times New Roman" pitchFamily="18" charset="0"/>
              </a:rPr>
              <a:t>2:2 </a:t>
            </a:r>
            <a:r>
              <a:rPr lang="pt-PT" sz="2000" dirty="0">
                <a:cs typeface="Times New Roman" pitchFamily="18" charset="0"/>
              </a:rPr>
              <a:t>sem correr grandes riscos defensivos  </a:t>
            </a:r>
            <a:endParaRPr lang="pt-PT" sz="2000" dirty="0" smtClean="0">
              <a:cs typeface="Times New Roman" pitchFamily="18" charset="0"/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FADDA5-D540-4418-BFBE-B9A9BD8F6511}" type="slidenum">
              <a:rPr lang="pt-PT" smtClean="0"/>
              <a:pPr/>
              <a:t>352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4000" dirty="0" smtClean="0"/>
              <a:t>Sistemas de Jogo</a:t>
            </a:r>
            <a:r>
              <a:rPr lang="pt-PT" sz="4000" dirty="0" smtClean="0">
                <a:solidFill>
                  <a:srgbClr val="FFFF00"/>
                </a:solidFill>
              </a:rPr>
              <a:t> Ofensivo</a:t>
            </a:r>
            <a:br>
              <a:rPr lang="pt-PT" sz="4000" dirty="0" smtClean="0">
                <a:solidFill>
                  <a:srgbClr val="FFFF00"/>
                </a:solidFill>
              </a:rPr>
            </a:br>
            <a:r>
              <a:rPr lang="pt-PT" sz="4000" dirty="0" smtClean="0"/>
              <a:t>Sistema 3:1</a:t>
            </a:r>
            <a:endParaRPr lang="pt-PT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uiExpand="1" build="p"/>
    </p:bld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905396"/>
          </a:xfrm>
        </p:spPr>
        <p:txBody>
          <a:bodyPr>
            <a:normAutofit/>
          </a:bodyPr>
          <a:lstStyle/>
          <a:p>
            <a:pPr algn="just"/>
            <a:r>
              <a:rPr lang="pt-PT" dirty="0" smtClean="0">
                <a:cs typeface="Times New Roman" pitchFamily="18" charset="0"/>
              </a:rPr>
              <a:t>Desvantagens:</a:t>
            </a:r>
            <a:endParaRPr lang="pt-PT" dirty="0" smtClean="0"/>
          </a:p>
          <a:p>
            <a:pPr lvl="1" algn="just"/>
            <a:r>
              <a:rPr lang="pt-PT" sz="2000" b="1" dirty="0" smtClean="0">
                <a:solidFill>
                  <a:srgbClr val="FFFF00"/>
                </a:solidFill>
              </a:rPr>
              <a:t>Na falta de um pivot que recepcione e passe com qualidade, torna-se difícil ter sucesso.</a:t>
            </a:r>
          </a:p>
          <a:p>
            <a:pPr lvl="1" algn="just"/>
            <a:endParaRPr lang="pt-PT" sz="2000" dirty="0" smtClean="0"/>
          </a:p>
          <a:p>
            <a:pPr lvl="1" algn="just"/>
            <a:r>
              <a:rPr lang="pt-PT" sz="2000" b="1" dirty="0" smtClean="0">
                <a:solidFill>
                  <a:srgbClr val="FFFF00"/>
                </a:solidFill>
                <a:cs typeface="Times New Roman" pitchFamily="18" charset="0"/>
              </a:rPr>
              <a:t>Se for demasiado estático torna-se previsível para o adversário</a:t>
            </a:r>
          </a:p>
          <a:p>
            <a:pPr lvl="1" algn="just"/>
            <a:endParaRPr lang="pt-PT" sz="2000" dirty="0" smtClean="0">
              <a:cs typeface="Times New Roman" pitchFamily="18" charset="0"/>
            </a:endParaRPr>
          </a:p>
          <a:p>
            <a:pPr lvl="1" algn="just"/>
            <a:r>
              <a:rPr lang="pt-PT" sz="2000" dirty="0" smtClean="0"/>
              <a:t>Se a equipa adversária fechar as linhas de passe para o pivot, com eficácia, torna-se igualmente difícil ter sucesso.</a:t>
            </a:r>
          </a:p>
          <a:p>
            <a:pPr lvl="1" algn="just"/>
            <a:endParaRPr lang="pt-PT" sz="2000" dirty="0" smtClean="0">
              <a:cs typeface="Times New Roman" pitchFamily="18" charset="0"/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FADDA5-D540-4418-BFBE-B9A9BD8F6511}" type="slidenum">
              <a:rPr lang="pt-PT" smtClean="0"/>
              <a:pPr/>
              <a:t>353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4000" dirty="0" smtClean="0"/>
              <a:t>Sistemas de Jogo</a:t>
            </a:r>
            <a:r>
              <a:rPr lang="pt-PT" sz="4000" dirty="0" smtClean="0">
                <a:solidFill>
                  <a:srgbClr val="FFFF00"/>
                </a:solidFill>
              </a:rPr>
              <a:t> Ofensivo</a:t>
            </a:r>
            <a:br>
              <a:rPr lang="pt-PT" sz="4000" dirty="0" smtClean="0">
                <a:solidFill>
                  <a:srgbClr val="FFFF00"/>
                </a:solidFill>
              </a:rPr>
            </a:br>
            <a:r>
              <a:rPr lang="pt-PT" sz="4000" dirty="0" smtClean="0"/>
              <a:t>Sistema 3:1</a:t>
            </a:r>
            <a:endParaRPr lang="pt-PT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uiExpand="1" build="p"/>
    </p:bld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400" dirty="0" smtClean="0"/>
              <a:t>Sistemas de Jogo</a:t>
            </a:r>
            <a:r>
              <a:rPr lang="pt-PT" sz="4400" dirty="0" smtClean="0">
                <a:solidFill>
                  <a:srgbClr val="FFFF00"/>
                </a:solidFill>
              </a:rPr>
              <a:t> Ofensivo</a:t>
            </a:r>
            <a:br>
              <a:rPr lang="pt-PT" sz="4400" dirty="0" smtClean="0">
                <a:solidFill>
                  <a:srgbClr val="FFFF00"/>
                </a:solidFill>
              </a:rPr>
            </a:br>
            <a:r>
              <a:rPr lang="pt-PT" sz="4400" dirty="0" smtClean="0"/>
              <a:t>Sistema 4:0</a:t>
            </a:r>
            <a:endParaRPr lang="pt-PT" dirty="0"/>
          </a:p>
        </p:txBody>
      </p:sp>
      <p:sp>
        <p:nvSpPr>
          <p:cNvPr id="19" name="Marcador de Posição do Número do Diapositivo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354</a:t>
            </a:fld>
            <a:endParaRPr lang="pt-PT"/>
          </a:p>
        </p:txBody>
      </p:sp>
      <p:sp>
        <p:nvSpPr>
          <p:cNvPr id="20" name="Marcador de Posição do Rodapé 1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00034" y="2075082"/>
            <a:ext cx="8280000" cy="4140000"/>
            <a:chOff x="0" y="0"/>
            <a:chExt cx="20000" cy="20000"/>
          </a:xfrm>
          <a:solidFill>
            <a:schemeClr val="accent1"/>
          </a:solidFill>
        </p:grpSpPr>
        <p:sp>
          <p:nvSpPr>
            <p:cNvPr id="2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grp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24" name="Arc 5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25" name="Arc 6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26" name="Arc 7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27" name="Arc 8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28" name="Line 9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29" name="Oval 10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30" name="Line 11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31" name="Line 12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pic>
        <p:nvPicPr>
          <p:cNvPr id="32" name="Picture 5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214810" y="5643578"/>
            <a:ext cx="373727" cy="590527"/>
          </a:xfrm>
          <a:prstGeom prst="rect">
            <a:avLst/>
          </a:prstGeom>
          <a:noFill/>
        </p:spPr>
      </p:pic>
      <p:pic>
        <p:nvPicPr>
          <p:cNvPr id="33" name="Picture 5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214810" y="2000240"/>
            <a:ext cx="373727" cy="590527"/>
          </a:xfrm>
          <a:prstGeom prst="rect">
            <a:avLst/>
          </a:prstGeom>
          <a:noFill/>
        </p:spPr>
      </p:pic>
      <p:pic>
        <p:nvPicPr>
          <p:cNvPr id="34" name="Picture 5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198141" y="2909911"/>
            <a:ext cx="373727" cy="590527"/>
          </a:xfrm>
          <a:prstGeom prst="rect">
            <a:avLst/>
          </a:prstGeom>
          <a:noFill/>
        </p:spPr>
      </p:pic>
      <p:pic>
        <p:nvPicPr>
          <p:cNvPr id="35" name="Picture 5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143240" y="4572008"/>
            <a:ext cx="373727" cy="590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pt-PT" dirty="0" smtClean="0">
                <a:cs typeface="Times New Roman" pitchFamily="18" charset="0"/>
              </a:rPr>
              <a:t>Vantagens:</a:t>
            </a:r>
            <a:r>
              <a:rPr lang="en-GB" sz="2400" dirty="0" smtClean="0"/>
              <a:t> </a:t>
            </a:r>
            <a:endParaRPr lang="pt-PT" sz="2400" dirty="0"/>
          </a:p>
          <a:p>
            <a:pPr lvl="1" algn="just"/>
            <a:r>
              <a:rPr lang="pt-PT" sz="2000" b="1" dirty="0">
                <a:solidFill>
                  <a:srgbClr val="FFFF00"/>
                </a:solidFill>
                <a:cs typeface="Times New Roman" pitchFamily="18" charset="0"/>
              </a:rPr>
              <a:t>Muito vantajoso </a:t>
            </a:r>
            <a:r>
              <a:rPr lang="pt-PT" sz="2000" b="1" dirty="0" smtClean="0">
                <a:solidFill>
                  <a:srgbClr val="FFFF00"/>
                </a:solidFill>
                <a:cs typeface="Times New Roman" pitchFamily="18" charset="0"/>
              </a:rPr>
              <a:t>contra </a:t>
            </a:r>
            <a:r>
              <a:rPr lang="pt-PT" sz="2000" b="1" dirty="0">
                <a:solidFill>
                  <a:srgbClr val="FFFF00"/>
                </a:solidFill>
                <a:cs typeface="Times New Roman" pitchFamily="18" charset="0"/>
              </a:rPr>
              <a:t>equipas que nos </a:t>
            </a:r>
            <a:r>
              <a:rPr lang="pt-PT" sz="2000" b="1" dirty="0" smtClean="0">
                <a:solidFill>
                  <a:srgbClr val="FFFF00"/>
                </a:solidFill>
                <a:cs typeface="Times New Roman" pitchFamily="18" charset="0"/>
              </a:rPr>
              <a:t>pressionem</a:t>
            </a:r>
            <a:r>
              <a:rPr lang="pt-PT" sz="2000" dirty="0" smtClean="0">
                <a:cs typeface="Times New Roman" pitchFamily="18" charset="0"/>
              </a:rPr>
              <a:t> pois com </a:t>
            </a:r>
            <a:r>
              <a:rPr lang="pt-PT" sz="2000" dirty="0">
                <a:cs typeface="Times New Roman" pitchFamily="18" charset="0"/>
              </a:rPr>
              <a:t>movimentos rápidos </a:t>
            </a:r>
            <a:r>
              <a:rPr lang="pt-PT" sz="2000" dirty="0" smtClean="0">
                <a:cs typeface="Times New Roman" pitchFamily="18" charset="0"/>
              </a:rPr>
              <a:t>podemos ganhar-lhes </a:t>
            </a:r>
            <a:r>
              <a:rPr lang="pt-PT" sz="2000" dirty="0">
                <a:cs typeface="Times New Roman" pitchFamily="18" charset="0"/>
              </a:rPr>
              <a:t>as </a:t>
            </a:r>
            <a:r>
              <a:rPr lang="pt-PT" sz="2000" dirty="0" smtClean="0">
                <a:cs typeface="Times New Roman" pitchFamily="18" charset="0"/>
              </a:rPr>
              <a:t>costas</a:t>
            </a:r>
          </a:p>
          <a:p>
            <a:pPr lvl="1" algn="just"/>
            <a:endParaRPr lang="pt-PT" sz="1000" dirty="0">
              <a:cs typeface="Times New Roman" pitchFamily="18" charset="0"/>
            </a:endParaRPr>
          </a:p>
          <a:p>
            <a:pPr lvl="1" algn="just"/>
            <a:r>
              <a:rPr lang="pt-PT" sz="2000" b="1" dirty="0">
                <a:solidFill>
                  <a:srgbClr val="FFFF00"/>
                </a:solidFill>
                <a:cs typeface="Times New Roman" pitchFamily="18" charset="0"/>
              </a:rPr>
              <a:t>É </a:t>
            </a:r>
            <a:r>
              <a:rPr lang="pt-PT" sz="2000" b="1" dirty="0" smtClean="0">
                <a:solidFill>
                  <a:srgbClr val="FFFF00"/>
                </a:solidFill>
                <a:cs typeface="Times New Roman" pitchFamily="18" charset="0"/>
              </a:rPr>
              <a:t>mais fácil </a:t>
            </a:r>
            <a:r>
              <a:rPr lang="pt-PT" sz="2000" b="1" dirty="0">
                <a:solidFill>
                  <a:srgbClr val="FFFF00"/>
                </a:solidFill>
                <a:cs typeface="Times New Roman" pitchFamily="18" charset="0"/>
              </a:rPr>
              <a:t>criar espaços </a:t>
            </a:r>
            <a:r>
              <a:rPr lang="pt-PT" sz="2000" b="1" dirty="0" smtClean="0">
                <a:solidFill>
                  <a:srgbClr val="FFFF00"/>
                </a:solidFill>
                <a:cs typeface="Times New Roman" pitchFamily="18" charset="0"/>
              </a:rPr>
              <a:t>livres</a:t>
            </a:r>
          </a:p>
          <a:p>
            <a:pPr lvl="1" algn="just"/>
            <a:endParaRPr lang="pt-PT" sz="1000" dirty="0">
              <a:cs typeface="Times New Roman" pitchFamily="18" charset="0"/>
            </a:endParaRPr>
          </a:p>
          <a:p>
            <a:pPr lvl="1" algn="just"/>
            <a:r>
              <a:rPr lang="pt-PT" sz="2000" b="1" dirty="0">
                <a:solidFill>
                  <a:srgbClr val="FFFF00"/>
                </a:solidFill>
                <a:cs typeface="Times New Roman" pitchFamily="18" charset="0"/>
              </a:rPr>
              <a:t>Existem apoios constantes para o jogador com </a:t>
            </a:r>
            <a:r>
              <a:rPr lang="pt-PT" sz="2000" b="1" dirty="0" smtClean="0">
                <a:solidFill>
                  <a:srgbClr val="FFFF00"/>
                </a:solidFill>
                <a:cs typeface="Times New Roman" pitchFamily="18" charset="0"/>
              </a:rPr>
              <a:t>bola</a:t>
            </a:r>
          </a:p>
          <a:p>
            <a:pPr lvl="1" algn="just"/>
            <a:endParaRPr lang="pt-PT" sz="1000" dirty="0">
              <a:cs typeface="Times New Roman" pitchFamily="18" charset="0"/>
            </a:endParaRPr>
          </a:p>
          <a:p>
            <a:pPr lvl="1" algn="just"/>
            <a:r>
              <a:rPr lang="pt-PT" sz="2000" dirty="0">
                <a:cs typeface="Times New Roman" pitchFamily="18" charset="0"/>
              </a:rPr>
              <a:t>Confundimos o adversário nas coberturas </a:t>
            </a:r>
            <a:r>
              <a:rPr lang="pt-PT" sz="2000" dirty="0" smtClean="0">
                <a:cs typeface="Times New Roman" pitchFamily="18" charset="0"/>
              </a:rPr>
              <a:t>defensivas</a:t>
            </a:r>
          </a:p>
          <a:p>
            <a:pPr lvl="2" algn="just"/>
            <a:r>
              <a:rPr lang="pt-PT" sz="1800" dirty="0" smtClean="0"/>
              <a:t>Deixamos a equipa adversária sem coberturas defensivas ou, se essas coberturas são efectuadas, ficamos sempre com um colega livre para nos servir de apoio.</a:t>
            </a:r>
            <a:endParaRPr lang="pt-PT" sz="1700" dirty="0" smtClean="0">
              <a:cs typeface="Times New Roman" pitchFamily="18" charset="0"/>
            </a:endParaRPr>
          </a:p>
          <a:p>
            <a:pPr lvl="1" algn="just"/>
            <a:endParaRPr lang="pt-PT" sz="1000" dirty="0">
              <a:cs typeface="Times New Roman" pitchFamily="18" charset="0"/>
            </a:endParaRPr>
          </a:p>
          <a:p>
            <a:pPr lvl="1" algn="just"/>
            <a:r>
              <a:rPr lang="pt-PT" sz="2000" dirty="0">
                <a:cs typeface="Times New Roman" pitchFamily="18" charset="0"/>
              </a:rPr>
              <a:t>Se o adversário marcar individualmente </a:t>
            </a:r>
            <a:r>
              <a:rPr lang="pt-PT" sz="2000" b="1" dirty="0">
                <a:solidFill>
                  <a:srgbClr val="FFFF00"/>
                </a:solidFill>
                <a:cs typeface="Times New Roman" pitchFamily="18" charset="0"/>
              </a:rPr>
              <a:t>provocamos um grande desgaste </a:t>
            </a:r>
            <a:r>
              <a:rPr lang="pt-PT" sz="2000" b="1" dirty="0" smtClean="0">
                <a:solidFill>
                  <a:srgbClr val="FFFF00"/>
                </a:solidFill>
                <a:cs typeface="Times New Roman" pitchFamily="18" charset="0"/>
              </a:rPr>
              <a:t> físico</a:t>
            </a:r>
          </a:p>
          <a:p>
            <a:pPr lvl="1" algn="just">
              <a:lnSpc>
                <a:spcPct val="90000"/>
              </a:lnSpc>
            </a:pPr>
            <a:endParaRPr lang="pt-PT" sz="2000" dirty="0">
              <a:cs typeface="Times New Roman" pitchFamily="18" charset="0"/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FADDA5-D540-4418-BFBE-B9A9BD8F6511}" type="slidenum">
              <a:rPr lang="pt-PT" smtClean="0"/>
              <a:pPr/>
              <a:t>355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4000" dirty="0" smtClean="0"/>
              <a:t>Sistemas de Jogo</a:t>
            </a:r>
            <a:r>
              <a:rPr lang="pt-PT" sz="4000" dirty="0" smtClean="0">
                <a:solidFill>
                  <a:srgbClr val="FFFF00"/>
                </a:solidFill>
              </a:rPr>
              <a:t> Ofensivo</a:t>
            </a:r>
            <a:br>
              <a:rPr lang="pt-PT" sz="4000" dirty="0" smtClean="0">
                <a:solidFill>
                  <a:srgbClr val="FFFF00"/>
                </a:solidFill>
              </a:rPr>
            </a:br>
            <a:r>
              <a:rPr lang="pt-PT" sz="4000" dirty="0" smtClean="0"/>
              <a:t>Sistema 4:0</a:t>
            </a:r>
            <a:endParaRPr lang="pt-PT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uiExpand="1" build="p"/>
    </p:bld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pt-PT" dirty="0" smtClean="0">
                <a:cs typeface="Times New Roman" pitchFamily="18" charset="0"/>
              </a:rPr>
              <a:t>Desvantagens:</a:t>
            </a:r>
            <a:endParaRPr lang="pt-PT" dirty="0" smtClean="0"/>
          </a:p>
          <a:p>
            <a:pPr lvl="1" algn="just"/>
            <a:r>
              <a:rPr lang="pt-PT" sz="2000" dirty="0" smtClean="0">
                <a:cs typeface="Times New Roman" pitchFamily="18" charset="0"/>
              </a:rPr>
              <a:t>Se o </a:t>
            </a:r>
            <a:r>
              <a:rPr lang="pt-PT" sz="2000" b="1" dirty="0" smtClean="0">
                <a:solidFill>
                  <a:srgbClr val="FFFF00"/>
                </a:solidFill>
                <a:cs typeface="Times New Roman" pitchFamily="18" charset="0"/>
              </a:rPr>
              <a:t>adversário defender muito perto da baliza não há espaços livres</a:t>
            </a:r>
          </a:p>
          <a:p>
            <a:pPr lvl="1" algn="just"/>
            <a:endParaRPr lang="pt-PT" sz="1000" dirty="0" smtClean="0">
              <a:cs typeface="Times New Roman" pitchFamily="18" charset="0"/>
            </a:endParaRPr>
          </a:p>
          <a:p>
            <a:pPr lvl="1" algn="just"/>
            <a:r>
              <a:rPr lang="pt-PT" sz="2000" b="1" dirty="0" smtClean="0">
                <a:solidFill>
                  <a:srgbClr val="FFFF00"/>
                </a:solidFill>
                <a:cs typeface="Times New Roman" pitchFamily="18" charset="0"/>
              </a:rPr>
              <a:t>Se perdermos a posse de bola, como jogamos em linha podemos ser surpreendidos</a:t>
            </a:r>
          </a:p>
          <a:p>
            <a:pPr lvl="1" algn="just"/>
            <a:endParaRPr lang="pt-PT" sz="1000" dirty="0" smtClean="0">
              <a:cs typeface="Times New Roman" pitchFamily="18" charset="0"/>
            </a:endParaRPr>
          </a:p>
          <a:p>
            <a:pPr lvl="1" algn="just"/>
            <a:r>
              <a:rPr lang="pt-PT" sz="2000" b="1" dirty="0" smtClean="0">
                <a:solidFill>
                  <a:srgbClr val="FFFF00"/>
                </a:solidFill>
                <a:cs typeface="Times New Roman" pitchFamily="18" charset="0"/>
              </a:rPr>
              <a:t>Provoca um grande desgaste físico</a:t>
            </a:r>
          </a:p>
          <a:p>
            <a:pPr lvl="1" algn="just"/>
            <a:endParaRPr lang="pt-PT" sz="1000" dirty="0" smtClean="0">
              <a:cs typeface="Times New Roman" pitchFamily="18" charset="0"/>
            </a:endParaRPr>
          </a:p>
          <a:p>
            <a:pPr lvl="1" algn="just"/>
            <a:r>
              <a:rPr lang="pt-PT" sz="2000" dirty="0" smtClean="0">
                <a:cs typeface="Times New Roman" pitchFamily="18" charset="0"/>
              </a:rPr>
              <a:t>É necessário ter jogadores com </a:t>
            </a:r>
            <a:r>
              <a:rPr lang="pt-PT" sz="2000" b="1" dirty="0" smtClean="0">
                <a:solidFill>
                  <a:srgbClr val="FFFF00"/>
                </a:solidFill>
                <a:cs typeface="Times New Roman" pitchFamily="18" charset="0"/>
              </a:rPr>
              <a:t>grande domínio técnico</a:t>
            </a:r>
          </a:p>
          <a:p>
            <a:pPr lvl="1" algn="just"/>
            <a:endParaRPr lang="pt-PT" sz="1000" dirty="0" smtClean="0">
              <a:cs typeface="Times New Roman" pitchFamily="18" charset="0"/>
            </a:endParaRPr>
          </a:p>
          <a:p>
            <a:pPr lvl="1" algn="just"/>
            <a:r>
              <a:rPr lang="pt-PT" sz="2000" dirty="0" smtClean="0">
                <a:cs typeface="Times New Roman" pitchFamily="18" charset="0"/>
              </a:rPr>
              <a:t>Como existe uma constante movimentação sem bola, é necessário uma </a:t>
            </a:r>
            <a:r>
              <a:rPr lang="pt-PT" sz="2000" b="1" dirty="0" smtClean="0">
                <a:solidFill>
                  <a:srgbClr val="FFFF00"/>
                </a:solidFill>
                <a:cs typeface="Times New Roman" pitchFamily="18" charset="0"/>
              </a:rPr>
              <a:t>grande sincronização</a:t>
            </a:r>
            <a:r>
              <a:rPr lang="pt-PT" sz="2000" dirty="0" smtClean="0">
                <a:cs typeface="Times New Roman" pitchFamily="18" charset="0"/>
              </a:rPr>
              <a:t> entre os jogadores, para que a equipa esteja sempre equilibrada</a:t>
            </a:r>
            <a:r>
              <a:rPr lang="en-GB" sz="2000" dirty="0" smtClean="0"/>
              <a:t> </a:t>
            </a:r>
            <a:endParaRPr lang="pt-PT" sz="2000" dirty="0">
              <a:cs typeface="Times New Roman" pitchFamily="18" charset="0"/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FADDA5-D540-4418-BFBE-B9A9BD8F6511}" type="slidenum">
              <a:rPr lang="pt-PT" smtClean="0"/>
              <a:pPr/>
              <a:t>356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4000" dirty="0" smtClean="0"/>
              <a:t>Sistemas de Jogo</a:t>
            </a:r>
            <a:r>
              <a:rPr lang="pt-PT" sz="4000" dirty="0" smtClean="0">
                <a:solidFill>
                  <a:srgbClr val="FFFF00"/>
                </a:solidFill>
              </a:rPr>
              <a:t> Ofensivo</a:t>
            </a:r>
            <a:br>
              <a:rPr lang="pt-PT" sz="4000" dirty="0" smtClean="0">
                <a:solidFill>
                  <a:srgbClr val="FFFF00"/>
                </a:solidFill>
              </a:rPr>
            </a:br>
            <a:r>
              <a:rPr lang="pt-PT" sz="4000" dirty="0" smtClean="0"/>
              <a:t>Sistema 4:0</a:t>
            </a:r>
            <a:endParaRPr lang="pt-PT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uiExpand="1" build="p"/>
    </p:bld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Posição do Número do Diapositivo 2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357</a:t>
            </a:fld>
            <a:endParaRPr lang="pt-PT"/>
          </a:p>
        </p:txBody>
      </p:sp>
      <p:sp>
        <p:nvSpPr>
          <p:cNvPr id="25" name="Marcador de Posição do Rodapé 2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400" dirty="0" smtClean="0"/>
              <a:t>Sistemas de Jogo</a:t>
            </a:r>
            <a:r>
              <a:rPr lang="pt-PT" sz="4400" dirty="0" smtClean="0">
                <a:solidFill>
                  <a:srgbClr val="FFFF00"/>
                </a:solidFill>
              </a:rPr>
              <a:t> Ofensivo</a:t>
            </a:r>
            <a:br>
              <a:rPr lang="pt-PT" sz="4400" dirty="0" smtClean="0">
                <a:solidFill>
                  <a:srgbClr val="FFFF00"/>
                </a:solidFill>
              </a:rPr>
            </a:br>
            <a:r>
              <a:rPr lang="pt-PT" sz="3600" dirty="0" smtClean="0"/>
              <a:t>Circulações Tácticas [3:1 (Diagonal)]</a:t>
            </a:r>
            <a:endParaRPr lang="pt-PT" sz="3600" dirty="0"/>
          </a:p>
        </p:txBody>
      </p:sp>
      <p:grpSp>
        <p:nvGrpSpPr>
          <p:cNvPr id="158723" name="Group 3"/>
          <p:cNvGrpSpPr>
            <a:grpSpLocks/>
          </p:cNvGrpSpPr>
          <p:nvPr/>
        </p:nvGrpSpPr>
        <p:grpSpPr bwMode="auto">
          <a:xfrm>
            <a:off x="533400" y="1828800"/>
            <a:ext cx="8153400" cy="4572000"/>
            <a:chOff x="0" y="0"/>
            <a:chExt cx="20000" cy="20000"/>
          </a:xfrm>
          <a:solidFill>
            <a:schemeClr val="accent1"/>
          </a:solidFill>
        </p:grpSpPr>
        <p:sp>
          <p:nvSpPr>
            <p:cNvPr id="15872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grp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58725" name="Arc 5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58726" name="Arc 6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58727" name="Arc 7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58728" name="Arc 8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58729" name="Line 9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58730" name="Oval 10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58731" name="Line 11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58732" name="Line 12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58738" name="Line 18"/>
          <p:cNvSpPr>
            <a:spLocks noChangeShapeType="1"/>
          </p:cNvSpPr>
          <p:nvPr/>
        </p:nvSpPr>
        <p:spPr bwMode="auto">
          <a:xfrm flipV="1">
            <a:off x="4000496" y="2285992"/>
            <a:ext cx="642942" cy="1857388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58739" name="Line 19"/>
          <p:cNvSpPr>
            <a:spLocks noChangeShapeType="1"/>
          </p:cNvSpPr>
          <p:nvPr/>
        </p:nvSpPr>
        <p:spPr bwMode="auto">
          <a:xfrm flipV="1">
            <a:off x="4191000" y="3886200"/>
            <a:ext cx="381000" cy="3810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58740" name="Line 20"/>
          <p:cNvSpPr>
            <a:spLocks noChangeShapeType="1"/>
          </p:cNvSpPr>
          <p:nvPr/>
        </p:nvSpPr>
        <p:spPr bwMode="auto">
          <a:xfrm>
            <a:off x="4724400" y="3962400"/>
            <a:ext cx="2514600" cy="14478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58741" name="Line 21"/>
          <p:cNvSpPr>
            <a:spLocks noChangeShapeType="1"/>
          </p:cNvSpPr>
          <p:nvPr/>
        </p:nvSpPr>
        <p:spPr bwMode="auto">
          <a:xfrm flipV="1">
            <a:off x="7086600" y="2133600"/>
            <a:ext cx="0" cy="11430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26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143372" y="1571612"/>
            <a:ext cx="558800" cy="82867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7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500430" y="3500438"/>
            <a:ext cx="558800" cy="82867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8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000496" y="5500702"/>
            <a:ext cx="558800" cy="828675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</p:spPr>
      </p:pic>
      <p:pic>
        <p:nvPicPr>
          <p:cNvPr id="30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15140" y="2857496"/>
            <a:ext cx="558800" cy="828675"/>
          </a:xfrm>
          <a:prstGeom prst="rect">
            <a:avLst/>
          </a:prstGeom>
          <a:noFill/>
          <a:effectLst>
            <a:glow rad="228600">
              <a:srgbClr val="00B050">
                <a:alpha val="40000"/>
              </a:srgbClr>
            </a:glow>
          </a:effectLst>
        </p:spPr>
      </p:pic>
      <p:pic>
        <p:nvPicPr>
          <p:cNvPr id="33" name="Picture 27" descr="futbola0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4214818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87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38" grpId="0" animBg="1"/>
      <p:bldP spid="158739" grpId="0" animBg="1"/>
      <p:bldP spid="158740" grpId="0" animBg="1"/>
      <p:bldP spid="158741" grpId="0" animBg="1"/>
    </p:bld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757" name="Object 13"/>
          <p:cNvGraphicFramePr>
            <a:graphicFrameLocks noChangeAspect="1"/>
          </p:cNvGraphicFramePr>
          <p:nvPr>
            <p:ph idx="1"/>
          </p:nvPr>
        </p:nvGraphicFramePr>
        <p:xfrm>
          <a:off x="4410075" y="3678238"/>
          <a:ext cx="323850" cy="263525"/>
        </p:xfrm>
        <a:graphic>
          <a:graphicData uri="http://schemas.openxmlformats.org/presentationml/2006/ole">
            <p:oleObj spid="_x0000_s159757" name="Documento" r:id="rId4" imgW="324360" imgH="264240" progId="Word.Document.8">
              <p:embed/>
            </p:oleObj>
          </a:graphicData>
        </a:graphic>
      </p:graphicFrame>
      <p:sp>
        <p:nvSpPr>
          <p:cNvPr id="24" name="Marcador de Posição do Número do Diapositivo 2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358</a:t>
            </a:fld>
            <a:endParaRPr lang="pt-PT"/>
          </a:p>
        </p:txBody>
      </p:sp>
      <p:sp>
        <p:nvSpPr>
          <p:cNvPr id="25" name="Marcador de Posição do Rodapé 2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4000" dirty="0" smtClean="0"/>
              <a:t>Sistemas de Jogo</a:t>
            </a:r>
            <a:r>
              <a:rPr lang="pt-PT" sz="4000" dirty="0" smtClean="0">
                <a:solidFill>
                  <a:srgbClr val="FFFF00"/>
                </a:solidFill>
              </a:rPr>
              <a:t> Ofensivo</a:t>
            </a:r>
            <a:br>
              <a:rPr lang="pt-PT" sz="4000" dirty="0" smtClean="0">
                <a:solidFill>
                  <a:srgbClr val="FFFF00"/>
                </a:solidFill>
              </a:rPr>
            </a:br>
            <a:r>
              <a:rPr lang="pt-PT" sz="3200" dirty="0" smtClean="0"/>
              <a:t>Circulações Tácticas [3:1 (Diagonal)]</a:t>
            </a:r>
            <a:endParaRPr lang="pt-PT" sz="4000" dirty="0"/>
          </a:p>
        </p:txBody>
      </p:sp>
      <p:grpSp>
        <p:nvGrpSpPr>
          <p:cNvPr id="159747" name="Group 3"/>
          <p:cNvGrpSpPr>
            <a:grpSpLocks/>
          </p:cNvGrpSpPr>
          <p:nvPr/>
        </p:nvGrpSpPr>
        <p:grpSpPr bwMode="auto">
          <a:xfrm>
            <a:off x="533400" y="1828800"/>
            <a:ext cx="8153400" cy="4572000"/>
            <a:chOff x="0" y="0"/>
            <a:chExt cx="20000" cy="20000"/>
          </a:xfrm>
          <a:solidFill>
            <a:schemeClr val="accent1"/>
          </a:solidFill>
        </p:grpSpPr>
        <p:sp>
          <p:nvSpPr>
            <p:cNvPr id="15974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grp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59749" name="Arc 5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59750" name="Arc 6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59751" name="Arc 7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59752" name="Arc 8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59753" name="Line 9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59754" name="Oval 10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59755" name="Line 11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59756" name="Line 12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59762" name="Freeform 18"/>
          <p:cNvSpPr>
            <a:spLocks/>
          </p:cNvSpPr>
          <p:nvPr/>
        </p:nvSpPr>
        <p:spPr bwMode="auto">
          <a:xfrm>
            <a:off x="3929063" y="2757488"/>
            <a:ext cx="457200" cy="1171575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216" y="63"/>
              </a:cxn>
              <a:cxn ang="0">
                <a:pos x="234" y="90"/>
              </a:cxn>
              <a:cxn ang="0">
                <a:pos x="261" y="99"/>
              </a:cxn>
              <a:cxn ang="0">
                <a:pos x="171" y="189"/>
              </a:cxn>
              <a:cxn ang="0">
                <a:pos x="198" y="279"/>
              </a:cxn>
              <a:cxn ang="0">
                <a:pos x="99" y="369"/>
              </a:cxn>
              <a:cxn ang="0">
                <a:pos x="126" y="450"/>
              </a:cxn>
              <a:cxn ang="0">
                <a:pos x="144" y="504"/>
              </a:cxn>
              <a:cxn ang="0">
                <a:pos x="54" y="549"/>
              </a:cxn>
              <a:cxn ang="0">
                <a:pos x="27" y="567"/>
              </a:cxn>
              <a:cxn ang="0">
                <a:pos x="90" y="639"/>
              </a:cxn>
              <a:cxn ang="0">
                <a:pos x="54" y="711"/>
              </a:cxn>
              <a:cxn ang="0">
                <a:pos x="27" y="720"/>
              </a:cxn>
              <a:cxn ang="0">
                <a:pos x="0" y="738"/>
              </a:cxn>
            </a:cxnLst>
            <a:rect l="0" t="0" r="r" b="b"/>
            <a:pathLst>
              <a:path w="288" h="738">
                <a:moveTo>
                  <a:pt x="288" y="0"/>
                </a:moveTo>
                <a:cubicBezTo>
                  <a:pt x="236" y="10"/>
                  <a:pt x="232" y="15"/>
                  <a:pt x="216" y="63"/>
                </a:cubicBezTo>
                <a:cubicBezTo>
                  <a:pt x="222" y="72"/>
                  <a:pt x="226" y="83"/>
                  <a:pt x="234" y="90"/>
                </a:cubicBezTo>
                <a:cubicBezTo>
                  <a:pt x="241" y="96"/>
                  <a:pt x="258" y="90"/>
                  <a:pt x="261" y="99"/>
                </a:cubicBezTo>
                <a:cubicBezTo>
                  <a:pt x="280" y="155"/>
                  <a:pt x="202" y="169"/>
                  <a:pt x="171" y="189"/>
                </a:cubicBezTo>
                <a:cubicBezTo>
                  <a:pt x="157" y="231"/>
                  <a:pt x="161" y="254"/>
                  <a:pt x="198" y="279"/>
                </a:cubicBezTo>
                <a:cubicBezTo>
                  <a:pt x="225" y="359"/>
                  <a:pt x="155" y="350"/>
                  <a:pt x="99" y="369"/>
                </a:cubicBezTo>
                <a:cubicBezTo>
                  <a:pt x="85" y="412"/>
                  <a:pt x="77" y="434"/>
                  <a:pt x="126" y="450"/>
                </a:cubicBezTo>
                <a:cubicBezTo>
                  <a:pt x="132" y="468"/>
                  <a:pt x="155" y="488"/>
                  <a:pt x="144" y="504"/>
                </a:cubicBezTo>
                <a:cubicBezTo>
                  <a:pt x="118" y="543"/>
                  <a:pt x="100" y="540"/>
                  <a:pt x="54" y="549"/>
                </a:cubicBezTo>
                <a:cubicBezTo>
                  <a:pt x="45" y="555"/>
                  <a:pt x="30" y="557"/>
                  <a:pt x="27" y="567"/>
                </a:cubicBezTo>
                <a:cubicBezTo>
                  <a:pt x="13" y="615"/>
                  <a:pt x="58" y="628"/>
                  <a:pt x="90" y="639"/>
                </a:cubicBezTo>
                <a:cubicBezTo>
                  <a:pt x="81" y="691"/>
                  <a:pt x="95" y="691"/>
                  <a:pt x="54" y="711"/>
                </a:cubicBezTo>
                <a:cubicBezTo>
                  <a:pt x="46" y="715"/>
                  <a:pt x="35" y="716"/>
                  <a:pt x="27" y="720"/>
                </a:cubicBezTo>
                <a:cubicBezTo>
                  <a:pt x="17" y="725"/>
                  <a:pt x="0" y="738"/>
                  <a:pt x="0" y="738"/>
                </a:cubicBezTo>
              </a:path>
            </a:pathLst>
          </a:cu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59763" name="Line 19"/>
          <p:cNvSpPr>
            <a:spLocks noChangeShapeType="1"/>
          </p:cNvSpPr>
          <p:nvPr/>
        </p:nvSpPr>
        <p:spPr bwMode="auto">
          <a:xfrm flipH="1">
            <a:off x="3810000" y="3962400"/>
            <a:ext cx="76200" cy="1524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59764" name="Line 20"/>
          <p:cNvSpPr>
            <a:spLocks noChangeShapeType="1"/>
          </p:cNvSpPr>
          <p:nvPr/>
        </p:nvSpPr>
        <p:spPr bwMode="auto">
          <a:xfrm flipH="1" flipV="1">
            <a:off x="4800600" y="2057400"/>
            <a:ext cx="1828800" cy="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59765" name="Line 21"/>
          <p:cNvSpPr>
            <a:spLocks noChangeShapeType="1"/>
          </p:cNvSpPr>
          <p:nvPr/>
        </p:nvSpPr>
        <p:spPr bwMode="auto">
          <a:xfrm flipV="1">
            <a:off x="7086600" y="3886200"/>
            <a:ext cx="76200" cy="6858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pic>
        <p:nvPicPr>
          <p:cNvPr id="26" name="Picture 9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013200" y="1785926"/>
            <a:ext cx="558800" cy="82867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7" name="Picture 27" descr="futbola0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2500306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643702" y="1714488"/>
            <a:ext cx="558800" cy="828675"/>
          </a:xfrm>
          <a:prstGeom prst="rect">
            <a:avLst/>
          </a:prstGeom>
          <a:noFill/>
          <a:effectLst>
            <a:glow rad="228600">
              <a:srgbClr val="00B050">
                <a:alpha val="40000"/>
              </a:srgbClr>
            </a:glow>
          </a:effectLst>
        </p:spPr>
      </p:pic>
      <p:pic>
        <p:nvPicPr>
          <p:cNvPr id="29" name="Picture 9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715140" y="4572008"/>
            <a:ext cx="558800" cy="82867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1" name="Picture 9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000496" y="5500702"/>
            <a:ext cx="558800" cy="828675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97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5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62" grpId="0" animBg="1"/>
      <p:bldP spid="159763" grpId="0" animBg="1"/>
      <p:bldP spid="159764" grpId="0" animBg="1"/>
      <p:bldP spid="159765" grpId="0" animBg="1"/>
    </p:bld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781" name="Object 13"/>
          <p:cNvGraphicFramePr>
            <a:graphicFrameLocks noChangeAspect="1"/>
          </p:cNvGraphicFramePr>
          <p:nvPr>
            <p:ph idx="1"/>
          </p:nvPr>
        </p:nvGraphicFramePr>
        <p:xfrm>
          <a:off x="4410075" y="3678238"/>
          <a:ext cx="323850" cy="263525"/>
        </p:xfrm>
        <a:graphic>
          <a:graphicData uri="http://schemas.openxmlformats.org/presentationml/2006/ole">
            <p:oleObj spid="_x0000_s160781" name="Documento" r:id="rId4" imgW="324360" imgH="264240" progId="Word.Document.8">
              <p:embed/>
            </p:oleObj>
          </a:graphicData>
        </a:graphic>
      </p:graphicFrame>
      <p:sp>
        <p:nvSpPr>
          <p:cNvPr id="26" name="Marcador de Posição do Número do Diapositivo 2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359</a:t>
            </a:fld>
            <a:endParaRPr lang="pt-PT"/>
          </a:p>
        </p:txBody>
      </p:sp>
      <p:sp>
        <p:nvSpPr>
          <p:cNvPr id="27" name="Marcador de Posição do Rodapé 2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400" dirty="0" smtClean="0"/>
              <a:t>Sistemas de Jogo</a:t>
            </a:r>
            <a:r>
              <a:rPr lang="pt-PT" sz="4400" dirty="0" smtClean="0">
                <a:solidFill>
                  <a:srgbClr val="FFFF00"/>
                </a:solidFill>
              </a:rPr>
              <a:t> Ofensivo</a:t>
            </a:r>
            <a:br>
              <a:rPr lang="pt-PT" sz="4400" dirty="0" smtClean="0">
                <a:solidFill>
                  <a:srgbClr val="FFFF00"/>
                </a:solidFill>
              </a:rPr>
            </a:br>
            <a:r>
              <a:rPr lang="pt-PT" sz="3600" dirty="0" smtClean="0"/>
              <a:t>Combinações Tácticas [3:1 (Diagonal)]</a:t>
            </a:r>
            <a:endParaRPr lang="pt-PT" sz="2400" dirty="0"/>
          </a:p>
        </p:txBody>
      </p:sp>
      <p:grpSp>
        <p:nvGrpSpPr>
          <p:cNvPr id="160771" name="Group 3"/>
          <p:cNvGrpSpPr>
            <a:grpSpLocks/>
          </p:cNvGrpSpPr>
          <p:nvPr/>
        </p:nvGrpSpPr>
        <p:grpSpPr bwMode="auto">
          <a:xfrm>
            <a:off x="533400" y="1828800"/>
            <a:ext cx="8153400" cy="4572000"/>
            <a:chOff x="0" y="0"/>
            <a:chExt cx="20000" cy="20000"/>
          </a:xfrm>
          <a:solidFill>
            <a:schemeClr val="accent1"/>
          </a:solidFill>
        </p:grpSpPr>
        <p:sp>
          <p:nvSpPr>
            <p:cNvPr id="16077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grp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0773" name="Arc 5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0774" name="Arc 6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0775" name="Arc 7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0776" name="Arc 8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0777" name="Line 9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0778" name="Oval 10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0779" name="Line 11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0780" name="Line 12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60786" name="Line 18"/>
          <p:cNvSpPr>
            <a:spLocks noChangeShapeType="1"/>
          </p:cNvSpPr>
          <p:nvPr/>
        </p:nvSpPr>
        <p:spPr bwMode="auto">
          <a:xfrm flipV="1">
            <a:off x="4191000" y="2743200"/>
            <a:ext cx="228600" cy="12954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60787" name="Line 19"/>
          <p:cNvSpPr>
            <a:spLocks noChangeShapeType="1"/>
          </p:cNvSpPr>
          <p:nvPr/>
        </p:nvSpPr>
        <p:spPr bwMode="auto">
          <a:xfrm flipV="1">
            <a:off x="4191000" y="3886200"/>
            <a:ext cx="381000" cy="3810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60788" name="Line 20"/>
          <p:cNvSpPr>
            <a:spLocks noChangeShapeType="1"/>
          </p:cNvSpPr>
          <p:nvPr/>
        </p:nvSpPr>
        <p:spPr bwMode="auto">
          <a:xfrm>
            <a:off x="4724400" y="3962400"/>
            <a:ext cx="2514600" cy="14478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60789" name="Line 21"/>
          <p:cNvSpPr>
            <a:spLocks noChangeShapeType="1"/>
          </p:cNvSpPr>
          <p:nvPr/>
        </p:nvSpPr>
        <p:spPr bwMode="auto">
          <a:xfrm flipV="1">
            <a:off x="7086600" y="2133600"/>
            <a:ext cx="0" cy="11430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60790" name="Line 22"/>
          <p:cNvSpPr>
            <a:spLocks noChangeShapeType="1"/>
          </p:cNvSpPr>
          <p:nvPr/>
        </p:nvSpPr>
        <p:spPr bwMode="auto">
          <a:xfrm>
            <a:off x="4800600" y="2514600"/>
            <a:ext cx="2438400" cy="25146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28" name="Picture 9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643306" y="3500438"/>
            <a:ext cx="558800" cy="82867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9" name="Picture 27" descr="futbola0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4214818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9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143372" y="1714488"/>
            <a:ext cx="558800" cy="828675"/>
          </a:xfrm>
          <a:prstGeom prst="rect">
            <a:avLst/>
          </a:prstGeom>
          <a:noFill/>
          <a:effectLst>
            <a:glow rad="228600">
              <a:srgbClr val="00B050">
                <a:alpha val="40000"/>
              </a:srgbClr>
            </a:glow>
          </a:effectLst>
        </p:spPr>
      </p:pic>
      <p:pic>
        <p:nvPicPr>
          <p:cNvPr id="31" name="Picture 9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715140" y="3000372"/>
            <a:ext cx="558800" cy="82867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2" name="AutoShape 14"/>
          <p:cNvSpPr>
            <a:spLocks noChangeArrowheads="1"/>
          </p:cNvSpPr>
          <p:nvPr/>
        </p:nvSpPr>
        <p:spPr bwMode="auto">
          <a:xfrm rot="19563433">
            <a:off x="7364318" y="4890028"/>
            <a:ext cx="503238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pic>
        <p:nvPicPr>
          <p:cNvPr id="33" name="Picture 9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000496" y="5500702"/>
            <a:ext cx="558800" cy="828675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07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0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0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0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07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86" grpId="0" animBg="1"/>
      <p:bldP spid="160787" grpId="0" animBg="1"/>
      <p:bldP spid="160788" grpId="0" animBg="1"/>
      <p:bldP spid="160789" grpId="0" animBg="1"/>
      <p:bldP spid="160790" grpId="0" animBg="1"/>
      <p:bldP spid="3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pt-PT" dirty="0" smtClean="0"/>
              <a:t>Construção das acções ofensivas</a:t>
            </a:r>
            <a:endParaRPr lang="pt-PT" dirty="0"/>
          </a:p>
          <a:p>
            <a:pPr lvl="1" algn="just">
              <a:lnSpc>
                <a:spcPct val="90000"/>
              </a:lnSpc>
            </a:pPr>
            <a:r>
              <a:rPr lang="pt-PT" dirty="0" smtClean="0"/>
              <a:t>Caracteriza-se pelo deslocamento </a:t>
            </a:r>
            <a:r>
              <a:rPr lang="pt-PT" dirty="0"/>
              <a:t>da bola da zona de recuperação para as </a:t>
            </a:r>
            <a:r>
              <a:rPr lang="pt-PT" b="1" dirty="0">
                <a:solidFill>
                  <a:srgbClr val="FFFF00"/>
                </a:solidFill>
              </a:rPr>
              <a:t>áreas vitais</a:t>
            </a:r>
            <a:r>
              <a:rPr lang="pt-PT" dirty="0"/>
              <a:t> do </a:t>
            </a:r>
            <a:r>
              <a:rPr lang="pt-PT" dirty="0" smtClean="0"/>
              <a:t>terreno </a:t>
            </a:r>
            <a:r>
              <a:rPr lang="pt-PT" dirty="0"/>
              <a:t>de </a:t>
            </a:r>
            <a:r>
              <a:rPr lang="pt-PT" dirty="0" smtClean="0"/>
              <a:t>jogo</a:t>
            </a:r>
          </a:p>
          <a:p>
            <a:pPr lvl="1" algn="just">
              <a:lnSpc>
                <a:spcPct val="90000"/>
              </a:lnSpc>
            </a:pPr>
            <a:endParaRPr lang="pt-PT" dirty="0" smtClean="0"/>
          </a:p>
          <a:p>
            <a:pPr lvl="1" algn="just">
              <a:lnSpc>
                <a:spcPct val="90000"/>
              </a:lnSpc>
            </a:pPr>
            <a:r>
              <a:rPr lang="pt-PT" dirty="0" smtClean="0"/>
              <a:t>É </a:t>
            </a:r>
            <a:r>
              <a:rPr lang="pt-PT" dirty="0"/>
              <a:t>a </a:t>
            </a:r>
            <a:r>
              <a:rPr lang="pt-PT" b="1" dirty="0">
                <a:solidFill>
                  <a:srgbClr val="FFFF00"/>
                </a:solidFill>
              </a:rPr>
              <a:t>fase do ataque mais fácil</a:t>
            </a:r>
            <a:r>
              <a:rPr lang="pt-PT" dirty="0"/>
              <a:t> e frequentemente observável despendendo-se igualmente maior tempo para a sua </a:t>
            </a:r>
            <a:r>
              <a:rPr lang="pt-PT" dirty="0" smtClean="0"/>
              <a:t>concretização</a:t>
            </a:r>
          </a:p>
          <a:p>
            <a:pPr lvl="1" algn="just">
              <a:lnSpc>
                <a:spcPct val="90000"/>
              </a:lnSpc>
            </a:pPr>
            <a:endParaRPr lang="pt-PT" dirty="0"/>
          </a:p>
          <a:p>
            <a:pPr lvl="1" algn="just">
              <a:lnSpc>
                <a:spcPct val="90000"/>
              </a:lnSpc>
            </a:pPr>
            <a:r>
              <a:rPr lang="pt-PT" dirty="0"/>
              <a:t>Consta de circulações, combinações e acções tácticas individuais e colectivas </a:t>
            </a:r>
            <a:r>
              <a:rPr lang="pt-PT" b="1" dirty="0">
                <a:solidFill>
                  <a:srgbClr val="FFFF00"/>
                </a:solidFill>
              </a:rPr>
              <a:t>visando a progressão da bola</a:t>
            </a:r>
            <a:r>
              <a:rPr lang="pt-PT" dirty="0"/>
              <a:t> para as zonas propícias à finalização.</a:t>
            </a:r>
          </a:p>
          <a:p>
            <a:pPr lvl="1" algn="just">
              <a:lnSpc>
                <a:spcPct val="90000"/>
              </a:lnSpc>
            </a:pP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36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Fases </a:t>
            </a:r>
            <a:r>
              <a:rPr lang="pt-PT" dirty="0" smtClean="0"/>
              <a:t>do Processo Ofensivo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 uiExpand="1" build="p"/>
    </p:bld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805" name="Object 13"/>
          <p:cNvGraphicFramePr>
            <a:graphicFrameLocks noChangeAspect="1"/>
          </p:cNvGraphicFramePr>
          <p:nvPr>
            <p:ph idx="1"/>
          </p:nvPr>
        </p:nvGraphicFramePr>
        <p:xfrm>
          <a:off x="4410075" y="3678238"/>
          <a:ext cx="323850" cy="263525"/>
        </p:xfrm>
        <a:graphic>
          <a:graphicData uri="http://schemas.openxmlformats.org/presentationml/2006/ole">
            <p:oleObj spid="_x0000_s161805" name="Documento" r:id="rId4" imgW="324360" imgH="264240" progId="Word.Document.8">
              <p:embed/>
            </p:oleObj>
          </a:graphicData>
        </a:graphic>
      </p:graphicFrame>
      <p:sp>
        <p:nvSpPr>
          <p:cNvPr id="26" name="Marcador de Posição do Número do Diapositivo 2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360</a:t>
            </a:fld>
            <a:endParaRPr lang="pt-PT"/>
          </a:p>
        </p:txBody>
      </p:sp>
      <p:sp>
        <p:nvSpPr>
          <p:cNvPr id="27" name="Marcador de Posição do Rodapé 2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4000" dirty="0" smtClean="0"/>
              <a:t>Sistemas de Jogo</a:t>
            </a:r>
            <a:r>
              <a:rPr lang="pt-PT" sz="4000" dirty="0" smtClean="0">
                <a:solidFill>
                  <a:srgbClr val="FFFF00"/>
                </a:solidFill>
              </a:rPr>
              <a:t> Ofensivo</a:t>
            </a:r>
            <a:br>
              <a:rPr lang="pt-PT" sz="4000" dirty="0" smtClean="0">
                <a:solidFill>
                  <a:srgbClr val="FFFF00"/>
                </a:solidFill>
              </a:rPr>
            </a:br>
            <a:r>
              <a:rPr lang="pt-PT" sz="3200" dirty="0" smtClean="0"/>
              <a:t>Combinações Tácticas [3:1 (Diagonal)]</a:t>
            </a:r>
            <a:endParaRPr lang="pt-PT" sz="4000" dirty="0"/>
          </a:p>
        </p:txBody>
      </p:sp>
      <p:grpSp>
        <p:nvGrpSpPr>
          <p:cNvPr id="161795" name="Group 3"/>
          <p:cNvGrpSpPr>
            <a:grpSpLocks/>
          </p:cNvGrpSpPr>
          <p:nvPr/>
        </p:nvGrpSpPr>
        <p:grpSpPr bwMode="auto">
          <a:xfrm>
            <a:off x="533400" y="1828800"/>
            <a:ext cx="8153400" cy="4572000"/>
            <a:chOff x="0" y="0"/>
            <a:chExt cx="20000" cy="20000"/>
          </a:xfrm>
          <a:solidFill>
            <a:schemeClr val="accent1"/>
          </a:solidFill>
        </p:grpSpPr>
        <p:sp>
          <p:nvSpPr>
            <p:cNvPr id="16179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grp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1797" name="Arc 5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1798" name="Arc 6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1799" name="Arc 7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1800" name="Arc 8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1801" name="Line 9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1802" name="Oval 10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1803" name="Line 11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1804" name="Line 12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61810" name="Line 18"/>
          <p:cNvSpPr>
            <a:spLocks noChangeShapeType="1"/>
          </p:cNvSpPr>
          <p:nvPr/>
        </p:nvSpPr>
        <p:spPr bwMode="auto">
          <a:xfrm flipV="1">
            <a:off x="4648200" y="2362200"/>
            <a:ext cx="228600" cy="2286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61811" name="Arc 19"/>
          <p:cNvSpPr>
            <a:spLocks/>
          </p:cNvSpPr>
          <p:nvPr/>
        </p:nvSpPr>
        <p:spPr bwMode="auto">
          <a:xfrm flipH="1" flipV="1">
            <a:off x="4876800" y="2438400"/>
            <a:ext cx="1752600" cy="2667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61812" name="Line 20"/>
          <p:cNvSpPr>
            <a:spLocks noChangeShapeType="1"/>
          </p:cNvSpPr>
          <p:nvPr/>
        </p:nvSpPr>
        <p:spPr bwMode="auto">
          <a:xfrm>
            <a:off x="6629400" y="5105400"/>
            <a:ext cx="152400" cy="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61814" name="Line 22"/>
          <p:cNvSpPr>
            <a:spLocks noChangeShapeType="1"/>
          </p:cNvSpPr>
          <p:nvPr/>
        </p:nvSpPr>
        <p:spPr bwMode="auto">
          <a:xfrm>
            <a:off x="7696200" y="2286000"/>
            <a:ext cx="762000" cy="9906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61815" name="Line 23"/>
          <p:cNvSpPr>
            <a:spLocks noChangeShapeType="1"/>
          </p:cNvSpPr>
          <p:nvPr/>
        </p:nvSpPr>
        <p:spPr bwMode="auto">
          <a:xfrm flipH="1" flipV="1">
            <a:off x="6858000" y="5105400"/>
            <a:ext cx="304800" cy="762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pic>
        <p:nvPicPr>
          <p:cNvPr id="29" name="Picture 27" descr="futbola0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5357826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9" descr="j01943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215206" y="1571612"/>
            <a:ext cx="558800" cy="82867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1" name="Picture 9" descr="j01943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071934" y="2000240"/>
            <a:ext cx="558800" cy="828675"/>
          </a:xfrm>
          <a:prstGeom prst="rect">
            <a:avLst/>
          </a:prstGeom>
          <a:noFill/>
          <a:effectLst>
            <a:glow rad="228600">
              <a:srgbClr val="00B050">
                <a:alpha val="40000"/>
              </a:srgbClr>
            </a:glow>
          </a:effectLst>
        </p:spPr>
      </p:pic>
      <p:sp>
        <p:nvSpPr>
          <p:cNvPr id="32" name="AutoShape 14"/>
          <p:cNvSpPr>
            <a:spLocks noChangeArrowheads="1"/>
          </p:cNvSpPr>
          <p:nvPr/>
        </p:nvSpPr>
        <p:spPr bwMode="auto">
          <a:xfrm rot="19563433">
            <a:off x="6821060" y="4475313"/>
            <a:ext cx="788293" cy="364082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pic>
        <p:nvPicPr>
          <p:cNvPr id="33" name="Picture 9" descr="j01943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000496" y="5500702"/>
            <a:ext cx="558800" cy="828675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</p:spPr>
      </p:pic>
      <p:pic>
        <p:nvPicPr>
          <p:cNvPr id="28" name="Picture 9" descr="j01943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072330" y="4643446"/>
            <a:ext cx="558800" cy="82867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4" name="Line 22"/>
          <p:cNvSpPr>
            <a:spLocks noChangeShapeType="1"/>
          </p:cNvSpPr>
          <p:nvPr/>
        </p:nvSpPr>
        <p:spPr bwMode="auto">
          <a:xfrm flipH="1" flipV="1">
            <a:off x="4143372" y="4643446"/>
            <a:ext cx="142876" cy="857256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18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10" grpId="0" animBg="1"/>
      <p:bldP spid="161811" grpId="0" animBg="1"/>
      <p:bldP spid="161812" grpId="0" animBg="1"/>
      <p:bldP spid="161814" grpId="0" animBg="1"/>
      <p:bldP spid="161815" grpId="0" animBg="1"/>
      <p:bldP spid="32" grpId="0" animBg="1"/>
      <p:bldP spid="34" grpId="0" animBg="1"/>
    </p:bld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Marcador de Posição do Número do Diapositivo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361</a:t>
            </a:fld>
            <a:endParaRPr lang="pt-PT"/>
          </a:p>
        </p:txBody>
      </p:sp>
      <p:sp>
        <p:nvSpPr>
          <p:cNvPr id="32" name="Marcador de Posição do Rodapé 3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4000" dirty="0" smtClean="0"/>
              <a:t>Sistemas de Jogo</a:t>
            </a:r>
            <a:r>
              <a:rPr lang="pt-PT" sz="4000" dirty="0" smtClean="0">
                <a:solidFill>
                  <a:srgbClr val="FFFF00"/>
                </a:solidFill>
              </a:rPr>
              <a:t> Ofensivo</a:t>
            </a:r>
            <a:br>
              <a:rPr lang="pt-PT" sz="4000" dirty="0" smtClean="0">
                <a:solidFill>
                  <a:srgbClr val="FFFF00"/>
                </a:solidFill>
              </a:rPr>
            </a:br>
            <a:r>
              <a:rPr lang="pt-PT" sz="3200" dirty="0" smtClean="0"/>
              <a:t>Combinações Tácticas [3:1 (Diagonal)]</a:t>
            </a:r>
            <a:endParaRPr lang="pt-PT" sz="4000" dirty="0"/>
          </a:p>
        </p:txBody>
      </p:sp>
      <p:grpSp>
        <p:nvGrpSpPr>
          <p:cNvPr id="162819" name="Group 3"/>
          <p:cNvGrpSpPr>
            <a:grpSpLocks/>
          </p:cNvGrpSpPr>
          <p:nvPr/>
        </p:nvGrpSpPr>
        <p:grpSpPr bwMode="auto">
          <a:xfrm>
            <a:off x="533400" y="1828800"/>
            <a:ext cx="8153400" cy="4572000"/>
            <a:chOff x="0" y="0"/>
            <a:chExt cx="20000" cy="20000"/>
          </a:xfrm>
          <a:solidFill>
            <a:schemeClr val="accent1"/>
          </a:solidFill>
        </p:grpSpPr>
        <p:sp>
          <p:nvSpPr>
            <p:cNvPr id="16282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grp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2821" name="Arc 5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2822" name="Arc 6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2823" name="Arc 7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2824" name="Arc 8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2825" name="Line 9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2826" name="Oval 10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2827" name="Line 11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2828" name="Line 12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62834" name="Line 18"/>
          <p:cNvSpPr>
            <a:spLocks noChangeShapeType="1"/>
          </p:cNvSpPr>
          <p:nvPr/>
        </p:nvSpPr>
        <p:spPr bwMode="auto">
          <a:xfrm flipV="1">
            <a:off x="4648200" y="2362200"/>
            <a:ext cx="228600" cy="2286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62835" name="Arc 19"/>
          <p:cNvSpPr>
            <a:spLocks/>
          </p:cNvSpPr>
          <p:nvPr/>
        </p:nvSpPr>
        <p:spPr bwMode="auto">
          <a:xfrm flipH="1" flipV="1">
            <a:off x="4876800" y="2438400"/>
            <a:ext cx="1752600" cy="3505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62836" name="Line 20"/>
          <p:cNvSpPr>
            <a:spLocks noChangeShapeType="1"/>
          </p:cNvSpPr>
          <p:nvPr/>
        </p:nvSpPr>
        <p:spPr bwMode="auto">
          <a:xfrm flipV="1">
            <a:off x="6629400" y="5943600"/>
            <a:ext cx="685800" cy="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62837" name="Line 21"/>
          <p:cNvSpPr>
            <a:spLocks noChangeShapeType="1"/>
          </p:cNvSpPr>
          <p:nvPr/>
        </p:nvSpPr>
        <p:spPr bwMode="auto">
          <a:xfrm>
            <a:off x="4648200" y="6172200"/>
            <a:ext cx="304800" cy="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62838" name="Arc 22"/>
          <p:cNvSpPr>
            <a:spLocks/>
          </p:cNvSpPr>
          <p:nvPr/>
        </p:nvSpPr>
        <p:spPr bwMode="auto">
          <a:xfrm flipH="1">
            <a:off x="4953000" y="3200400"/>
            <a:ext cx="1676400" cy="2971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62839" name="Line 23"/>
          <p:cNvSpPr>
            <a:spLocks noChangeShapeType="1"/>
          </p:cNvSpPr>
          <p:nvPr/>
        </p:nvSpPr>
        <p:spPr bwMode="auto">
          <a:xfrm>
            <a:off x="6629400" y="3200400"/>
            <a:ext cx="609600" cy="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62840" name="Line 24"/>
          <p:cNvSpPr>
            <a:spLocks noChangeShapeType="1"/>
          </p:cNvSpPr>
          <p:nvPr/>
        </p:nvSpPr>
        <p:spPr bwMode="auto">
          <a:xfrm flipH="1">
            <a:off x="5357818" y="2143116"/>
            <a:ext cx="1714512" cy="1143008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62841" name="Line 25"/>
          <p:cNvSpPr>
            <a:spLocks noChangeShapeType="1"/>
          </p:cNvSpPr>
          <p:nvPr/>
        </p:nvSpPr>
        <p:spPr bwMode="auto">
          <a:xfrm>
            <a:off x="7391400" y="5486400"/>
            <a:ext cx="152400" cy="3810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62842" name="Line 26"/>
          <p:cNvSpPr>
            <a:spLocks noChangeShapeType="1"/>
          </p:cNvSpPr>
          <p:nvPr/>
        </p:nvSpPr>
        <p:spPr bwMode="auto">
          <a:xfrm flipV="1">
            <a:off x="7239000" y="3429000"/>
            <a:ext cx="0" cy="15240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37" name="AutoShape 14"/>
          <p:cNvSpPr>
            <a:spLocks noChangeArrowheads="1"/>
          </p:cNvSpPr>
          <p:nvPr/>
        </p:nvSpPr>
        <p:spPr bwMode="auto">
          <a:xfrm rot="18750917">
            <a:off x="7578790" y="5303578"/>
            <a:ext cx="788293" cy="364082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38" name="AutoShape 14"/>
          <p:cNvSpPr>
            <a:spLocks noChangeArrowheads="1"/>
          </p:cNvSpPr>
          <p:nvPr/>
        </p:nvSpPr>
        <p:spPr bwMode="auto">
          <a:xfrm rot="2253952">
            <a:off x="7315904" y="3345803"/>
            <a:ext cx="788293" cy="364082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pic>
        <p:nvPicPr>
          <p:cNvPr id="40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215206" y="1571612"/>
            <a:ext cx="558800" cy="82867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1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071934" y="2000240"/>
            <a:ext cx="558800" cy="828675"/>
          </a:xfrm>
          <a:prstGeom prst="rect">
            <a:avLst/>
          </a:prstGeom>
          <a:noFill/>
          <a:effectLst>
            <a:glow rad="228600">
              <a:srgbClr val="00B050">
                <a:alpha val="40000"/>
              </a:srgbClr>
            </a:glow>
          </a:effectLst>
        </p:spPr>
      </p:pic>
      <p:pic>
        <p:nvPicPr>
          <p:cNvPr id="42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000496" y="5500702"/>
            <a:ext cx="558800" cy="828675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</p:spPr>
      </p:pic>
      <p:pic>
        <p:nvPicPr>
          <p:cNvPr id="45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72330" y="4643446"/>
            <a:ext cx="558800" cy="82867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4" name="Picture 27" descr="futbola0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5357826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2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2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2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6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28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2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34" grpId="0" animBg="1"/>
      <p:bldP spid="162835" grpId="0" animBg="1"/>
      <p:bldP spid="162836" grpId="0" animBg="1"/>
      <p:bldP spid="162837" grpId="0" animBg="1"/>
      <p:bldP spid="162838" grpId="0" animBg="1"/>
      <p:bldP spid="162839" grpId="0" animBg="1"/>
      <p:bldP spid="162840" grpId="0" animBg="1"/>
      <p:bldP spid="162841" grpId="0" animBg="1"/>
      <p:bldP spid="162842" grpId="0" animBg="1"/>
      <p:bldP spid="37" grpId="0" animBg="1"/>
      <p:bldP spid="38" grpId="0" animBg="1"/>
    </p:bld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Posição do Número do Diapositivo 2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362</a:t>
            </a:fld>
            <a:endParaRPr lang="pt-PT"/>
          </a:p>
        </p:txBody>
      </p:sp>
      <p:sp>
        <p:nvSpPr>
          <p:cNvPr id="26" name="Marcador de Posição do Rodapé 2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4000" dirty="0" smtClean="0"/>
              <a:t>Sistemas de Jogo</a:t>
            </a:r>
            <a:r>
              <a:rPr lang="pt-PT" sz="4000" dirty="0" smtClean="0">
                <a:solidFill>
                  <a:srgbClr val="FFFF00"/>
                </a:solidFill>
              </a:rPr>
              <a:t> Ofensivo</a:t>
            </a:r>
            <a:br>
              <a:rPr lang="pt-PT" sz="4000" dirty="0" smtClean="0">
                <a:solidFill>
                  <a:srgbClr val="FFFF00"/>
                </a:solidFill>
              </a:rPr>
            </a:br>
            <a:r>
              <a:rPr lang="pt-PT" sz="3200" dirty="0" smtClean="0"/>
              <a:t>Circulações Tácticas [3:1 (Paralela)]</a:t>
            </a:r>
            <a:endParaRPr lang="pt-PT" sz="4000" dirty="0"/>
          </a:p>
        </p:txBody>
      </p:sp>
      <p:grpSp>
        <p:nvGrpSpPr>
          <p:cNvPr id="163843" name="Group 3"/>
          <p:cNvGrpSpPr>
            <a:grpSpLocks/>
          </p:cNvGrpSpPr>
          <p:nvPr/>
        </p:nvGrpSpPr>
        <p:grpSpPr bwMode="auto">
          <a:xfrm>
            <a:off x="533400" y="1828800"/>
            <a:ext cx="8153400" cy="4572000"/>
            <a:chOff x="0" y="0"/>
            <a:chExt cx="20000" cy="20000"/>
          </a:xfrm>
          <a:solidFill>
            <a:schemeClr val="accent1"/>
          </a:solidFill>
        </p:grpSpPr>
        <p:sp>
          <p:nvSpPr>
            <p:cNvPr id="16384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grp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3845" name="Arc 5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3846" name="Arc 6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3847" name="Arc 7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3848" name="Arc 8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3849" name="Line 9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3850" name="Oval 10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3851" name="Line 11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3852" name="Line 12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63858" name="Line 18"/>
          <p:cNvSpPr>
            <a:spLocks noChangeShapeType="1"/>
          </p:cNvSpPr>
          <p:nvPr/>
        </p:nvSpPr>
        <p:spPr bwMode="auto">
          <a:xfrm flipV="1">
            <a:off x="4267200" y="2743200"/>
            <a:ext cx="228600" cy="12954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63859" name="Arc 19"/>
          <p:cNvSpPr>
            <a:spLocks/>
          </p:cNvSpPr>
          <p:nvPr/>
        </p:nvSpPr>
        <p:spPr bwMode="auto">
          <a:xfrm flipH="1">
            <a:off x="4419600" y="2286000"/>
            <a:ext cx="2438400" cy="1828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63860" name="Line 20"/>
          <p:cNvSpPr>
            <a:spLocks noChangeShapeType="1"/>
          </p:cNvSpPr>
          <p:nvPr/>
        </p:nvSpPr>
        <p:spPr bwMode="auto">
          <a:xfrm>
            <a:off x="6858000" y="2286000"/>
            <a:ext cx="228600" cy="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63861" name="Line 21"/>
          <p:cNvSpPr>
            <a:spLocks noChangeShapeType="1"/>
          </p:cNvSpPr>
          <p:nvPr/>
        </p:nvSpPr>
        <p:spPr bwMode="auto">
          <a:xfrm>
            <a:off x="4191000" y="4267200"/>
            <a:ext cx="304800" cy="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63862" name="Line 22"/>
          <p:cNvSpPr>
            <a:spLocks noChangeShapeType="1"/>
          </p:cNvSpPr>
          <p:nvPr/>
        </p:nvSpPr>
        <p:spPr bwMode="auto">
          <a:xfrm>
            <a:off x="7239000" y="4495800"/>
            <a:ext cx="0" cy="16002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27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929454" y="3571876"/>
            <a:ext cx="558800" cy="82867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3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143372" y="1785926"/>
            <a:ext cx="558800" cy="828675"/>
          </a:xfrm>
          <a:prstGeom prst="rect">
            <a:avLst/>
          </a:prstGeom>
          <a:noFill/>
          <a:effectLst>
            <a:glow rad="228600">
              <a:srgbClr val="00B050">
                <a:alpha val="40000"/>
              </a:srgbClr>
            </a:glow>
          </a:effectLst>
        </p:spPr>
      </p:pic>
      <p:pic>
        <p:nvPicPr>
          <p:cNvPr id="34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000496" y="5500702"/>
            <a:ext cx="558800" cy="828675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</p:spPr>
      </p:pic>
      <p:pic>
        <p:nvPicPr>
          <p:cNvPr id="35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643306" y="3429000"/>
            <a:ext cx="558800" cy="82867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6" name="Picture 27" descr="futbola0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4143380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3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8" grpId="0" animBg="1"/>
      <p:bldP spid="163859" grpId="0" animBg="1"/>
      <p:bldP spid="163860" grpId="0" animBg="1"/>
      <p:bldP spid="163861" grpId="0" animBg="1"/>
      <p:bldP spid="163862" grpId="0" animBg="1"/>
    </p:bld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Posição do Número do Diapositivo 2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363</a:t>
            </a:fld>
            <a:endParaRPr lang="pt-PT"/>
          </a:p>
        </p:txBody>
      </p:sp>
      <p:sp>
        <p:nvSpPr>
          <p:cNvPr id="25" name="Marcador de Posição do Rodapé 2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400" dirty="0" smtClean="0"/>
              <a:t>Sistemas de Jogo</a:t>
            </a:r>
            <a:r>
              <a:rPr lang="pt-PT" sz="4400" dirty="0" smtClean="0">
                <a:solidFill>
                  <a:srgbClr val="FFFF00"/>
                </a:solidFill>
              </a:rPr>
              <a:t> Ofensivo</a:t>
            </a:r>
            <a:r>
              <a:rPr lang="pt-PT" sz="5400" dirty="0" smtClean="0">
                <a:solidFill>
                  <a:srgbClr val="FFFF00"/>
                </a:solidFill>
              </a:rPr>
              <a:t/>
            </a:r>
            <a:br>
              <a:rPr lang="pt-PT" sz="5400" dirty="0" smtClean="0">
                <a:solidFill>
                  <a:srgbClr val="FFFF00"/>
                </a:solidFill>
              </a:rPr>
            </a:br>
            <a:r>
              <a:rPr lang="pt-PT" sz="3600" dirty="0" smtClean="0"/>
              <a:t>Circulações Tácticas [3:1 (Paralela)]</a:t>
            </a:r>
            <a:endParaRPr lang="pt-PT" sz="2800" dirty="0"/>
          </a:p>
        </p:txBody>
      </p:sp>
      <p:grpSp>
        <p:nvGrpSpPr>
          <p:cNvPr id="164867" name="Group 3"/>
          <p:cNvGrpSpPr>
            <a:grpSpLocks/>
          </p:cNvGrpSpPr>
          <p:nvPr/>
        </p:nvGrpSpPr>
        <p:grpSpPr bwMode="auto">
          <a:xfrm>
            <a:off x="533400" y="1828800"/>
            <a:ext cx="8153400" cy="4572000"/>
            <a:chOff x="0" y="0"/>
            <a:chExt cx="20000" cy="20000"/>
          </a:xfrm>
          <a:solidFill>
            <a:schemeClr val="accent1"/>
          </a:solidFill>
        </p:grpSpPr>
        <p:sp>
          <p:nvSpPr>
            <p:cNvPr id="16486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grp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4869" name="Arc 5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4870" name="Arc 6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4871" name="Arc 7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4872" name="Arc 8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4873" name="Line 9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4874" name="Oval 10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4875" name="Line 11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4876" name="Line 12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64882" name="Line 18"/>
          <p:cNvSpPr>
            <a:spLocks noChangeShapeType="1"/>
          </p:cNvSpPr>
          <p:nvPr/>
        </p:nvSpPr>
        <p:spPr bwMode="auto">
          <a:xfrm flipH="1" flipV="1">
            <a:off x="4038600" y="4038600"/>
            <a:ext cx="76200" cy="15240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64883" name="Line 19"/>
          <p:cNvSpPr>
            <a:spLocks noChangeShapeType="1"/>
          </p:cNvSpPr>
          <p:nvPr/>
        </p:nvSpPr>
        <p:spPr bwMode="auto">
          <a:xfrm flipH="1">
            <a:off x="4800600" y="5867400"/>
            <a:ext cx="1524000" cy="2286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64884" name="Line 20"/>
          <p:cNvSpPr>
            <a:spLocks noChangeShapeType="1"/>
          </p:cNvSpPr>
          <p:nvPr/>
        </p:nvSpPr>
        <p:spPr bwMode="auto">
          <a:xfrm flipH="1">
            <a:off x="7239000" y="2895600"/>
            <a:ext cx="76200" cy="9906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64885" name="Line 21"/>
          <p:cNvSpPr>
            <a:spLocks noChangeShapeType="1"/>
          </p:cNvSpPr>
          <p:nvPr/>
        </p:nvSpPr>
        <p:spPr bwMode="auto">
          <a:xfrm flipH="1">
            <a:off x="3962400" y="2667000"/>
            <a:ext cx="457200" cy="10668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pic>
        <p:nvPicPr>
          <p:cNvPr id="28" name="Picture 27" descr="futbola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571744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357950" y="5286388"/>
            <a:ext cx="558800" cy="82867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000496" y="5500702"/>
            <a:ext cx="558800" cy="828675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</p:spPr>
      </p:pic>
      <p:pic>
        <p:nvPicPr>
          <p:cNvPr id="35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72330" y="1928802"/>
            <a:ext cx="558800" cy="82867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7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143372" y="1785926"/>
            <a:ext cx="558800" cy="828675"/>
          </a:xfrm>
          <a:prstGeom prst="rect">
            <a:avLst/>
          </a:prstGeom>
          <a:noFill/>
          <a:effectLst>
            <a:glow rad="228600">
              <a:srgbClr val="00B050">
                <a:alpha val="4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4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48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4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4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82" grpId="0" animBg="1"/>
      <p:bldP spid="164883" grpId="0" animBg="1"/>
      <p:bldP spid="164884" grpId="0" animBg="1"/>
      <p:bldP spid="164885" grpId="0" animBg="1"/>
    </p:bld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arcador de Posição do Número do Diapositivo 2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364</a:t>
            </a:fld>
            <a:endParaRPr lang="pt-PT"/>
          </a:p>
        </p:txBody>
      </p:sp>
      <p:sp>
        <p:nvSpPr>
          <p:cNvPr id="29" name="Marcador de Posição do Rodapé 2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4000" dirty="0" smtClean="0"/>
              <a:t>Sistemas de Jogo</a:t>
            </a:r>
            <a:r>
              <a:rPr lang="pt-PT" sz="4000" dirty="0" smtClean="0">
                <a:solidFill>
                  <a:srgbClr val="FFFF00"/>
                </a:solidFill>
              </a:rPr>
              <a:t> Ofensivo</a:t>
            </a:r>
            <a:br>
              <a:rPr lang="pt-PT" sz="4000" dirty="0" smtClean="0">
                <a:solidFill>
                  <a:srgbClr val="FFFF00"/>
                </a:solidFill>
              </a:rPr>
            </a:br>
            <a:r>
              <a:rPr lang="pt-PT" sz="3200" dirty="0" smtClean="0"/>
              <a:t>Combinações Tácticas [3:1 (Paralela)]</a:t>
            </a:r>
            <a:endParaRPr lang="pt-PT" sz="4000" dirty="0"/>
          </a:p>
        </p:txBody>
      </p:sp>
      <p:grpSp>
        <p:nvGrpSpPr>
          <p:cNvPr id="165891" name="Group 3"/>
          <p:cNvGrpSpPr>
            <a:grpSpLocks/>
          </p:cNvGrpSpPr>
          <p:nvPr/>
        </p:nvGrpSpPr>
        <p:grpSpPr bwMode="auto">
          <a:xfrm>
            <a:off x="533400" y="1828800"/>
            <a:ext cx="8153400" cy="4572000"/>
            <a:chOff x="0" y="0"/>
            <a:chExt cx="20000" cy="20000"/>
          </a:xfrm>
          <a:solidFill>
            <a:schemeClr val="accent1"/>
          </a:solidFill>
        </p:grpSpPr>
        <p:sp>
          <p:nvSpPr>
            <p:cNvPr id="16589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grp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5893" name="Arc 5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5894" name="Arc 6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5895" name="Arc 7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5896" name="Arc 8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5897" name="Line 9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5898" name="Oval 10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5899" name="Line 11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5900" name="Line 12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65906" name="Line 18"/>
          <p:cNvSpPr>
            <a:spLocks noChangeShapeType="1"/>
          </p:cNvSpPr>
          <p:nvPr/>
        </p:nvSpPr>
        <p:spPr bwMode="auto">
          <a:xfrm flipV="1">
            <a:off x="4267200" y="2743200"/>
            <a:ext cx="228600" cy="12954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65907" name="Arc 19"/>
          <p:cNvSpPr>
            <a:spLocks/>
          </p:cNvSpPr>
          <p:nvPr/>
        </p:nvSpPr>
        <p:spPr bwMode="auto">
          <a:xfrm flipH="1">
            <a:off x="4419600" y="2286000"/>
            <a:ext cx="2438400" cy="1828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65908" name="Line 20"/>
          <p:cNvSpPr>
            <a:spLocks noChangeShapeType="1"/>
          </p:cNvSpPr>
          <p:nvPr/>
        </p:nvSpPr>
        <p:spPr bwMode="auto">
          <a:xfrm>
            <a:off x="6858000" y="2286000"/>
            <a:ext cx="228600" cy="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65909" name="Line 21"/>
          <p:cNvSpPr>
            <a:spLocks noChangeShapeType="1"/>
          </p:cNvSpPr>
          <p:nvPr/>
        </p:nvSpPr>
        <p:spPr bwMode="auto">
          <a:xfrm>
            <a:off x="4191000" y="4267200"/>
            <a:ext cx="304800" cy="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65910" name="Line 22"/>
          <p:cNvSpPr>
            <a:spLocks noChangeShapeType="1"/>
          </p:cNvSpPr>
          <p:nvPr/>
        </p:nvSpPr>
        <p:spPr bwMode="auto">
          <a:xfrm>
            <a:off x="7239000" y="4495800"/>
            <a:ext cx="0" cy="16002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65911" name="Line 23"/>
          <p:cNvSpPr>
            <a:spLocks noChangeShapeType="1"/>
          </p:cNvSpPr>
          <p:nvPr/>
        </p:nvSpPr>
        <p:spPr bwMode="auto">
          <a:xfrm>
            <a:off x="4724400" y="2133600"/>
            <a:ext cx="2590800" cy="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65912" name="Line 24"/>
          <p:cNvSpPr>
            <a:spLocks noChangeShapeType="1"/>
          </p:cNvSpPr>
          <p:nvPr/>
        </p:nvSpPr>
        <p:spPr bwMode="auto">
          <a:xfrm flipV="1">
            <a:off x="7467600" y="5029200"/>
            <a:ext cx="990600" cy="11430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pic>
        <p:nvPicPr>
          <p:cNvPr id="30" name="Picture 27" descr="futbola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285132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143372" y="5500702"/>
            <a:ext cx="558800" cy="82867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2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643306" y="3500438"/>
            <a:ext cx="558800" cy="828675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</p:spPr>
      </p:pic>
      <p:pic>
        <p:nvPicPr>
          <p:cNvPr id="33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58016" y="3571876"/>
            <a:ext cx="558800" cy="82867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4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143372" y="1785926"/>
            <a:ext cx="558800" cy="828675"/>
          </a:xfrm>
          <a:prstGeom prst="rect">
            <a:avLst/>
          </a:prstGeom>
          <a:noFill/>
          <a:effectLst>
            <a:glow rad="228600">
              <a:srgbClr val="00B050">
                <a:alpha val="40000"/>
              </a:srgbClr>
            </a:glow>
          </a:effectLst>
        </p:spPr>
      </p:pic>
      <p:sp>
        <p:nvSpPr>
          <p:cNvPr id="37" name="AutoShape 14"/>
          <p:cNvSpPr>
            <a:spLocks noChangeArrowheads="1"/>
          </p:cNvSpPr>
          <p:nvPr/>
        </p:nvSpPr>
        <p:spPr bwMode="auto">
          <a:xfrm rot="2870935">
            <a:off x="7207409" y="2403954"/>
            <a:ext cx="788293" cy="364082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59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5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59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5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06" grpId="0" animBg="1"/>
      <p:bldP spid="165907" grpId="0" animBg="1"/>
      <p:bldP spid="165908" grpId="0" animBg="1"/>
      <p:bldP spid="165909" grpId="0" animBg="1"/>
      <p:bldP spid="165910" grpId="0" animBg="1"/>
      <p:bldP spid="165911" grpId="0" animBg="1"/>
      <p:bldP spid="165912" grpId="0" animBg="1"/>
      <p:bldP spid="37" grpId="0" animBg="1"/>
    </p:bld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Posição do Número do Diapositivo 2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365</a:t>
            </a:fld>
            <a:endParaRPr lang="pt-PT"/>
          </a:p>
        </p:txBody>
      </p:sp>
      <p:sp>
        <p:nvSpPr>
          <p:cNvPr id="27" name="Marcador de Posição do Rodapé 2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400" dirty="0" smtClean="0"/>
              <a:t>Sistemas de Jogo</a:t>
            </a:r>
            <a:r>
              <a:rPr lang="pt-PT" sz="4400" dirty="0" smtClean="0">
                <a:solidFill>
                  <a:srgbClr val="FFFF00"/>
                </a:solidFill>
              </a:rPr>
              <a:t> Ofensivo</a:t>
            </a:r>
            <a:r>
              <a:rPr lang="pt-PT" sz="4800" dirty="0" smtClean="0">
                <a:solidFill>
                  <a:srgbClr val="FFFF00"/>
                </a:solidFill>
              </a:rPr>
              <a:t/>
            </a:r>
            <a:br>
              <a:rPr lang="pt-PT" sz="4800" dirty="0" smtClean="0">
                <a:solidFill>
                  <a:srgbClr val="FFFF00"/>
                </a:solidFill>
              </a:rPr>
            </a:br>
            <a:r>
              <a:rPr lang="pt-PT" sz="3600" dirty="0" smtClean="0"/>
              <a:t>Combinações Tácticas [3:1 (Paralela)]</a:t>
            </a:r>
            <a:endParaRPr lang="pt-PT" sz="2400" dirty="0"/>
          </a:p>
        </p:txBody>
      </p:sp>
      <p:grpSp>
        <p:nvGrpSpPr>
          <p:cNvPr id="166915" name="Group 3"/>
          <p:cNvGrpSpPr>
            <a:grpSpLocks/>
          </p:cNvGrpSpPr>
          <p:nvPr/>
        </p:nvGrpSpPr>
        <p:grpSpPr bwMode="auto">
          <a:xfrm>
            <a:off x="533400" y="1828800"/>
            <a:ext cx="8153400" cy="4572000"/>
            <a:chOff x="0" y="0"/>
            <a:chExt cx="20000" cy="20000"/>
          </a:xfrm>
          <a:solidFill>
            <a:schemeClr val="accent1"/>
          </a:solidFill>
        </p:grpSpPr>
        <p:sp>
          <p:nvSpPr>
            <p:cNvPr id="16691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grp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6917" name="Arc 5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6918" name="Arc 6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6919" name="Arc 7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6920" name="Arc 8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6921" name="Line 9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6922" name="Oval 10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6923" name="Line 11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6924" name="Line 12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66930" name="Line 18"/>
          <p:cNvSpPr>
            <a:spLocks noChangeShapeType="1"/>
          </p:cNvSpPr>
          <p:nvPr/>
        </p:nvSpPr>
        <p:spPr bwMode="auto">
          <a:xfrm>
            <a:off x="4724400" y="2514600"/>
            <a:ext cx="228600" cy="2286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66931" name="Line 19"/>
          <p:cNvSpPr>
            <a:spLocks noChangeShapeType="1"/>
          </p:cNvSpPr>
          <p:nvPr/>
        </p:nvSpPr>
        <p:spPr bwMode="auto">
          <a:xfrm>
            <a:off x="4953000" y="2743200"/>
            <a:ext cx="1752600" cy="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66933" name="Line 21"/>
          <p:cNvSpPr>
            <a:spLocks noChangeShapeType="1"/>
          </p:cNvSpPr>
          <p:nvPr/>
        </p:nvSpPr>
        <p:spPr bwMode="auto">
          <a:xfrm flipH="1" flipV="1">
            <a:off x="6934200" y="2590800"/>
            <a:ext cx="228600" cy="762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66934" name="Line 22"/>
          <p:cNvSpPr>
            <a:spLocks noChangeShapeType="1"/>
          </p:cNvSpPr>
          <p:nvPr/>
        </p:nvSpPr>
        <p:spPr bwMode="auto">
          <a:xfrm flipV="1">
            <a:off x="3505200" y="3886200"/>
            <a:ext cx="228600" cy="11430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66935" name="Line 23"/>
          <p:cNvSpPr>
            <a:spLocks noChangeShapeType="1"/>
          </p:cNvSpPr>
          <p:nvPr/>
        </p:nvSpPr>
        <p:spPr bwMode="auto">
          <a:xfrm flipV="1">
            <a:off x="7772400" y="5334000"/>
            <a:ext cx="533400" cy="6858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28" name="Picture 27" descr="futbola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5520" y="2642058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14678" y="5143512"/>
            <a:ext cx="558800" cy="82867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442224" y="1957383"/>
            <a:ext cx="558800" cy="828675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</p:spPr>
      </p:pic>
      <p:pic>
        <p:nvPicPr>
          <p:cNvPr id="31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72330" y="5357826"/>
            <a:ext cx="558800" cy="82867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2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143372" y="1785926"/>
            <a:ext cx="558800" cy="828675"/>
          </a:xfrm>
          <a:prstGeom prst="rect">
            <a:avLst/>
          </a:prstGeom>
          <a:noFill/>
          <a:effectLst>
            <a:glow rad="228600">
              <a:srgbClr val="00B050">
                <a:alpha val="40000"/>
              </a:srgbClr>
            </a:glow>
          </a:effectLst>
        </p:spPr>
      </p:pic>
      <p:sp>
        <p:nvSpPr>
          <p:cNvPr id="34" name="AutoShape 14"/>
          <p:cNvSpPr>
            <a:spLocks noChangeArrowheads="1"/>
          </p:cNvSpPr>
          <p:nvPr/>
        </p:nvSpPr>
        <p:spPr bwMode="auto">
          <a:xfrm rot="2682144">
            <a:off x="6872069" y="3010658"/>
            <a:ext cx="788293" cy="364082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6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6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6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69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6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30" grpId="0" animBg="1"/>
      <p:bldP spid="166931" grpId="0" animBg="1"/>
      <p:bldP spid="166933" grpId="0" animBg="1"/>
      <p:bldP spid="166934" grpId="0" animBg="1"/>
      <p:bldP spid="166935" grpId="0" animBg="1"/>
      <p:bldP spid="34" grpId="0" animBg="1"/>
    </p:bld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Posição do Número do Diapositivo 2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366</a:t>
            </a:fld>
            <a:endParaRPr lang="pt-PT"/>
          </a:p>
        </p:txBody>
      </p:sp>
      <p:sp>
        <p:nvSpPr>
          <p:cNvPr id="28" name="Marcador de Posição do Rodapé 2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400" dirty="0" smtClean="0"/>
              <a:t>Sistemas de Jogo</a:t>
            </a:r>
            <a:r>
              <a:rPr lang="pt-PT" sz="4400" dirty="0" smtClean="0">
                <a:solidFill>
                  <a:srgbClr val="FFFF00"/>
                </a:solidFill>
              </a:rPr>
              <a:t> Ofensivo</a:t>
            </a:r>
            <a:br>
              <a:rPr lang="pt-PT" sz="4400" dirty="0" smtClean="0">
                <a:solidFill>
                  <a:srgbClr val="FFFF00"/>
                </a:solidFill>
              </a:rPr>
            </a:br>
            <a:r>
              <a:rPr lang="pt-PT" sz="3600" dirty="0" smtClean="0"/>
              <a:t>Combinações Tácticas [3:1 (Paralela)]</a:t>
            </a:r>
            <a:endParaRPr lang="pt-PT" sz="2200" dirty="0"/>
          </a:p>
        </p:txBody>
      </p:sp>
      <p:grpSp>
        <p:nvGrpSpPr>
          <p:cNvPr id="167939" name="Group 3"/>
          <p:cNvGrpSpPr>
            <a:grpSpLocks/>
          </p:cNvGrpSpPr>
          <p:nvPr/>
        </p:nvGrpSpPr>
        <p:grpSpPr bwMode="auto">
          <a:xfrm>
            <a:off x="533400" y="1828800"/>
            <a:ext cx="8153400" cy="4572000"/>
            <a:chOff x="0" y="0"/>
            <a:chExt cx="20000" cy="20000"/>
          </a:xfrm>
          <a:solidFill>
            <a:schemeClr val="accent1"/>
          </a:solidFill>
        </p:grpSpPr>
        <p:sp>
          <p:nvSpPr>
            <p:cNvPr id="16794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grp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7941" name="Arc 5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7942" name="Arc 6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7943" name="Arc 7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7944" name="Arc 8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7945" name="Line 9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7946" name="Oval 10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7947" name="Line 11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7948" name="Line 12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67954" name="Arc 18"/>
          <p:cNvSpPr>
            <a:spLocks/>
          </p:cNvSpPr>
          <p:nvPr/>
        </p:nvSpPr>
        <p:spPr bwMode="auto">
          <a:xfrm>
            <a:off x="4648200" y="2667000"/>
            <a:ext cx="3429000" cy="1600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67955" name="Line 19"/>
          <p:cNvSpPr>
            <a:spLocks noChangeShapeType="1"/>
          </p:cNvSpPr>
          <p:nvPr/>
        </p:nvSpPr>
        <p:spPr bwMode="auto">
          <a:xfrm>
            <a:off x="8077200" y="4267200"/>
            <a:ext cx="0" cy="9144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67956" name="Line 20"/>
          <p:cNvSpPr>
            <a:spLocks noChangeShapeType="1"/>
          </p:cNvSpPr>
          <p:nvPr/>
        </p:nvSpPr>
        <p:spPr bwMode="auto">
          <a:xfrm flipH="1" flipV="1">
            <a:off x="4114800" y="5334000"/>
            <a:ext cx="1600200" cy="7620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67957" name="Arc 21"/>
          <p:cNvSpPr>
            <a:spLocks/>
          </p:cNvSpPr>
          <p:nvPr/>
        </p:nvSpPr>
        <p:spPr bwMode="auto">
          <a:xfrm flipH="1">
            <a:off x="3962400" y="2643182"/>
            <a:ext cx="2609864" cy="223361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67958" name="Line 22"/>
          <p:cNvSpPr>
            <a:spLocks noChangeShapeType="1"/>
          </p:cNvSpPr>
          <p:nvPr/>
        </p:nvSpPr>
        <p:spPr bwMode="auto">
          <a:xfrm flipV="1">
            <a:off x="6572264" y="2643182"/>
            <a:ext cx="357190" cy="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67959" name="Line 23"/>
          <p:cNvSpPr>
            <a:spLocks noChangeShapeType="1"/>
          </p:cNvSpPr>
          <p:nvPr/>
        </p:nvSpPr>
        <p:spPr bwMode="auto">
          <a:xfrm flipH="1" flipV="1">
            <a:off x="7000892" y="2643182"/>
            <a:ext cx="304784" cy="477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30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286116" y="4429132"/>
            <a:ext cx="558800" cy="82867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2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29322" y="5500702"/>
            <a:ext cx="558800" cy="82867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3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143372" y="1785926"/>
            <a:ext cx="558800" cy="828675"/>
          </a:xfrm>
          <a:prstGeom prst="rect">
            <a:avLst/>
          </a:prstGeom>
          <a:noFill/>
          <a:effectLst>
            <a:glow rad="228600">
              <a:srgbClr val="00B050">
                <a:alpha val="40000"/>
              </a:srgbClr>
            </a:glow>
          </a:effectLst>
        </p:spPr>
      </p:pic>
      <p:sp>
        <p:nvSpPr>
          <p:cNvPr id="35" name="AutoShape 14"/>
          <p:cNvSpPr>
            <a:spLocks noChangeArrowheads="1"/>
          </p:cNvSpPr>
          <p:nvPr/>
        </p:nvSpPr>
        <p:spPr bwMode="auto">
          <a:xfrm rot="2682144">
            <a:off x="7293514" y="2936468"/>
            <a:ext cx="843515" cy="366366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pic>
        <p:nvPicPr>
          <p:cNvPr id="34" name="Picture 27" descr="futbola0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5520" y="2642058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42224" y="1957383"/>
            <a:ext cx="558800" cy="828675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7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7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67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679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54" grpId="0" animBg="1"/>
      <p:bldP spid="167955" grpId="0" animBg="1"/>
      <p:bldP spid="167956" grpId="0" animBg="1"/>
      <p:bldP spid="167957" grpId="0" animBg="1"/>
      <p:bldP spid="167958" grpId="0" animBg="1"/>
      <p:bldP spid="167959" grpId="0" animBg="1"/>
      <p:bldP spid="35" grpId="0" animBg="1"/>
    </p:bld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ângulo 35"/>
          <p:cNvSpPr/>
          <p:nvPr/>
        </p:nvSpPr>
        <p:spPr>
          <a:xfrm>
            <a:off x="6102000" y="1857600"/>
            <a:ext cx="2556000" cy="4510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Rectângulo 33"/>
          <p:cNvSpPr/>
          <p:nvPr/>
        </p:nvSpPr>
        <p:spPr>
          <a:xfrm>
            <a:off x="561600" y="1857600"/>
            <a:ext cx="5508000" cy="4510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367</a:t>
            </a:fld>
            <a:endParaRPr lang="pt-PT"/>
          </a:p>
        </p:txBody>
      </p:sp>
      <p:sp>
        <p:nvSpPr>
          <p:cNvPr id="28" name="Marcador de Posição do Rodapé 2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400" dirty="0" smtClean="0"/>
              <a:t>Sistemas de Jogo</a:t>
            </a:r>
            <a:r>
              <a:rPr lang="pt-PT" sz="4400" dirty="0" smtClean="0">
                <a:solidFill>
                  <a:srgbClr val="FFFF00"/>
                </a:solidFill>
              </a:rPr>
              <a:t> Ofensivo</a:t>
            </a:r>
            <a:br>
              <a:rPr lang="pt-PT" sz="4400" dirty="0" smtClean="0">
                <a:solidFill>
                  <a:srgbClr val="FFFF00"/>
                </a:solidFill>
              </a:rPr>
            </a:br>
            <a:r>
              <a:rPr lang="pt-PT" sz="3100" dirty="0" smtClean="0"/>
              <a:t>Circulações Tácticas [Concepção Particular]</a:t>
            </a:r>
            <a:r>
              <a:rPr lang="pt-PT" sz="3600" dirty="0" smtClean="0"/>
              <a:t>  </a:t>
            </a:r>
            <a:endParaRPr lang="pt-PT" sz="22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1828800"/>
            <a:ext cx="8153400" cy="4572000"/>
            <a:chOff x="0" y="0"/>
            <a:chExt cx="20000" cy="20000"/>
          </a:xfrm>
          <a:noFill/>
        </p:grpSpPr>
        <p:sp>
          <p:nvSpPr>
            <p:cNvPr id="16794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grp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7941" name="Arc 5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7942" name="Arc 6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7943" name="Arc 7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7944" name="Arc 8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7945" name="Line 9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7946" name="Oval 10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7947" name="Line 11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7948" name="Line 12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pic>
        <p:nvPicPr>
          <p:cNvPr id="30" name="Picture 9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428992" y="3357562"/>
            <a:ext cx="558800" cy="82867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2" name="Picture 9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071934" y="5500702"/>
            <a:ext cx="558800" cy="82867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3" name="Picture 9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143372" y="1785926"/>
            <a:ext cx="558800" cy="828675"/>
          </a:xfrm>
          <a:prstGeom prst="rect">
            <a:avLst/>
          </a:prstGeom>
          <a:noFill/>
          <a:effectLst>
            <a:glow rad="228600">
              <a:srgbClr val="00B050">
                <a:alpha val="40000"/>
              </a:srgbClr>
            </a:glow>
          </a:effectLst>
        </p:spPr>
      </p:pic>
      <p:pic>
        <p:nvPicPr>
          <p:cNvPr id="29" name="Picture 27" descr="futbola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000504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9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215074" y="3286124"/>
            <a:ext cx="558800" cy="828675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</p:spPr>
      </p:pic>
      <p:sp>
        <p:nvSpPr>
          <p:cNvPr id="37" name="CaixaDeTexto 36"/>
          <p:cNvSpPr txBox="1"/>
          <p:nvPr/>
        </p:nvSpPr>
        <p:spPr>
          <a:xfrm>
            <a:off x="500034" y="4572008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dirty="0" smtClean="0">
                <a:solidFill>
                  <a:schemeClr val="bg1"/>
                </a:solidFill>
                <a:latin typeface="Arial Rounded MT Bold" pitchFamily="34" charset="0"/>
              </a:rPr>
              <a:t>Construção</a:t>
            </a:r>
          </a:p>
          <a:p>
            <a:r>
              <a:rPr lang="pt-PT" sz="1800" dirty="0" smtClean="0">
                <a:solidFill>
                  <a:schemeClr val="bg1"/>
                </a:solidFill>
                <a:latin typeface="Arial Rounded MT Bold" pitchFamily="34" charset="0"/>
              </a:rPr>
              <a:t>Criação de situações de finalização</a:t>
            </a:r>
            <a:endParaRPr lang="pt-PT" sz="1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6215074" y="470274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800" dirty="0" smtClean="0">
                <a:solidFill>
                  <a:schemeClr val="bg1"/>
                </a:solidFill>
                <a:latin typeface="Arial Rounded MT Bold" pitchFamily="34" charset="0"/>
              </a:rPr>
              <a:t>Finalização</a:t>
            </a:r>
            <a:endParaRPr lang="pt-PT" sz="1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4" grpId="0" animBg="1"/>
      <p:bldP spid="37" grpId="0"/>
      <p:bldP spid="38" grpId="0"/>
    </p:bld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ângulo 35"/>
          <p:cNvSpPr/>
          <p:nvPr/>
        </p:nvSpPr>
        <p:spPr>
          <a:xfrm>
            <a:off x="6102000" y="1857600"/>
            <a:ext cx="2556000" cy="4510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Rectângulo 33"/>
          <p:cNvSpPr/>
          <p:nvPr/>
        </p:nvSpPr>
        <p:spPr>
          <a:xfrm>
            <a:off x="561600" y="1857600"/>
            <a:ext cx="5508000" cy="4510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368</a:t>
            </a:fld>
            <a:endParaRPr lang="pt-PT"/>
          </a:p>
        </p:txBody>
      </p:sp>
      <p:sp>
        <p:nvSpPr>
          <p:cNvPr id="28" name="Marcador de Posição do Rodapé 2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400" dirty="0" smtClean="0"/>
              <a:t>Sistemas de Jogo</a:t>
            </a:r>
            <a:r>
              <a:rPr lang="pt-PT" sz="4400" dirty="0" smtClean="0">
                <a:solidFill>
                  <a:srgbClr val="FFFF00"/>
                </a:solidFill>
              </a:rPr>
              <a:t> Ofensivo</a:t>
            </a:r>
            <a:br>
              <a:rPr lang="pt-PT" sz="4400" dirty="0" smtClean="0">
                <a:solidFill>
                  <a:srgbClr val="FFFF00"/>
                </a:solidFill>
              </a:rPr>
            </a:br>
            <a:r>
              <a:rPr lang="pt-PT" sz="3100" dirty="0" smtClean="0"/>
              <a:t>Circulações Tácticas [Concepção Particular]</a:t>
            </a:r>
            <a:r>
              <a:rPr lang="pt-PT" sz="3600" dirty="0" smtClean="0"/>
              <a:t>  </a:t>
            </a:r>
            <a:endParaRPr lang="pt-PT" sz="22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1828800"/>
            <a:ext cx="8153400" cy="4572000"/>
            <a:chOff x="0" y="0"/>
            <a:chExt cx="20000" cy="20000"/>
          </a:xfrm>
          <a:noFill/>
        </p:grpSpPr>
        <p:sp>
          <p:nvSpPr>
            <p:cNvPr id="16794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grp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7941" name="Arc 5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7942" name="Arc 6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7943" name="Arc 7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7944" name="Arc 8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7945" name="Line 9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7946" name="Oval 10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7947" name="Line 11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7948" name="Line 12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pic>
        <p:nvPicPr>
          <p:cNvPr id="30" name="Picture 9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428992" y="3357562"/>
            <a:ext cx="558800" cy="82867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2" name="Picture 9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071934" y="5500702"/>
            <a:ext cx="558800" cy="82867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3" name="Picture 9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143372" y="1785926"/>
            <a:ext cx="558800" cy="828675"/>
          </a:xfrm>
          <a:prstGeom prst="rect">
            <a:avLst/>
          </a:prstGeom>
          <a:noFill/>
          <a:effectLst>
            <a:glow rad="228600">
              <a:srgbClr val="00B050">
                <a:alpha val="40000"/>
              </a:srgbClr>
            </a:glow>
          </a:effectLst>
        </p:spPr>
      </p:pic>
      <p:pic>
        <p:nvPicPr>
          <p:cNvPr id="29" name="Picture 27" descr="futbola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000504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9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215074" y="3286124"/>
            <a:ext cx="558800" cy="828675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</p:spPr>
      </p:pic>
      <p:sp>
        <p:nvSpPr>
          <p:cNvPr id="37" name="CaixaDeTexto 36"/>
          <p:cNvSpPr txBox="1"/>
          <p:nvPr/>
        </p:nvSpPr>
        <p:spPr>
          <a:xfrm>
            <a:off x="571472" y="4286256"/>
            <a:ext cx="3929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800" dirty="0" smtClean="0">
                <a:solidFill>
                  <a:schemeClr val="bg1"/>
                </a:solidFill>
                <a:latin typeface="Arial Rounded MT Bold" pitchFamily="34" charset="0"/>
              </a:rPr>
              <a:t>Sistema 3.1 permite que haja espaços para penetrações, e simultaneamente tem apoio ofensivo (referência) para dar profundidade ao jogo</a:t>
            </a:r>
            <a:endParaRPr lang="pt-PT" sz="1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6357950" y="2000240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800" dirty="0" smtClean="0">
                <a:solidFill>
                  <a:schemeClr val="bg1"/>
                </a:solidFill>
                <a:latin typeface="Arial Rounded MT Bold" pitchFamily="34" charset="0"/>
              </a:rPr>
              <a:t>Espaço ofensivo para conquistar</a:t>
            </a:r>
            <a:endParaRPr lang="pt-PT" sz="1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715008" y="421481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800" dirty="0" smtClean="0">
                <a:solidFill>
                  <a:schemeClr val="tx2">
                    <a:lumMod val="25000"/>
                  </a:schemeClr>
                </a:solidFill>
                <a:latin typeface="Arial Rounded MT Bold" pitchFamily="34" charset="0"/>
              </a:rPr>
              <a:t>Referência</a:t>
            </a:r>
            <a:endParaRPr lang="pt-PT" sz="1800" dirty="0">
              <a:solidFill>
                <a:schemeClr val="tx2">
                  <a:lumMod val="25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ângulo 35"/>
          <p:cNvSpPr/>
          <p:nvPr/>
        </p:nvSpPr>
        <p:spPr>
          <a:xfrm>
            <a:off x="6102000" y="1857600"/>
            <a:ext cx="2556000" cy="4510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Rectângulo 33"/>
          <p:cNvSpPr/>
          <p:nvPr/>
        </p:nvSpPr>
        <p:spPr>
          <a:xfrm>
            <a:off x="561600" y="1857600"/>
            <a:ext cx="5508000" cy="4510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369</a:t>
            </a:fld>
            <a:endParaRPr lang="pt-PT"/>
          </a:p>
        </p:txBody>
      </p:sp>
      <p:sp>
        <p:nvSpPr>
          <p:cNvPr id="28" name="Marcador de Posição do Rodapé 2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400" dirty="0" smtClean="0"/>
              <a:t>Sistemas de Jogo</a:t>
            </a:r>
            <a:r>
              <a:rPr lang="pt-PT" sz="4400" dirty="0" smtClean="0">
                <a:solidFill>
                  <a:srgbClr val="FFFF00"/>
                </a:solidFill>
              </a:rPr>
              <a:t> Ofensivo</a:t>
            </a:r>
            <a:br>
              <a:rPr lang="pt-PT" sz="4400" dirty="0" smtClean="0">
                <a:solidFill>
                  <a:srgbClr val="FFFF00"/>
                </a:solidFill>
              </a:rPr>
            </a:br>
            <a:r>
              <a:rPr lang="pt-PT" sz="3100" dirty="0" smtClean="0"/>
              <a:t>Circulações Tácticas [Concepção Particular]</a:t>
            </a:r>
            <a:r>
              <a:rPr lang="pt-PT" sz="3600" dirty="0" smtClean="0"/>
              <a:t>  </a:t>
            </a:r>
            <a:endParaRPr lang="pt-PT" sz="22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1828800"/>
            <a:ext cx="8153400" cy="4572000"/>
            <a:chOff x="0" y="0"/>
            <a:chExt cx="20000" cy="20000"/>
          </a:xfrm>
          <a:noFill/>
        </p:grpSpPr>
        <p:sp>
          <p:nvSpPr>
            <p:cNvPr id="16794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grp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7941" name="Arc 5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7942" name="Arc 6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7943" name="Arc 7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7944" name="Arc 8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7945" name="Line 9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7946" name="Oval 10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7947" name="Line 11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7948" name="Line 12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pic>
        <p:nvPicPr>
          <p:cNvPr id="30" name="Picture 9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428992" y="3357562"/>
            <a:ext cx="558800" cy="82867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2" name="Picture 9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071934" y="5500702"/>
            <a:ext cx="558800" cy="82867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3" name="Picture 9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143372" y="1785926"/>
            <a:ext cx="558800" cy="828675"/>
          </a:xfrm>
          <a:prstGeom prst="rect">
            <a:avLst/>
          </a:prstGeom>
          <a:noFill/>
          <a:effectLst>
            <a:glow rad="228600">
              <a:srgbClr val="00B050">
                <a:alpha val="40000"/>
              </a:srgbClr>
            </a:glow>
          </a:effectLst>
        </p:spPr>
      </p:pic>
      <p:pic>
        <p:nvPicPr>
          <p:cNvPr id="29" name="Picture 27" descr="futbola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000504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9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215074" y="3286124"/>
            <a:ext cx="558800" cy="828675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</p:spPr>
      </p:pic>
      <p:sp>
        <p:nvSpPr>
          <p:cNvPr id="37" name="CaixaDeTexto 36"/>
          <p:cNvSpPr txBox="1"/>
          <p:nvPr/>
        </p:nvSpPr>
        <p:spPr>
          <a:xfrm>
            <a:off x="571472" y="4286256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800" dirty="0" smtClean="0">
                <a:solidFill>
                  <a:schemeClr val="bg1"/>
                </a:solidFill>
                <a:latin typeface="Arial Rounded MT Bold" pitchFamily="34" charset="0"/>
              </a:rPr>
              <a:t>Exploração de espaços, através de mobilidade, havendo sempre referência ofensiva.</a:t>
            </a:r>
            <a:endParaRPr lang="pt-PT" sz="1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6143636" y="2000241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800" dirty="0" smtClean="0">
                <a:solidFill>
                  <a:schemeClr val="bg1"/>
                </a:solidFill>
                <a:latin typeface="Arial Rounded MT Bold" pitchFamily="34" charset="0"/>
              </a:rPr>
              <a:t>Alteração constante de estrutura 3:1 para 2.2</a:t>
            </a:r>
            <a:endParaRPr lang="pt-PT" sz="1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715008" y="421481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800" dirty="0" smtClean="0">
                <a:solidFill>
                  <a:schemeClr val="tx2">
                    <a:lumMod val="25000"/>
                  </a:schemeClr>
                </a:solidFill>
                <a:latin typeface="Arial Rounded MT Bold" pitchFamily="34" charset="0"/>
              </a:rPr>
              <a:t>Referência</a:t>
            </a:r>
            <a:endParaRPr lang="pt-PT" sz="1800" dirty="0">
              <a:solidFill>
                <a:schemeClr val="tx2">
                  <a:lumMod val="25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/>
              <a:t>Criação </a:t>
            </a:r>
            <a:r>
              <a:rPr lang="pt-PT" dirty="0"/>
              <a:t>de situações de </a:t>
            </a:r>
            <a:r>
              <a:rPr lang="pt-PT" dirty="0" smtClean="0"/>
              <a:t>finalização</a:t>
            </a:r>
            <a:endParaRPr lang="pt-PT" dirty="0"/>
          </a:p>
          <a:p>
            <a:pPr lvl="1" algn="just"/>
            <a:r>
              <a:rPr lang="pt-PT" dirty="0"/>
              <a:t>Visa fundamentalmente assegurar nas zonas predominantes de finalização, </a:t>
            </a:r>
            <a:r>
              <a:rPr lang="pt-PT" b="1" dirty="0">
                <a:solidFill>
                  <a:srgbClr val="FFFF00"/>
                </a:solidFill>
              </a:rPr>
              <a:t>a desorganização do método defensivo adversário</a:t>
            </a:r>
            <a:r>
              <a:rPr lang="pt-PT" dirty="0"/>
              <a:t> criando-se os pressupostos mais vantajosos, através de acções técnico-tácticas individuais e colectivas, para a concretização imediata do objectivo do </a:t>
            </a:r>
            <a:r>
              <a:rPr lang="pt-PT" dirty="0" smtClean="0"/>
              <a:t>jogo </a:t>
            </a:r>
            <a:endParaRPr lang="pt-PT" dirty="0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Fases do </a:t>
            </a:r>
            <a:r>
              <a:rPr lang="pt-PT" dirty="0" smtClean="0"/>
              <a:t>Processo Ofensivo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37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pic>
        <p:nvPicPr>
          <p:cNvPr id="8" name="Imagem 7" descr="20090712_futsal_portugal_vs_saotomeeprincipe_luisboal_0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3" y="4286256"/>
            <a:ext cx="3143271" cy="2008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 uiExpand="1" build="p"/>
    </p:bld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ângulo 35"/>
          <p:cNvSpPr/>
          <p:nvPr/>
        </p:nvSpPr>
        <p:spPr>
          <a:xfrm>
            <a:off x="6102000" y="1857600"/>
            <a:ext cx="2556000" cy="4510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Rectângulo 33"/>
          <p:cNvSpPr/>
          <p:nvPr/>
        </p:nvSpPr>
        <p:spPr>
          <a:xfrm>
            <a:off x="561600" y="1857600"/>
            <a:ext cx="5508000" cy="4510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370</a:t>
            </a:fld>
            <a:endParaRPr lang="pt-PT"/>
          </a:p>
        </p:txBody>
      </p:sp>
      <p:sp>
        <p:nvSpPr>
          <p:cNvPr id="28" name="Marcador de Posição do Rodapé 2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400" dirty="0" smtClean="0"/>
              <a:t>Sistemas de Jogo</a:t>
            </a:r>
            <a:r>
              <a:rPr lang="pt-PT" sz="4400" dirty="0" smtClean="0">
                <a:solidFill>
                  <a:srgbClr val="FFFF00"/>
                </a:solidFill>
              </a:rPr>
              <a:t> Ofensivo</a:t>
            </a:r>
            <a:br>
              <a:rPr lang="pt-PT" sz="4400" dirty="0" smtClean="0">
                <a:solidFill>
                  <a:srgbClr val="FFFF00"/>
                </a:solidFill>
              </a:rPr>
            </a:br>
            <a:r>
              <a:rPr lang="pt-PT" sz="3100" dirty="0" smtClean="0"/>
              <a:t>Circulações Tácticas [Concepção Particular]</a:t>
            </a:r>
            <a:r>
              <a:rPr lang="pt-PT" sz="3600" dirty="0" smtClean="0"/>
              <a:t>  </a:t>
            </a:r>
            <a:endParaRPr lang="pt-PT" sz="22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1828800"/>
            <a:ext cx="8153400" cy="4572000"/>
            <a:chOff x="0" y="0"/>
            <a:chExt cx="20000" cy="20000"/>
          </a:xfrm>
          <a:noFill/>
        </p:grpSpPr>
        <p:sp>
          <p:nvSpPr>
            <p:cNvPr id="16794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grp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7941" name="Arc 5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7942" name="Arc 6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7943" name="Arc 7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7944" name="Arc 8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7945" name="Line 9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7946" name="Oval 10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7947" name="Line 11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7948" name="Line 12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pic>
        <p:nvPicPr>
          <p:cNvPr id="30" name="Picture 9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428992" y="3357562"/>
            <a:ext cx="558800" cy="82867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2" name="Picture 9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071934" y="5500702"/>
            <a:ext cx="558800" cy="82867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3" name="Picture 9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143372" y="1785926"/>
            <a:ext cx="558800" cy="828675"/>
          </a:xfrm>
          <a:prstGeom prst="rect">
            <a:avLst/>
          </a:prstGeom>
          <a:noFill/>
          <a:effectLst>
            <a:glow rad="228600">
              <a:srgbClr val="00B050">
                <a:alpha val="40000"/>
              </a:srgbClr>
            </a:glow>
          </a:effectLst>
        </p:spPr>
      </p:pic>
      <p:pic>
        <p:nvPicPr>
          <p:cNvPr id="29" name="Picture 27" descr="futbola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000504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9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215074" y="3286124"/>
            <a:ext cx="558800" cy="828675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</p:spPr>
      </p:pic>
      <p:sp>
        <p:nvSpPr>
          <p:cNvPr id="37" name="CaixaDeTexto 36"/>
          <p:cNvSpPr txBox="1"/>
          <p:nvPr/>
        </p:nvSpPr>
        <p:spPr>
          <a:xfrm>
            <a:off x="571472" y="4286256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800" dirty="0" smtClean="0">
                <a:solidFill>
                  <a:schemeClr val="bg1"/>
                </a:solidFill>
                <a:latin typeface="Arial Rounded MT Bold" pitchFamily="34" charset="0"/>
              </a:rPr>
              <a:t>A escolha das acções táctico-técnicas são em função do espaço ofensivo ocupado, e dos espaços ainda existentes.</a:t>
            </a:r>
            <a:endParaRPr lang="pt-PT" sz="1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6143636" y="2000241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800" dirty="0" smtClean="0">
                <a:solidFill>
                  <a:schemeClr val="bg1"/>
                </a:solidFill>
                <a:latin typeface="Arial Rounded MT Bold" pitchFamily="34" charset="0"/>
              </a:rPr>
              <a:t>Criação e ocupação de espaços!</a:t>
            </a:r>
            <a:endParaRPr lang="pt-PT" sz="1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4857752" y="5357826"/>
            <a:ext cx="3786214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PT" sz="1800" dirty="0" smtClean="0">
                <a:solidFill>
                  <a:schemeClr val="bg1"/>
                </a:solidFill>
                <a:latin typeface="Arial Rounded MT Bold" pitchFamily="34" charset="0"/>
              </a:rPr>
              <a:t>Tentar sempre atingir espaços onde o êxito da finalização seja uma realidade.</a:t>
            </a:r>
            <a:endParaRPr lang="pt-PT" sz="1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25" grpId="0" animBg="1"/>
    </p:bld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ângulo 35"/>
          <p:cNvSpPr/>
          <p:nvPr/>
        </p:nvSpPr>
        <p:spPr>
          <a:xfrm>
            <a:off x="6102000" y="1857600"/>
            <a:ext cx="2556000" cy="4510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Rectângulo 33"/>
          <p:cNvSpPr/>
          <p:nvPr/>
        </p:nvSpPr>
        <p:spPr>
          <a:xfrm>
            <a:off x="561600" y="1857600"/>
            <a:ext cx="5508000" cy="4510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371</a:t>
            </a:fld>
            <a:endParaRPr lang="pt-PT"/>
          </a:p>
        </p:txBody>
      </p:sp>
      <p:sp>
        <p:nvSpPr>
          <p:cNvPr id="28" name="Marcador de Posição do Rodapé 2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400" dirty="0" smtClean="0"/>
              <a:t>Sistemas de Jogo</a:t>
            </a:r>
            <a:r>
              <a:rPr lang="pt-PT" sz="4400" dirty="0" smtClean="0">
                <a:solidFill>
                  <a:srgbClr val="FFFF00"/>
                </a:solidFill>
              </a:rPr>
              <a:t> Ofensivo</a:t>
            </a:r>
            <a:br>
              <a:rPr lang="pt-PT" sz="4400" dirty="0" smtClean="0">
                <a:solidFill>
                  <a:srgbClr val="FFFF00"/>
                </a:solidFill>
              </a:rPr>
            </a:br>
            <a:r>
              <a:rPr lang="pt-PT" sz="3100" dirty="0" smtClean="0"/>
              <a:t>Circulações Tácticas [Concepção Particular]</a:t>
            </a:r>
            <a:r>
              <a:rPr lang="pt-PT" sz="3600" dirty="0" smtClean="0"/>
              <a:t>  </a:t>
            </a:r>
            <a:endParaRPr lang="pt-PT" sz="22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1828800"/>
            <a:ext cx="8153400" cy="4572000"/>
            <a:chOff x="0" y="0"/>
            <a:chExt cx="20000" cy="20000"/>
          </a:xfrm>
          <a:noFill/>
        </p:grpSpPr>
        <p:sp>
          <p:nvSpPr>
            <p:cNvPr id="16794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grp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7941" name="Arc 5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7942" name="Arc 6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7943" name="Arc 7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7944" name="Arc 8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7945" name="Line 9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7946" name="Oval 10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7947" name="Line 11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7948" name="Line 12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pic>
        <p:nvPicPr>
          <p:cNvPr id="30" name="Picture 9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428992" y="3357562"/>
            <a:ext cx="558800" cy="82867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2" name="Picture 9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071934" y="5500702"/>
            <a:ext cx="558800" cy="82867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3" name="Picture 9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143372" y="1785926"/>
            <a:ext cx="558800" cy="828675"/>
          </a:xfrm>
          <a:prstGeom prst="rect">
            <a:avLst/>
          </a:prstGeom>
          <a:noFill/>
          <a:effectLst>
            <a:glow rad="228600">
              <a:srgbClr val="00B050">
                <a:alpha val="40000"/>
              </a:srgbClr>
            </a:glow>
          </a:effectLst>
        </p:spPr>
      </p:pic>
      <p:pic>
        <p:nvPicPr>
          <p:cNvPr id="29" name="Picture 27" descr="futbola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000504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9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215074" y="3286124"/>
            <a:ext cx="558800" cy="828675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</p:spPr>
      </p:pic>
      <p:sp>
        <p:nvSpPr>
          <p:cNvPr id="37" name="CaixaDeTexto 36"/>
          <p:cNvSpPr txBox="1"/>
          <p:nvPr/>
        </p:nvSpPr>
        <p:spPr>
          <a:xfrm>
            <a:off x="500034" y="2577108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800" dirty="0" smtClean="0">
                <a:solidFill>
                  <a:schemeClr val="bg1"/>
                </a:solidFill>
                <a:latin typeface="Arial Rounded MT Bold" pitchFamily="34" charset="0"/>
              </a:rPr>
              <a:t>Será importante que qualquer jogador dentro do sistema de jogo possa de iniciativa.</a:t>
            </a:r>
            <a:endParaRPr lang="pt-PT" sz="1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500034" y="4568619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800" dirty="0" smtClean="0">
                <a:solidFill>
                  <a:schemeClr val="bg1"/>
                </a:solidFill>
                <a:latin typeface="Arial Rounded MT Bold" pitchFamily="34" charset="0"/>
              </a:rPr>
              <a:t>Seja qual for a função que esteja a desempenhar.</a:t>
            </a:r>
            <a:endParaRPr lang="pt-PT" sz="1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6" grpId="0"/>
    </p:bld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arcador de Posição do Número do Diapositivo 2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372</a:t>
            </a:fld>
            <a:endParaRPr lang="pt-PT"/>
          </a:p>
        </p:txBody>
      </p:sp>
      <p:sp>
        <p:nvSpPr>
          <p:cNvPr id="24" name="Marcador de Posição do Rodapé 2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4000" dirty="0" smtClean="0"/>
              <a:t>Sistemas de Jogo</a:t>
            </a:r>
            <a:r>
              <a:rPr lang="pt-PT" sz="4000" dirty="0" smtClean="0">
                <a:solidFill>
                  <a:srgbClr val="FFFF00"/>
                </a:solidFill>
              </a:rPr>
              <a:t> Ofensivo</a:t>
            </a:r>
            <a:br>
              <a:rPr lang="pt-PT" sz="4000" dirty="0" smtClean="0">
                <a:solidFill>
                  <a:srgbClr val="FFFF00"/>
                </a:solidFill>
              </a:rPr>
            </a:br>
            <a:r>
              <a:rPr lang="pt-PT" sz="3200" dirty="0" smtClean="0"/>
              <a:t>Circulações Tácticas [4:0 (Diagonal)]</a:t>
            </a:r>
            <a:endParaRPr lang="pt-PT" sz="2400" dirty="0"/>
          </a:p>
        </p:txBody>
      </p:sp>
      <p:grpSp>
        <p:nvGrpSpPr>
          <p:cNvPr id="168963" name="Group 3"/>
          <p:cNvGrpSpPr>
            <a:grpSpLocks/>
          </p:cNvGrpSpPr>
          <p:nvPr/>
        </p:nvGrpSpPr>
        <p:grpSpPr bwMode="auto">
          <a:xfrm>
            <a:off x="533400" y="1828800"/>
            <a:ext cx="8153400" cy="4572000"/>
            <a:chOff x="0" y="0"/>
            <a:chExt cx="20000" cy="20000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6896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grp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8965" name="Arc 5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8966" name="Arc 6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8967" name="Arc 7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8968" name="Arc 8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8969" name="Line 9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8970" name="Oval 10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8971" name="Line 11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8972" name="Line 12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68978" name="Line 18"/>
          <p:cNvSpPr>
            <a:spLocks noChangeShapeType="1"/>
          </p:cNvSpPr>
          <p:nvPr/>
        </p:nvSpPr>
        <p:spPr bwMode="auto">
          <a:xfrm>
            <a:off x="4419600" y="3657600"/>
            <a:ext cx="457200" cy="3810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68979" name="Line 19"/>
          <p:cNvSpPr>
            <a:spLocks noChangeShapeType="1"/>
          </p:cNvSpPr>
          <p:nvPr/>
        </p:nvSpPr>
        <p:spPr bwMode="auto">
          <a:xfrm flipV="1">
            <a:off x="5029200" y="2590800"/>
            <a:ext cx="2286000" cy="14478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68980" name="Line 20"/>
          <p:cNvSpPr>
            <a:spLocks noChangeShapeType="1"/>
          </p:cNvSpPr>
          <p:nvPr/>
        </p:nvSpPr>
        <p:spPr bwMode="auto">
          <a:xfrm>
            <a:off x="4191000" y="3886200"/>
            <a:ext cx="0" cy="8382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25" name="Picture 27" descr="futbola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570752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00562" y="5572140"/>
            <a:ext cx="558800" cy="82867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7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714744" y="2786058"/>
            <a:ext cx="558800" cy="828675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</p:spPr>
      </p:pic>
      <p:pic>
        <p:nvPicPr>
          <p:cNvPr id="28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500430" y="4286256"/>
            <a:ext cx="558800" cy="82867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9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00562" y="1714488"/>
            <a:ext cx="558800" cy="828675"/>
          </a:xfrm>
          <a:prstGeom prst="rect">
            <a:avLst/>
          </a:prstGeom>
          <a:noFill/>
          <a:effectLst>
            <a:glow rad="228600">
              <a:srgbClr val="00B050">
                <a:alpha val="4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8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8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78" grpId="0" animBg="1"/>
      <p:bldP spid="168979" grpId="0" animBg="1"/>
      <p:bldP spid="168980" grpId="0" animBg="1"/>
    </p:bld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Posição do Número do Diapositivo 2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373</a:t>
            </a:fld>
            <a:endParaRPr lang="pt-PT"/>
          </a:p>
        </p:txBody>
      </p:sp>
      <p:sp>
        <p:nvSpPr>
          <p:cNvPr id="23" name="Marcador de Posição do Rodapé 2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400" dirty="0" smtClean="0"/>
              <a:t>Sistemas de Jogo</a:t>
            </a:r>
            <a:r>
              <a:rPr lang="pt-PT" sz="4400" dirty="0" smtClean="0">
                <a:solidFill>
                  <a:srgbClr val="FFFF00"/>
                </a:solidFill>
              </a:rPr>
              <a:t> Ofensivo</a:t>
            </a:r>
            <a:br>
              <a:rPr lang="pt-PT" sz="4400" dirty="0" smtClean="0">
                <a:solidFill>
                  <a:srgbClr val="FFFF00"/>
                </a:solidFill>
              </a:rPr>
            </a:br>
            <a:r>
              <a:rPr lang="pt-PT" sz="3600" dirty="0" smtClean="0"/>
              <a:t>Circulações Tácticas [4:0 (Diagonal)]</a:t>
            </a:r>
            <a:endParaRPr lang="pt-PT" sz="2800" dirty="0"/>
          </a:p>
        </p:txBody>
      </p:sp>
      <p:grpSp>
        <p:nvGrpSpPr>
          <p:cNvPr id="169987" name="Group 3"/>
          <p:cNvGrpSpPr>
            <a:grpSpLocks/>
          </p:cNvGrpSpPr>
          <p:nvPr/>
        </p:nvGrpSpPr>
        <p:grpSpPr bwMode="auto">
          <a:xfrm>
            <a:off x="533400" y="1828800"/>
            <a:ext cx="8153400" cy="4572000"/>
            <a:chOff x="0" y="0"/>
            <a:chExt cx="20000" cy="20000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6998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grp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9989" name="Arc 5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9990" name="Arc 6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9991" name="Arc 7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9992" name="Arc 8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9993" name="Line 9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9994" name="Oval 10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9995" name="Line 11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69996" name="Line 12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70002" name="Line 18"/>
          <p:cNvSpPr>
            <a:spLocks noChangeShapeType="1"/>
          </p:cNvSpPr>
          <p:nvPr/>
        </p:nvSpPr>
        <p:spPr bwMode="auto">
          <a:xfrm flipH="1">
            <a:off x="3886200" y="2667000"/>
            <a:ext cx="304800" cy="12954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70003" name="Line 19"/>
          <p:cNvSpPr>
            <a:spLocks noChangeShapeType="1"/>
          </p:cNvSpPr>
          <p:nvPr/>
        </p:nvSpPr>
        <p:spPr bwMode="auto">
          <a:xfrm flipH="1" flipV="1">
            <a:off x="4876800" y="2286000"/>
            <a:ext cx="2209800" cy="2286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pic>
        <p:nvPicPr>
          <p:cNvPr id="24" name="Picture 27" descr="futbola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4929198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00562" y="5572140"/>
            <a:ext cx="558800" cy="82867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6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143768" y="1928802"/>
            <a:ext cx="558800" cy="828675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</p:spPr>
      </p:pic>
      <p:pic>
        <p:nvPicPr>
          <p:cNvPr id="27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500430" y="4286256"/>
            <a:ext cx="558800" cy="82867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8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143372" y="1714488"/>
            <a:ext cx="558800" cy="828675"/>
          </a:xfrm>
          <a:prstGeom prst="rect">
            <a:avLst/>
          </a:prstGeom>
          <a:noFill/>
          <a:effectLst>
            <a:glow rad="228600">
              <a:srgbClr val="00B050">
                <a:alpha val="4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0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0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02" grpId="0" animBg="1"/>
      <p:bldP spid="170003" grpId="0" animBg="1"/>
    </p:bld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Posição do Número do Diapositivo 2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374</a:t>
            </a:fld>
            <a:endParaRPr lang="pt-PT"/>
          </a:p>
        </p:txBody>
      </p:sp>
      <p:sp>
        <p:nvSpPr>
          <p:cNvPr id="26" name="Marcador de Posição do Rodapé 2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400" dirty="0" smtClean="0"/>
              <a:t>Sistemas de Jogo</a:t>
            </a:r>
            <a:r>
              <a:rPr lang="pt-PT" sz="4400" dirty="0" smtClean="0">
                <a:solidFill>
                  <a:srgbClr val="FFFF00"/>
                </a:solidFill>
              </a:rPr>
              <a:t> Ofensivo</a:t>
            </a:r>
            <a:r>
              <a:rPr lang="pt-PT" sz="4800" dirty="0" smtClean="0">
                <a:solidFill>
                  <a:srgbClr val="FFFF00"/>
                </a:solidFill>
              </a:rPr>
              <a:t/>
            </a:r>
            <a:br>
              <a:rPr lang="pt-PT" sz="4800" dirty="0" smtClean="0">
                <a:solidFill>
                  <a:srgbClr val="FFFF00"/>
                </a:solidFill>
              </a:rPr>
            </a:br>
            <a:r>
              <a:rPr lang="pt-PT" sz="3600" dirty="0" smtClean="0"/>
              <a:t>Combinações Tácticas [4:0 (Diagonal)]</a:t>
            </a:r>
            <a:endParaRPr lang="pt-PT" sz="2400" dirty="0"/>
          </a:p>
        </p:txBody>
      </p:sp>
      <p:grpSp>
        <p:nvGrpSpPr>
          <p:cNvPr id="171011" name="Group 3"/>
          <p:cNvGrpSpPr>
            <a:grpSpLocks/>
          </p:cNvGrpSpPr>
          <p:nvPr/>
        </p:nvGrpSpPr>
        <p:grpSpPr bwMode="auto">
          <a:xfrm>
            <a:off x="533400" y="1828800"/>
            <a:ext cx="8153400" cy="4572000"/>
            <a:chOff x="0" y="0"/>
            <a:chExt cx="20000" cy="20000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7101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grp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1013" name="Arc 5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1014" name="Arc 6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1015" name="Arc 7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1016" name="Arc 8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1017" name="Line 9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1018" name="Oval 10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1019" name="Line 11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1020" name="Line 12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71026" name="Line 18"/>
          <p:cNvSpPr>
            <a:spLocks noChangeShapeType="1"/>
          </p:cNvSpPr>
          <p:nvPr/>
        </p:nvSpPr>
        <p:spPr bwMode="auto">
          <a:xfrm>
            <a:off x="4419600" y="3657600"/>
            <a:ext cx="457200" cy="3810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71027" name="Line 19"/>
          <p:cNvSpPr>
            <a:spLocks noChangeShapeType="1"/>
          </p:cNvSpPr>
          <p:nvPr/>
        </p:nvSpPr>
        <p:spPr bwMode="auto">
          <a:xfrm flipV="1">
            <a:off x="5029200" y="2590800"/>
            <a:ext cx="2286000" cy="14478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71028" name="Line 20"/>
          <p:cNvSpPr>
            <a:spLocks noChangeShapeType="1"/>
          </p:cNvSpPr>
          <p:nvPr/>
        </p:nvSpPr>
        <p:spPr bwMode="auto">
          <a:xfrm>
            <a:off x="4191000" y="3886200"/>
            <a:ext cx="0" cy="8382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71029" name="Line 21"/>
          <p:cNvSpPr>
            <a:spLocks noChangeShapeType="1"/>
          </p:cNvSpPr>
          <p:nvPr/>
        </p:nvSpPr>
        <p:spPr bwMode="auto">
          <a:xfrm flipV="1">
            <a:off x="4343400" y="2819400"/>
            <a:ext cx="2971800" cy="22098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27" name="AutoShape 14"/>
          <p:cNvSpPr>
            <a:spLocks noChangeArrowheads="1"/>
          </p:cNvSpPr>
          <p:nvPr/>
        </p:nvSpPr>
        <p:spPr bwMode="auto">
          <a:xfrm rot="2982001">
            <a:off x="7357704" y="2808048"/>
            <a:ext cx="788293" cy="364082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pic>
        <p:nvPicPr>
          <p:cNvPr id="28" name="Picture 9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500562" y="5572140"/>
            <a:ext cx="558800" cy="82867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9" name="Picture 9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572000" y="1857364"/>
            <a:ext cx="558800" cy="828675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</p:spPr>
      </p:pic>
      <p:pic>
        <p:nvPicPr>
          <p:cNvPr id="30" name="Picture 9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500430" y="4286256"/>
            <a:ext cx="558800" cy="82867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1" name="Picture 9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643306" y="2928934"/>
            <a:ext cx="558800" cy="828675"/>
          </a:xfrm>
          <a:prstGeom prst="rect">
            <a:avLst/>
          </a:prstGeom>
          <a:noFill/>
          <a:effectLst>
            <a:glow rad="228600">
              <a:srgbClr val="00B050">
                <a:alpha val="40000"/>
              </a:srgbClr>
            </a:glow>
          </a:effectLst>
        </p:spPr>
      </p:pic>
      <p:pic>
        <p:nvPicPr>
          <p:cNvPr id="34" name="Picture 27" descr="futbola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570752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26" grpId="0" animBg="1"/>
      <p:bldP spid="171027" grpId="0" animBg="1"/>
      <p:bldP spid="171028" grpId="0" animBg="1"/>
      <p:bldP spid="171029" grpId="0" animBg="1"/>
      <p:bldP spid="27" grpId="0" animBg="1"/>
    </p:bld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Posição do Número do Diapositivo 2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375</a:t>
            </a:fld>
            <a:endParaRPr lang="pt-PT"/>
          </a:p>
        </p:txBody>
      </p:sp>
      <p:sp>
        <p:nvSpPr>
          <p:cNvPr id="25" name="Marcador de Posição do Rodapé 2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400" dirty="0" smtClean="0"/>
              <a:t>Sistemas de Jogo</a:t>
            </a:r>
            <a:r>
              <a:rPr lang="pt-PT" sz="4400" dirty="0" smtClean="0">
                <a:solidFill>
                  <a:srgbClr val="FFFF00"/>
                </a:solidFill>
              </a:rPr>
              <a:t> Ofensivo</a:t>
            </a:r>
            <a:r>
              <a:rPr lang="pt-PT" sz="5400" dirty="0" smtClean="0">
                <a:solidFill>
                  <a:srgbClr val="FFFF00"/>
                </a:solidFill>
              </a:rPr>
              <a:t/>
            </a:r>
            <a:br>
              <a:rPr lang="pt-PT" sz="5400" dirty="0" smtClean="0">
                <a:solidFill>
                  <a:srgbClr val="FFFF00"/>
                </a:solidFill>
              </a:rPr>
            </a:br>
            <a:r>
              <a:rPr lang="pt-PT" sz="3600" dirty="0" smtClean="0"/>
              <a:t>Combinações Tácticas [4:0 (Diagonal)]</a:t>
            </a:r>
            <a:endParaRPr lang="pt-PT" sz="2400" dirty="0"/>
          </a:p>
        </p:txBody>
      </p:sp>
      <p:grpSp>
        <p:nvGrpSpPr>
          <p:cNvPr id="172035" name="Group 3"/>
          <p:cNvGrpSpPr>
            <a:grpSpLocks/>
          </p:cNvGrpSpPr>
          <p:nvPr/>
        </p:nvGrpSpPr>
        <p:grpSpPr bwMode="auto">
          <a:xfrm>
            <a:off x="533400" y="1828800"/>
            <a:ext cx="8153400" cy="4572000"/>
            <a:chOff x="0" y="0"/>
            <a:chExt cx="20000" cy="20000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7203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grp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2037" name="Arc 5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2038" name="Arc 6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2039" name="Arc 7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2040" name="Arc 8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2041" name="Line 9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2042" name="Oval 10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2043" name="Line 11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2044" name="Line 12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72051" name="Line 19"/>
          <p:cNvSpPr>
            <a:spLocks noChangeShapeType="1"/>
          </p:cNvSpPr>
          <p:nvPr/>
        </p:nvSpPr>
        <p:spPr bwMode="auto">
          <a:xfrm flipV="1">
            <a:off x="4214810" y="3429000"/>
            <a:ext cx="2643206" cy="1285884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72052" name="Line 20"/>
          <p:cNvSpPr>
            <a:spLocks noChangeShapeType="1"/>
          </p:cNvSpPr>
          <p:nvPr/>
        </p:nvSpPr>
        <p:spPr bwMode="auto">
          <a:xfrm flipH="1">
            <a:off x="7000892" y="3071810"/>
            <a:ext cx="428628" cy="309562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26" name="Picture 9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500562" y="5572140"/>
            <a:ext cx="558800" cy="82867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7" name="Picture 9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572000" y="1857364"/>
            <a:ext cx="558800" cy="828675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</p:spPr>
      </p:pic>
      <p:pic>
        <p:nvPicPr>
          <p:cNvPr id="28" name="Picture 9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500430" y="4286256"/>
            <a:ext cx="558800" cy="82867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2" name="AutoShape 14"/>
          <p:cNvSpPr>
            <a:spLocks noChangeArrowheads="1"/>
          </p:cNvSpPr>
          <p:nvPr/>
        </p:nvSpPr>
        <p:spPr bwMode="auto">
          <a:xfrm rot="1763091">
            <a:off x="7039505" y="3456101"/>
            <a:ext cx="788293" cy="364082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pic>
        <p:nvPicPr>
          <p:cNvPr id="23" name="Picture 9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143768" y="2214554"/>
            <a:ext cx="558800" cy="828675"/>
          </a:xfrm>
          <a:prstGeom prst="rect">
            <a:avLst/>
          </a:prstGeom>
          <a:noFill/>
          <a:effectLst>
            <a:glow rad="228600">
              <a:srgbClr val="00B050">
                <a:alpha val="40000"/>
              </a:srgbClr>
            </a:glow>
          </a:effectLst>
        </p:spPr>
      </p:pic>
      <p:pic>
        <p:nvPicPr>
          <p:cNvPr id="31" name="Picture 27" descr="futbola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2856372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51" grpId="0" animBg="1"/>
      <p:bldP spid="172052" grpId="0" animBg="1"/>
      <p:bldP spid="32" grpId="0" animBg="1"/>
    </p:bld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Posição do Número do Diapositivo 2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376</a:t>
            </a:fld>
            <a:endParaRPr lang="pt-PT"/>
          </a:p>
        </p:txBody>
      </p:sp>
      <p:sp>
        <p:nvSpPr>
          <p:cNvPr id="27" name="Marcador de Posição do Rodapé 2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400" dirty="0" smtClean="0"/>
              <a:t>Sistemas de Jogo</a:t>
            </a:r>
            <a:r>
              <a:rPr lang="pt-PT" sz="4400" dirty="0" smtClean="0">
                <a:solidFill>
                  <a:srgbClr val="FFFF00"/>
                </a:solidFill>
              </a:rPr>
              <a:t> Ofensivo</a:t>
            </a:r>
            <a:r>
              <a:rPr lang="pt-PT" sz="6000" dirty="0" smtClean="0">
                <a:solidFill>
                  <a:srgbClr val="FFFF00"/>
                </a:solidFill>
              </a:rPr>
              <a:t/>
            </a:r>
            <a:br>
              <a:rPr lang="pt-PT" sz="6000" dirty="0" smtClean="0">
                <a:solidFill>
                  <a:srgbClr val="FFFF00"/>
                </a:solidFill>
              </a:rPr>
            </a:br>
            <a:r>
              <a:rPr lang="pt-PT" sz="3600" dirty="0" smtClean="0"/>
              <a:t>Combinações Tácticas [4:0 (Diagonal)]</a:t>
            </a:r>
            <a:endParaRPr lang="pt-PT" sz="2400" dirty="0"/>
          </a:p>
        </p:txBody>
      </p:sp>
      <p:grpSp>
        <p:nvGrpSpPr>
          <p:cNvPr id="173059" name="Group 3"/>
          <p:cNvGrpSpPr>
            <a:grpSpLocks/>
          </p:cNvGrpSpPr>
          <p:nvPr/>
        </p:nvGrpSpPr>
        <p:grpSpPr bwMode="auto">
          <a:xfrm>
            <a:off x="533400" y="1828800"/>
            <a:ext cx="8153400" cy="4572000"/>
            <a:chOff x="0" y="0"/>
            <a:chExt cx="20000" cy="20000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7306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grp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3061" name="Arc 5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3062" name="Arc 6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3063" name="Arc 7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3064" name="Arc 8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3065" name="Line 9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3066" name="Oval 10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3067" name="Line 11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3068" name="Line 12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73076" name="Line 20"/>
          <p:cNvSpPr>
            <a:spLocks noChangeShapeType="1"/>
          </p:cNvSpPr>
          <p:nvPr/>
        </p:nvSpPr>
        <p:spPr bwMode="auto">
          <a:xfrm flipV="1">
            <a:off x="5143504" y="2362200"/>
            <a:ext cx="304800" cy="762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73077" name="Line 21"/>
          <p:cNvSpPr>
            <a:spLocks noChangeShapeType="1"/>
          </p:cNvSpPr>
          <p:nvPr/>
        </p:nvSpPr>
        <p:spPr bwMode="auto">
          <a:xfrm>
            <a:off x="5448304" y="2362200"/>
            <a:ext cx="2195530" cy="249556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73078" name="Line 22"/>
          <p:cNvSpPr>
            <a:spLocks noChangeShapeType="1"/>
          </p:cNvSpPr>
          <p:nvPr/>
        </p:nvSpPr>
        <p:spPr bwMode="auto">
          <a:xfrm flipV="1">
            <a:off x="7620000" y="2071678"/>
            <a:ext cx="309586" cy="671522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73079" name="Line 23"/>
          <p:cNvSpPr>
            <a:spLocks noChangeShapeType="1"/>
          </p:cNvSpPr>
          <p:nvPr/>
        </p:nvSpPr>
        <p:spPr bwMode="auto">
          <a:xfrm>
            <a:off x="7620000" y="3124200"/>
            <a:ext cx="76200" cy="16002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28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00562" y="5572140"/>
            <a:ext cx="558800" cy="82867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500430" y="4286256"/>
            <a:ext cx="558800" cy="82867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1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143768" y="2214554"/>
            <a:ext cx="558800" cy="828675"/>
          </a:xfrm>
          <a:prstGeom prst="rect">
            <a:avLst/>
          </a:prstGeom>
          <a:noFill/>
          <a:effectLst>
            <a:glow rad="228600">
              <a:srgbClr val="00B050">
                <a:alpha val="40000"/>
              </a:srgbClr>
            </a:glow>
          </a:effectLst>
        </p:spPr>
      </p:pic>
      <p:pic>
        <p:nvPicPr>
          <p:cNvPr id="32" name="Picture 27" descr="futbola0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2856372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72000" y="1857364"/>
            <a:ext cx="558800" cy="828675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</p:spPr>
      </p:pic>
      <p:sp>
        <p:nvSpPr>
          <p:cNvPr id="36" name="Forma livre 35"/>
          <p:cNvSpPr/>
          <p:nvPr/>
        </p:nvSpPr>
        <p:spPr>
          <a:xfrm>
            <a:off x="4073236" y="1848593"/>
            <a:ext cx="3871356" cy="2996539"/>
          </a:xfrm>
          <a:custGeom>
            <a:avLst/>
            <a:gdLst>
              <a:gd name="connsiteX0" fmla="*/ 0 w 3871356"/>
              <a:gd name="connsiteY0" fmla="*/ 2996539 h 2996539"/>
              <a:gd name="connsiteX1" fmla="*/ 1484416 w 3871356"/>
              <a:gd name="connsiteY1" fmla="*/ 1262742 h 2996539"/>
              <a:gd name="connsiteX2" fmla="*/ 2968832 w 3871356"/>
              <a:gd name="connsiteY2" fmla="*/ 182088 h 2996539"/>
              <a:gd name="connsiteX3" fmla="*/ 3871356 w 3871356"/>
              <a:gd name="connsiteY3" fmla="*/ 170212 h 2996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1356" h="2996539">
                <a:moveTo>
                  <a:pt x="0" y="2996539"/>
                </a:moveTo>
                <a:cubicBezTo>
                  <a:pt x="494805" y="2364178"/>
                  <a:pt x="989611" y="1731817"/>
                  <a:pt x="1484416" y="1262742"/>
                </a:cubicBezTo>
                <a:cubicBezTo>
                  <a:pt x="1979221" y="793667"/>
                  <a:pt x="2571009" y="364176"/>
                  <a:pt x="2968832" y="182088"/>
                </a:cubicBezTo>
                <a:cubicBezTo>
                  <a:pt x="3366655" y="0"/>
                  <a:pt x="3619005" y="85106"/>
                  <a:pt x="3871356" y="170212"/>
                </a:cubicBezTo>
              </a:path>
            </a:pathLst>
          </a:custGeom>
          <a:ln w="25400">
            <a:solidFill>
              <a:schemeClr val="tx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7" name="AutoShape 14"/>
          <p:cNvSpPr>
            <a:spLocks noChangeArrowheads="1"/>
          </p:cNvSpPr>
          <p:nvPr/>
        </p:nvSpPr>
        <p:spPr bwMode="auto">
          <a:xfrm rot="3721514">
            <a:off x="7881097" y="2323122"/>
            <a:ext cx="788293" cy="364082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38" name="AutoShape 14"/>
          <p:cNvSpPr>
            <a:spLocks noChangeArrowheads="1"/>
          </p:cNvSpPr>
          <p:nvPr/>
        </p:nvSpPr>
        <p:spPr bwMode="auto">
          <a:xfrm rot="19298648">
            <a:off x="7813249" y="4304036"/>
            <a:ext cx="644418" cy="364082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cxnSp>
        <p:nvCxnSpPr>
          <p:cNvPr id="40" name="Conexão recta unidireccional 39"/>
          <p:cNvCxnSpPr/>
          <p:nvPr/>
        </p:nvCxnSpPr>
        <p:spPr>
          <a:xfrm rot="16200000" flipV="1">
            <a:off x="3929058" y="5214950"/>
            <a:ext cx="1071570" cy="214314"/>
          </a:xfrm>
          <a:prstGeom prst="straightConnector1">
            <a:avLst/>
          </a:prstGeom>
          <a:ln w="25400">
            <a:solidFill>
              <a:schemeClr val="tx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7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73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76" grpId="0" animBg="1"/>
      <p:bldP spid="173077" grpId="0" animBg="1"/>
      <p:bldP spid="173078" grpId="0" animBg="1"/>
      <p:bldP spid="173079" grpId="0" animBg="1"/>
      <p:bldP spid="36" grpId="0" animBg="1"/>
      <p:bldP spid="37" grpId="0" animBg="1"/>
      <p:bldP spid="38" grpId="0" animBg="1"/>
    </p:bld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Posição do Número do Diapositivo 2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377</a:t>
            </a:fld>
            <a:endParaRPr lang="pt-PT"/>
          </a:p>
        </p:txBody>
      </p:sp>
      <p:sp>
        <p:nvSpPr>
          <p:cNvPr id="25" name="Marcador de Posição do Rodapé 2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400" dirty="0" smtClean="0"/>
              <a:t>Sistemas de Jogo</a:t>
            </a:r>
            <a:r>
              <a:rPr lang="pt-PT" sz="4400" dirty="0" smtClean="0">
                <a:solidFill>
                  <a:srgbClr val="FFFF00"/>
                </a:solidFill>
              </a:rPr>
              <a:t> Ofensivo</a:t>
            </a:r>
            <a:r>
              <a:rPr lang="pt-PT" sz="7200" dirty="0" smtClean="0">
                <a:solidFill>
                  <a:srgbClr val="FFFF00"/>
                </a:solidFill>
              </a:rPr>
              <a:t/>
            </a:r>
            <a:br>
              <a:rPr lang="pt-PT" sz="7200" dirty="0" smtClean="0">
                <a:solidFill>
                  <a:srgbClr val="FFFF00"/>
                </a:solidFill>
              </a:rPr>
            </a:br>
            <a:r>
              <a:rPr lang="pt-PT" sz="3600" dirty="0" smtClean="0"/>
              <a:t>Circulações Tácticas [4:0 (Diagonal)]</a:t>
            </a:r>
            <a:endParaRPr lang="pt-PT" sz="2800" dirty="0"/>
          </a:p>
        </p:txBody>
      </p:sp>
      <p:grpSp>
        <p:nvGrpSpPr>
          <p:cNvPr id="174083" name="Group 3"/>
          <p:cNvGrpSpPr>
            <a:grpSpLocks/>
          </p:cNvGrpSpPr>
          <p:nvPr/>
        </p:nvGrpSpPr>
        <p:grpSpPr bwMode="auto">
          <a:xfrm>
            <a:off x="533400" y="1828800"/>
            <a:ext cx="8153400" cy="4572000"/>
            <a:chOff x="0" y="0"/>
            <a:chExt cx="20000" cy="20000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7408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grp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4085" name="Arc 5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4086" name="Arc 6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4087" name="Arc 7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4088" name="Arc 8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4089" name="Line 9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4090" name="Oval 10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4091" name="Line 11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4092" name="Line 12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74097" name="Line 17"/>
          <p:cNvSpPr>
            <a:spLocks noChangeShapeType="1"/>
          </p:cNvSpPr>
          <p:nvPr/>
        </p:nvSpPr>
        <p:spPr bwMode="auto">
          <a:xfrm>
            <a:off x="4114800" y="3962400"/>
            <a:ext cx="0" cy="9906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74098" name="Line 18"/>
          <p:cNvSpPr>
            <a:spLocks noChangeShapeType="1"/>
          </p:cNvSpPr>
          <p:nvPr/>
        </p:nvSpPr>
        <p:spPr bwMode="auto">
          <a:xfrm flipV="1">
            <a:off x="4343400" y="3505200"/>
            <a:ext cx="609600" cy="2286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74099" name="Arc 19"/>
          <p:cNvSpPr>
            <a:spLocks/>
          </p:cNvSpPr>
          <p:nvPr/>
        </p:nvSpPr>
        <p:spPr bwMode="auto">
          <a:xfrm flipH="1" flipV="1">
            <a:off x="5029200" y="3657600"/>
            <a:ext cx="2057400" cy="1371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74100" name="Line 20"/>
          <p:cNvSpPr>
            <a:spLocks noChangeShapeType="1"/>
          </p:cNvSpPr>
          <p:nvPr/>
        </p:nvSpPr>
        <p:spPr bwMode="auto">
          <a:xfrm flipV="1">
            <a:off x="7092000" y="4950000"/>
            <a:ext cx="304800" cy="762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27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00562" y="5572140"/>
            <a:ext cx="558800" cy="82867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8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500430" y="4286256"/>
            <a:ext cx="558800" cy="82867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9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571868" y="2928934"/>
            <a:ext cx="558800" cy="828675"/>
          </a:xfrm>
          <a:prstGeom prst="rect">
            <a:avLst/>
          </a:prstGeom>
          <a:noFill/>
          <a:effectLst>
            <a:glow rad="228600">
              <a:srgbClr val="00B050">
                <a:alpha val="40000"/>
              </a:srgbClr>
            </a:glow>
          </a:effectLst>
        </p:spPr>
      </p:pic>
      <p:pic>
        <p:nvPicPr>
          <p:cNvPr id="30" name="Picture 27" descr="futbola0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570752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72000" y="1857364"/>
            <a:ext cx="558800" cy="828675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0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7" grpId="0" animBg="1"/>
      <p:bldP spid="174098" grpId="0" animBg="1"/>
      <p:bldP spid="174099" grpId="0" animBg="1"/>
      <p:bldP spid="174100" grpId="0" animBg="1"/>
    </p:bld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Posição do Número do Diapositivo 2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378</a:t>
            </a:fld>
            <a:endParaRPr lang="pt-PT"/>
          </a:p>
        </p:txBody>
      </p:sp>
      <p:sp>
        <p:nvSpPr>
          <p:cNvPr id="26" name="Marcador de Posição do Rodapé 2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400" dirty="0" smtClean="0"/>
              <a:t>Sistemas de Jogo</a:t>
            </a:r>
            <a:r>
              <a:rPr lang="pt-PT" sz="4400" dirty="0" smtClean="0">
                <a:solidFill>
                  <a:srgbClr val="FFFF00"/>
                </a:solidFill>
              </a:rPr>
              <a:t> Ofensivo</a:t>
            </a:r>
            <a:r>
              <a:rPr lang="pt-PT" sz="8800" dirty="0" smtClean="0">
                <a:solidFill>
                  <a:srgbClr val="FFFF00"/>
                </a:solidFill>
              </a:rPr>
              <a:t/>
            </a:r>
            <a:br>
              <a:rPr lang="pt-PT" sz="8800" dirty="0" smtClean="0">
                <a:solidFill>
                  <a:srgbClr val="FFFF00"/>
                </a:solidFill>
              </a:rPr>
            </a:br>
            <a:r>
              <a:rPr lang="pt-PT" sz="3600" dirty="0" smtClean="0"/>
              <a:t>Circulações Tácticas [4:0 (Diagonal)]</a:t>
            </a:r>
            <a:endParaRPr lang="pt-PT" sz="2800" dirty="0"/>
          </a:p>
        </p:txBody>
      </p:sp>
      <p:grpSp>
        <p:nvGrpSpPr>
          <p:cNvPr id="175107" name="Group 3"/>
          <p:cNvGrpSpPr>
            <a:grpSpLocks/>
          </p:cNvGrpSpPr>
          <p:nvPr/>
        </p:nvGrpSpPr>
        <p:grpSpPr bwMode="auto">
          <a:xfrm>
            <a:off x="533400" y="1828800"/>
            <a:ext cx="8153400" cy="4572000"/>
            <a:chOff x="0" y="0"/>
            <a:chExt cx="20000" cy="20000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7510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grp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5109" name="Arc 5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5110" name="Arc 6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5111" name="Arc 7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5112" name="Arc 8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5113" name="Line 9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5114" name="Oval 10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5115" name="Line 11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5116" name="Line 12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75122" name="Freeform 18"/>
          <p:cNvSpPr>
            <a:spLocks/>
          </p:cNvSpPr>
          <p:nvPr/>
        </p:nvSpPr>
        <p:spPr bwMode="auto">
          <a:xfrm>
            <a:off x="3944938" y="3614738"/>
            <a:ext cx="230187" cy="1057275"/>
          </a:xfrm>
          <a:custGeom>
            <a:avLst/>
            <a:gdLst/>
            <a:ahLst/>
            <a:cxnLst>
              <a:cxn ang="0">
                <a:pos x="89" y="666"/>
              </a:cxn>
              <a:cxn ang="0">
                <a:pos x="35" y="657"/>
              </a:cxn>
              <a:cxn ang="0">
                <a:pos x="26" y="603"/>
              </a:cxn>
              <a:cxn ang="0">
                <a:pos x="107" y="594"/>
              </a:cxn>
              <a:cxn ang="0">
                <a:pos x="98" y="567"/>
              </a:cxn>
              <a:cxn ang="0">
                <a:pos x="44" y="549"/>
              </a:cxn>
              <a:cxn ang="0">
                <a:pos x="26" y="522"/>
              </a:cxn>
              <a:cxn ang="0">
                <a:pos x="107" y="495"/>
              </a:cxn>
              <a:cxn ang="0">
                <a:pos x="89" y="450"/>
              </a:cxn>
              <a:cxn ang="0">
                <a:pos x="35" y="432"/>
              </a:cxn>
              <a:cxn ang="0">
                <a:pos x="44" y="387"/>
              </a:cxn>
              <a:cxn ang="0">
                <a:pos x="107" y="378"/>
              </a:cxn>
              <a:cxn ang="0">
                <a:pos x="134" y="351"/>
              </a:cxn>
              <a:cxn ang="0">
                <a:pos x="44" y="279"/>
              </a:cxn>
              <a:cxn ang="0">
                <a:pos x="53" y="243"/>
              </a:cxn>
              <a:cxn ang="0">
                <a:pos x="125" y="225"/>
              </a:cxn>
              <a:cxn ang="0">
                <a:pos x="98" y="153"/>
              </a:cxn>
              <a:cxn ang="0">
                <a:pos x="44" y="135"/>
              </a:cxn>
              <a:cxn ang="0">
                <a:pos x="53" y="90"/>
              </a:cxn>
              <a:cxn ang="0">
                <a:pos x="143" y="72"/>
              </a:cxn>
              <a:cxn ang="0">
                <a:pos x="107" y="27"/>
              </a:cxn>
              <a:cxn ang="0">
                <a:pos x="80" y="0"/>
              </a:cxn>
            </a:cxnLst>
            <a:rect l="0" t="0" r="r" b="b"/>
            <a:pathLst>
              <a:path w="145" h="666">
                <a:moveTo>
                  <a:pt x="89" y="666"/>
                </a:moveTo>
                <a:cubicBezTo>
                  <a:pt x="71" y="663"/>
                  <a:pt x="51" y="665"/>
                  <a:pt x="35" y="657"/>
                </a:cubicBezTo>
                <a:cubicBezTo>
                  <a:pt x="27" y="653"/>
                  <a:pt x="0" y="613"/>
                  <a:pt x="26" y="603"/>
                </a:cubicBezTo>
                <a:cubicBezTo>
                  <a:pt x="51" y="593"/>
                  <a:pt x="80" y="597"/>
                  <a:pt x="107" y="594"/>
                </a:cubicBezTo>
                <a:cubicBezTo>
                  <a:pt x="104" y="585"/>
                  <a:pt x="106" y="573"/>
                  <a:pt x="98" y="567"/>
                </a:cubicBezTo>
                <a:cubicBezTo>
                  <a:pt x="83" y="556"/>
                  <a:pt x="44" y="549"/>
                  <a:pt x="44" y="549"/>
                </a:cubicBezTo>
                <a:cubicBezTo>
                  <a:pt x="38" y="540"/>
                  <a:pt x="24" y="533"/>
                  <a:pt x="26" y="522"/>
                </a:cubicBezTo>
                <a:cubicBezTo>
                  <a:pt x="30" y="500"/>
                  <a:pt x="106" y="495"/>
                  <a:pt x="107" y="495"/>
                </a:cubicBezTo>
                <a:cubicBezTo>
                  <a:pt x="117" y="464"/>
                  <a:pt x="126" y="467"/>
                  <a:pt x="89" y="450"/>
                </a:cubicBezTo>
                <a:cubicBezTo>
                  <a:pt x="72" y="442"/>
                  <a:pt x="35" y="432"/>
                  <a:pt x="35" y="432"/>
                </a:cubicBezTo>
                <a:cubicBezTo>
                  <a:pt x="38" y="417"/>
                  <a:pt x="32" y="396"/>
                  <a:pt x="44" y="387"/>
                </a:cubicBezTo>
                <a:cubicBezTo>
                  <a:pt x="61" y="374"/>
                  <a:pt x="87" y="386"/>
                  <a:pt x="107" y="378"/>
                </a:cubicBezTo>
                <a:cubicBezTo>
                  <a:pt x="119" y="373"/>
                  <a:pt x="125" y="360"/>
                  <a:pt x="134" y="351"/>
                </a:cubicBezTo>
                <a:cubicBezTo>
                  <a:pt x="119" y="307"/>
                  <a:pt x="84" y="292"/>
                  <a:pt x="44" y="279"/>
                </a:cubicBezTo>
                <a:cubicBezTo>
                  <a:pt x="47" y="267"/>
                  <a:pt x="43" y="251"/>
                  <a:pt x="53" y="243"/>
                </a:cubicBezTo>
                <a:cubicBezTo>
                  <a:pt x="72" y="227"/>
                  <a:pt x="102" y="233"/>
                  <a:pt x="125" y="225"/>
                </a:cubicBezTo>
                <a:cubicBezTo>
                  <a:pt x="136" y="191"/>
                  <a:pt x="136" y="170"/>
                  <a:pt x="98" y="153"/>
                </a:cubicBezTo>
                <a:cubicBezTo>
                  <a:pt x="81" y="145"/>
                  <a:pt x="44" y="135"/>
                  <a:pt x="44" y="135"/>
                </a:cubicBezTo>
                <a:cubicBezTo>
                  <a:pt x="47" y="120"/>
                  <a:pt x="41" y="99"/>
                  <a:pt x="53" y="90"/>
                </a:cubicBezTo>
                <a:cubicBezTo>
                  <a:pt x="77" y="72"/>
                  <a:pt x="114" y="82"/>
                  <a:pt x="143" y="72"/>
                </a:cubicBezTo>
                <a:cubicBezTo>
                  <a:pt x="128" y="28"/>
                  <a:pt x="145" y="58"/>
                  <a:pt x="107" y="27"/>
                </a:cubicBezTo>
                <a:cubicBezTo>
                  <a:pt x="97" y="19"/>
                  <a:pt x="80" y="0"/>
                  <a:pt x="80" y="0"/>
                </a:cubicBezTo>
              </a:path>
            </a:pathLst>
          </a:custGeom>
          <a:noFill/>
          <a:ln w="25400" cap="flat" cmpd="sng">
            <a:solidFill>
              <a:schemeClr val="tx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75123" name="Line 19"/>
          <p:cNvSpPr>
            <a:spLocks noChangeShapeType="1"/>
          </p:cNvSpPr>
          <p:nvPr/>
        </p:nvSpPr>
        <p:spPr bwMode="auto">
          <a:xfrm flipV="1">
            <a:off x="4038600" y="3505200"/>
            <a:ext cx="0" cy="762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75124" name="Line 20"/>
          <p:cNvSpPr>
            <a:spLocks noChangeShapeType="1"/>
          </p:cNvSpPr>
          <p:nvPr/>
        </p:nvSpPr>
        <p:spPr bwMode="auto">
          <a:xfrm flipH="1" flipV="1">
            <a:off x="3929058" y="5214950"/>
            <a:ext cx="357190" cy="642942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75125" name="Arc 21"/>
          <p:cNvSpPr>
            <a:spLocks/>
          </p:cNvSpPr>
          <p:nvPr/>
        </p:nvSpPr>
        <p:spPr bwMode="auto">
          <a:xfrm flipV="1">
            <a:off x="5181600" y="5257800"/>
            <a:ext cx="1981200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75126" name="Line 22"/>
          <p:cNvSpPr>
            <a:spLocks noChangeShapeType="1"/>
          </p:cNvSpPr>
          <p:nvPr/>
        </p:nvSpPr>
        <p:spPr bwMode="auto">
          <a:xfrm flipH="1" flipV="1">
            <a:off x="4857752" y="6143644"/>
            <a:ext cx="357190" cy="28556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pic>
        <p:nvPicPr>
          <p:cNvPr id="27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214810" y="5572140"/>
            <a:ext cx="558800" cy="82867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8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357554" y="4213694"/>
            <a:ext cx="558800" cy="82867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9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143768" y="4357694"/>
            <a:ext cx="558800" cy="828675"/>
          </a:xfrm>
          <a:prstGeom prst="rect">
            <a:avLst/>
          </a:prstGeom>
          <a:noFill/>
          <a:effectLst>
            <a:glow rad="228600">
              <a:srgbClr val="00B050">
                <a:alpha val="40000"/>
              </a:srgbClr>
            </a:glow>
          </a:effectLst>
        </p:spPr>
      </p:pic>
      <p:pic>
        <p:nvPicPr>
          <p:cNvPr id="30" name="Picture 27" descr="futbola0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928074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72000" y="1857364"/>
            <a:ext cx="558800" cy="828675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7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7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22" grpId="0" animBg="1"/>
      <p:bldP spid="175123" grpId="0" animBg="1"/>
      <p:bldP spid="175124" grpId="0" animBg="1"/>
      <p:bldP spid="175125" grpId="0" animBg="1"/>
      <p:bldP spid="175126" grpId="0" animBg="1"/>
    </p:bld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Posição do Número do Diapositivo 2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379</a:t>
            </a:fld>
            <a:endParaRPr lang="pt-PT"/>
          </a:p>
        </p:txBody>
      </p:sp>
      <p:sp>
        <p:nvSpPr>
          <p:cNvPr id="27" name="Marcador de Posição do Rodapé 2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400" dirty="0" smtClean="0"/>
              <a:t>Sistemas de Jogo</a:t>
            </a:r>
            <a:r>
              <a:rPr lang="pt-PT" sz="4400" dirty="0" smtClean="0">
                <a:solidFill>
                  <a:srgbClr val="FFFF00"/>
                </a:solidFill>
              </a:rPr>
              <a:t> Ofensivo</a:t>
            </a:r>
            <a:r>
              <a:rPr lang="pt-PT" sz="9600" dirty="0" smtClean="0">
                <a:solidFill>
                  <a:srgbClr val="FFFF00"/>
                </a:solidFill>
              </a:rPr>
              <a:t/>
            </a:r>
            <a:br>
              <a:rPr lang="pt-PT" sz="9600" dirty="0" smtClean="0">
                <a:solidFill>
                  <a:srgbClr val="FFFF00"/>
                </a:solidFill>
              </a:rPr>
            </a:br>
            <a:r>
              <a:rPr lang="pt-PT" sz="3600" dirty="0" smtClean="0"/>
              <a:t>Combinações Tácticas [4:0 (Paralela)]</a:t>
            </a:r>
            <a:endParaRPr lang="pt-PT" sz="2400" dirty="0"/>
          </a:p>
        </p:txBody>
      </p:sp>
      <p:grpSp>
        <p:nvGrpSpPr>
          <p:cNvPr id="176131" name="Group 3"/>
          <p:cNvGrpSpPr>
            <a:grpSpLocks/>
          </p:cNvGrpSpPr>
          <p:nvPr/>
        </p:nvGrpSpPr>
        <p:grpSpPr bwMode="auto">
          <a:xfrm>
            <a:off x="533400" y="1828800"/>
            <a:ext cx="8153400" cy="4572000"/>
            <a:chOff x="0" y="0"/>
            <a:chExt cx="20000" cy="20000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7613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grp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6133" name="Arc 5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6134" name="Arc 6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6135" name="Arc 7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6136" name="Arc 8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6137" name="Line 9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6138" name="Oval 10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6139" name="Line 11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6140" name="Line 12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76145" name="Line 17"/>
          <p:cNvSpPr>
            <a:spLocks noChangeShapeType="1"/>
          </p:cNvSpPr>
          <p:nvPr/>
        </p:nvSpPr>
        <p:spPr bwMode="auto">
          <a:xfrm>
            <a:off x="4114800" y="3962400"/>
            <a:ext cx="0" cy="9906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76146" name="Line 18"/>
          <p:cNvSpPr>
            <a:spLocks noChangeShapeType="1"/>
          </p:cNvSpPr>
          <p:nvPr/>
        </p:nvSpPr>
        <p:spPr bwMode="auto">
          <a:xfrm flipV="1">
            <a:off x="4343400" y="3505200"/>
            <a:ext cx="609600" cy="2286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76147" name="Arc 19"/>
          <p:cNvSpPr>
            <a:spLocks/>
          </p:cNvSpPr>
          <p:nvPr/>
        </p:nvSpPr>
        <p:spPr bwMode="auto">
          <a:xfrm flipH="1" flipV="1">
            <a:off x="5029200" y="3657600"/>
            <a:ext cx="2057400" cy="1371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76148" name="Line 20"/>
          <p:cNvSpPr>
            <a:spLocks noChangeShapeType="1"/>
          </p:cNvSpPr>
          <p:nvPr/>
        </p:nvSpPr>
        <p:spPr bwMode="auto">
          <a:xfrm flipV="1">
            <a:off x="7162800" y="4953000"/>
            <a:ext cx="304800" cy="762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76149" name="Line 21"/>
          <p:cNvSpPr>
            <a:spLocks noChangeShapeType="1"/>
          </p:cNvSpPr>
          <p:nvPr/>
        </p:nvSpPr>
        <p:spPr bwMode="auto">
          <a:xfrm>
            <a:off x="4191000" y="5181600"/>
            <a:ext cx="3200400" cy="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28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428992" y="4572008"/>
            <a:ext cx="558800" cy="82867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9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571868" y="3000372"/>
            <a:ext cx="558800" cy="82867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0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43438" y="5500702"/>
            <a:ext cx="558800" cy="828675"/>
          </a:xfrm>
          <a:prstGeom prst="rect">
            <a:avLst/>
          </a:prstGeom>
          <a:noFill/>
          <a:effectLst>
            <a:glow rad="228600">
              <a:srgbClr val="00B050">
                <a:alpha val="40000"/>
              </a:srgbClr>
            </a:glow>
          </a:effectLst>
        </p:spPr>
      </p:pic>
      <p:pic>
        <p:nvPicPr>
          <p:cNvPr id="31" name="Picture 27" descr="futbola0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714752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72000" y="1857364"/>
            <a:ext cx="558800" cy="828675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</p:spPr>
      </p:pic>
      <p:sp>
        <p:nvSpPr>
          <p:cNvPr id="34" name="AutoShape 14"/>
          <p:cNvSpPr>
            <a:spLocks noChangeArrowheads="1"/>
          </p:cNvSpPr>
          <p:nvPr/>
        </p:nvSpPr>
        <p:spPr bwMode="auto">
          <a:xfrm rot="19298648">
            <a:off x="7544381" y="4589787"/>
            <a:ext cx="644418" cy="364082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6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6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45" grpId="0" animBg="1"/>
      <p:bldP spid="176146" grpId="0" animBg="1"/>
      <p:bldP spid="176147" grpId="0" animBg="1"/>
      <p:bldP spid="176148" grpId="0" animBg="1"/>
      <p:bldP spid="176149" grpId="0" animBg="1"/>
      <p:bldP spid="3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pt-PT" dirty="0" smtClean="0"/>
              <a:t>Finalização</a:t>
            </a:r>
            <a:r>
              <a:rPr lang="pt-PT" sz="3000" dirty="0" smtClean="0"/>
              <a:t> </a:t>
            </a:r>
          </a:p>
          <a:p>
            <a:pPr lvl="1" algn="just">
              <a:lnSpc>
                <a:spcPct val="90000"/>
              </a:lnSpc>
            </a:pPr>
            <a:r>
              <a:rPr lang="pt-PT" dirty="0" smtClean="0"/>
              <a:t>Acontece através da </a:t>
            </a:r>
            <a:r>
              <a:rPr lang="pt-PT" dirty="0"/>
              <a:t>acção técnico-táctica individual </a:t>
            </a:r>
            <a:r>
              <a:rPr lang="pt-PT" dirty="0" smtClean="0"/>
              <a:t>(</a:t>
            </a:r>
            <a:r>
              <a:rPr lang="pt-PT" b="1" dirty="0" smtClean="0">
                <a:solidFill>
                  <a:srgbClr val="FFFF00"/>
                </a:solidFill>
              </a:rPr>
              <a:t>Remate</a:t>
            </a:r>
            <a:r>
              <a:rPr lang="pt-PT" dirty="0" smtClean="0"/>
              <a:t>) </a:t>
            </a:r>
            <a:r>
              <a:rPr lang="pt-PT" dirty="0"/>
              <a:t>que culmina todo o trabalho da equipa com vista à obtenção do </a:t>
            </a:r>
            <a:r>
              <a:rPr lang="pt-PT" dirty="0" smtClean="0"/>
              <a:t>golo</a:t>
            </a:r>
          </a:p>
          <a:p>
            <a:pPr lvl="1" algn="just">
              <a:lnSpc>
                <a:spcPct val="90000"/>
              </a:lnSpc>
            </a:pPr>
            <a:endParaRPr lang="pt-PT" sz="1600" dirty="0"/>
          </a:p>
          <a:p>
            <a:pPr lvl="1" algn="just">
              <a:lnSpc>
                <a:spcPct val="90000"/>
              </a:lnSpc>
            </a:pPr>
            <a:r>
              <a:rPr lang="pt-PT" dirty="0"/>
              <a:t>Desenrola-se numa zona restrita do recinto de jogo, onde a </a:t>
            </a:r>
            <a:r>
              <a:rPr lang="pt-PT" b="1" dirty="0">
                <a:solidFill>
                  <a:srgbClr val="FFFF00"/>
                </a:solidFill>
              </a:rPr>
              <a:t>pressão dos adversários é elevada e o espaço de realização é </a:t>
            </a:r>
            <a:r>
              <a:rPr lang="pt-PT" b="1" dirty="0" smtClean="0">
                <a:solidFill>
                  <a:srgbClr val="FFFF00"/>
                </a:solidFill>
              </a:rPr>
              <a:t>diminuta</a:t>
            </a:r>
          </a:p>
          <a:p>
            <a:pPr lvl="1" algn="just">
              <a:lnSpc>
                <a:spcPct val="90000"/>
              </a:lnSpc>
            </a:pPr>
            <a:endParaRPr lang="pt-PT" sz="1600" dirty="0"/>
          </a:p>
          <a:p>
            <a:pPr lvl="1" algn="just">
              <a:lnSpc>
                <a:spcPct val="90000"/>
              </a:lnSpc>
            </a:pPr>
            <a:r>
              <a:rPr lang="pt-PT" dirty="0"/>
              <a:t>As condições de execução técnico-táctica exigem </a:t>
            </a:r>
            <a:r>
              <a:rPr lang="pt-PT" b="1" dirty="0">
                <a:solidFill>
                  <a:srgbClr val="FFFF00"/>
                </a:solidFill>
              </a:rPr>
              <a:t>uma precisão e um ritmo elevados</a:t>
            </a:r>
            <a:r>
              <a:rPr lang="pt-PT" dirty="0"/>
              <a:t>, em que a espontaneidade, a determinação e a criatividade são as componentes mais </a:t>
            </a:r>
            <a:r>
              <a:rPr lang="pt-PT" dirty="0" smtClean="0"/>
              <a:t>evidentes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38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Fases do </a:t>
            </a:r>
            <a:r>
              <a:rPr lang="pt-PT" dirty="0" smtClean="0"/>
              <a:t>Processo Ofensivo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uiExpand="1" build="p"/>
    </p:bld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Posição do Número do Diapositivo 2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380</a:t>
            </a:fld>
            <a:endParaRPr lang="pt-PT"/>
          </a:p>
        </p:txBody>
      </p:sp>
      <p:sp>
        <p:nvSpPr>
          <p:cNvPr id="25" name="Marcador de Posição do Rodapé 2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400" dirty="0" smtClean="0"/>
              <a:t>Sistemas de Jogo</a:t>
            </a:r>
            <a:r>
              <a:rPr lang="pt-PT" sz="4400" dirty="0" smtClean="0">
                <a:solidFill>
                  <a:srgbClr val="FFFF00"/>
                </a:solidFill>
              </a:rPr>
              <a:t> Ofensivo</a:t>
            </a:r>
            <a:r>
              <a:rPr lang="pt-PT" sz="10700" dirty="0" smtClean="0">
                <a:solidFill>
                  <a:srgbClr val="FFFF00"/>
                </a:solidFill>
              </a:rPr>
              <a:t/>
            </a:r>
            <a:br>
              <a:rPr lang="pt-PT" sz="10700" dirty="0" smtClean="0">
                <a:solidFill>
                  <a:srgbClr val="FFFF00"/>
                </a:solidFill>
              </a:rPr>
            </a:br>
            <a:r>
              <a:rPr lang="pt-PT" sz="3600" dirty="0" smtClean="0"/>
              <a:t>Combinações Tácticas [4:0 (Paralela)]</a:t>
            </a:r>
            <a:endParaRPr lang="pt-PT" sz="2400" dirty="0"/>
          </a:p>
        </p:txBody>
      </p:sp>
      <p:grpSp>
        <p:nvGrpSpPr>
          <p:cNvPr id="177155" name="Group 3"/>
          <p:cNvGrpSpPr>
            <a:grpSpLocks/>
          </p:cNvGrpSpPr>
          <p:nvPr/>
        </p:nvGrpSpPr>
        <p:grpSpPr bwMode="auto">
          <a:xfrm>
            <a:off x="533400" y="1828800"/>
            <a:ext cx="8153400" cy="4572000"/>
            <a:chOff x="0" y="0"/>
            <a:chExt cx="20000" cy="20000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7715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grp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7157" name="Arc 5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7158" name="Arc 6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7159" name="Arc 7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7160" name="Arc 8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7161" name="Line 9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7162" name="Oval 10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7163" name="Line 11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7164" name="Line 12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77169" name="Line 17"/>
          <p:cNvSpPr>
            <a:spLocks noChangeShapeType="1"/>
          </p:cNvSpPr>
          <p:nvPr/>
        </p:nvSpPr>
        <p:spPr bwMode="auto">
          <a:xfrm flipV="1">
            <a:off x="4191000" y="4419600"/>
            <a:ext cx="304800" cy="4572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77170" name="Line 18"/>
          <p:cNvSpPr>
            <a:spLocks noChangeShapeType="1"/>
          </p:cNvSpPr>
          <p:nvPr/>
        </p:nvSpPr>
        <p:spPr bwMode="auto">
          <a:xfrm>
            <a:off x="4495800" y="4419600"/>
            <a:ext cx="2219340" cy="295284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77171" name="Line 19"/>
          <p:cNvSpPr>
            <a:spLocks noChangeShapeType="1"/>
          </p:cNvSpPr>
          <p:nvPr/>
        </p:nvSpPr>
        <p:spPr bwMode="auto">
          <a:xfrm flipH="1" flipV="1">
            <a:off x="6786578" y="4714884"/>
            <a:ext cx="300022" cy="466716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26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428992" y="4572008"/>
            <a:ext cx="558800" cy="82867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7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00892" y="4743465"/>
            <a:ext cx="558800" cy="82867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8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43438" y="5500702"/>
            <a:ext cx="558800" cy="828675"/>
          </a:xfrm>
          <a:prstGeom prst="rect">
            <a:avLst/>
          </a:prstGeom>
          <a:noFill/>
          <a:effectLst>
            <a:glow rad="228600">
              <a:srgbClr val="00B050">
                <a:alpha val="40000"/>
              </a:srgbClr>
            </a:glow>
          </a:effectLst>
        </p:spPr>
      </p:pic>
      <p:pic>
        <p:nvPicPr>
          <p:cNvPr id="29" name="Picture 27" descr="futbola0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5429264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72000" y="1857364"/>
            <a:ext cx="558800" cy="828675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</p:spPr>
      </p:pic>
      <p:sp>
        <p:nvSpPr>
          <p:cNvPr id="31" name="AutoShape 14"/>
          <p:cNvSpPr>
            <a:spLocks noChangeArrowheads="1"/>
          </p:cNvSpPr>
          <p:nvPr/>
        </p:nvSpPr>
        <p:spPr bwMode="auto">
          <a:xfrm rot="19553338">
            <a:off x="6904669" y="4221316"/>
            <a:ext cx="644418" cy="364082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7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9" grpId="0" animBg="1"/>
      <p:bldP spid="177170" grpId="0" animBg="1"/>
      <p:bldP spid="177171" grpId="0" animBg="1"/>
      <p:bldP spid="31" grpId="0" animBg="1"/>
    </p:bld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arcador de Posição do Número do Diapositivo 2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381</a:t>
            </a:fld>
            <a:endParaRPr lang="pt-PT"/>
          </a:p>
        </p:txBody>
      </p:sp>
      <p:sp>
        <p:nvSpPr>
          <p:cNvPr id="30" name="Marcador de Posição do Rodapé 2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400" dirty="0" smtClean="0"/>
              <a:t>Sistemas de Jogo</a:t>
            </a:r>
            <a:r>
              <a:rPr lang="pt-PT" sz="4400" dirty="0" smtClean="0">
                <a:solidFill>
                  <a:srgbClr val="FFFF00"/>
                </a:solidFill>
              </a:rPr>
              <a:t> Ofensivo</a:t>
            </a:r>
            <a:r>
              <a:rPr lang="pt-PT" sz="11900" dirty="0" smtClean="0">
                <a:solidFill>
                  <a:srgbClr val="FFFF00"/>
                </a:solidFill>
              </a:rPr>
              <a:t/>
            </a:r>
            <a:br>
              <a:rPr lang="pt-PT" sz="11900" dirty="0" smtClean="0">
                <a:solidFill>
                  <a:srgbClr val="FFFF00"/>
                </a:solidFill>
              </a:rPr>
            </a:br>
            <a:r>
              <a:rPr lang="pt-PT" sz="3600" dirty="0" smtClean="0"/>
              <a:t>Combinações Tácticas [4:0 (Paralela)]</a:t>
            </a:r>
            <a:endParaRPr lang="pt-PT" sz="2400" dirty="0"/>
          </a:p>
        </p:txBody>
      </p:sp>
      <p:grpSp>
        <p:nvGrpSpPr>
          <p:cNvPr id="178179" name="Group 3"/>
          <p:cNvGrpSpPr>
            <a:grpSpLocks/>
          </p:cNvGrpSpPr>
          <p:nvPr/>
        </p:nvGrpSpPr>
        <p:grpSpPr bwMode="auto">
          <a:xfrm>
            <a:off x="533400" y="1828800"/>
            <a:ext cx="8153400" cy="4572000"/>
            <a:chOff x="0" y="0"/>
            <a:chExt cx="20000" cy="20000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7818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grp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8181" name="Arc 5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8182" name="Arc 6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8183" name="Arc 7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8184" name="Arc 8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8185" name="Line 9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8186" name="Oval 10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8187" name="Line 11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78188" name="Line 12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78194" name="Line 18"/>
          <p:cNvSpPr>
            <a:spLocks noChangeShapeType="1"/>
          </p:cNvSpPr>
          <p:nvPr/>
        </p:nvSpPr>
        <p:spPr bwMode="auto">
          <a:xfrm flipV="1">
            <a:off x="4191000" y="4572000"/>
            <a:ext cx="457200" cy="3048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78195" name="Line 19"/>
          <p:cNvSpPr>
            <a:spLocks noChangeShapeType="1"/>
          </p:cNvSpPr>
          <p:nvPr/>
        </p:nvSpPr>
        <p:spPr bwMode="auto">
          <a:xfrm>
            <a:off x="4648200" y="4572000"/>
            <a:ext cx="3200400" cy="12192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78196" name="Line 20"/>
          <p:cNvSpPr>
            <a:spLocks noChangeShapeType="1"/>
          </p:cNvSpPr>
          <p:nvPr/>
        </p:nvSpPr>
        <p:spPr bwMode="auto">
          <a:xfrm>
            <a:off x="5072066" y="6215082"/>
            <a:ext cx="457200" cy="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78197" name="Arc 21"/>
          <p:cNvSpPr>
            <a:spLocks/>
          </p:cNvSpPr>
          <p:nvPr/>
        </p:nvSpPr>
        <p:spPr bwMode="auto">
          <a:xfrm flipH="1">
            <a:off x="5472130" y="3429000"/>
            <a:ext cx="1371600" cy="2743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78198" name="Line 22"/>
          <p:cNvSpPr>
            <a:spLocks noChangeShapeType="1"/>
          </p:cNvSpPr>
          <p:nvPr/>
        </p:nvSpPr>
        <p:spPr bwMode="auto">
          <a:xfrm>
            <a:off x="6843730" y="3429000"/>
            <a:ext cx="228600" cy="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78199" name="Line 23"/>
          <p:cNvSpPr>
            <a:spLocks noChangeShapeType="1"/>
          </p:cNvSpPr>
          <p:nvPr/>
        </p:nvSpPr>
        <p:spPr bwMode="auto">
          <a:xfrm flipV="1">
            <a:off x="6934200" y="3581400"/>
            <a:ext cx="152400" cy="9906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78200" name="Line 24"/>
          <p:cNvSpPr>
            <a:spLocks noChangeShapeType="1"/>
          </p:cNvSpPr>
          <p:nvPr/>
        </p:nvSpPr>
        <p:spPr bwMode="auto">
          <a:xfrm>
            <a:off x="7086600" y="5105400"/>
            <a:ext cx="914400" cy="3810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31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428992" y="4572008"/>
            <a:ext cx="558800" cy="82867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2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72264" y="4286256"/>
            <a:ext cx="558800" cy="82867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4" name="Picture 27" descr="futbola0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5000636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72000" y="1857364"/>
            <a:ext cx="558800" cy="828675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</p:spPr>
      </p:pic>
      <p:pic>
        <p:nvPicPr>
          <p:cNvPr id="36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43438" y="5500702"/>
            <a:ext cx="558800" cy="828675"/>
          </a:xfrm>
          <a:prstGeom prst="rect">
            <a:avLst/>
          </a:prstGeom>
          <a:noFill/>
          <a:effectLst>
            <a:glow rad="228600">
              <a:srgbClr val="00B050">
                <a:alpha val="40000"/>
              </a:srgbClr>
            </a:glow>
          </a:effectLst>
        </p:spPr>
      </p:pic>
      <p:sp>
        <p:nvSpPr>
          <p:cNvPr id="38" name="Line 18"/>
          <p:cNvSpPr>
            <a:spLocks noChangeShapeType="1"/>
          </p:cNvSpPr>
          <p:nvPr/>
        </p:nvSpPr>
        <p:spPr bwMode="auto">
          <a:xfrm flipH="1">
            <a:off x="4429124" y="2662230"/>
            <a:ext cx="642942" cy="1195398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39" name="AutoShape 14"/>
          <p:cNvSpPr>
            <a:spLocks noChangeArrowheads="1"/>
          </p:cNvSpPr>
          <p:nvPr/>
        </p:nvSpPr>
        <p:spPr bwMode="auto">
          <a:xfrm rot="18424868">
            <a:off x="7984197" y="5038991"/>
            <a:ext cx="456448" cy="364082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 rot="1438231">
            <a:off x="7189937" y="3378343"/>
            <a:ext cx="644418" cy="364082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8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8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94" grpId="0" animBg="1"/>
      <p:bldP spid="178195" grpId="0" animBg="1"/>
      <p:bldP spid="178196" grpId="0" animBg="1"/>
      <p:bldP spid="178197" grpId="0" animBg="1"/>
      <p:bldP spid="178198" grpId="0" animBg="1"/>
      <p:bldP spid="178199" grpId="0" animBg="1"/>
      <p:bldP spid="178200" grpId="0" animBg="1"/>
      <p:bldP spid="38" grpId="0" animBg="1"/>
      <p:bldP spid="39" grpId="0" animBg="1"/>
      <p:bldP spid="40" grpId="0" animBg="1"/>
    </p:bld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sz="2800" dirty="0">
                <a:cs typeface="Times New Roman" pitchFamily="18" charset="0"/>
              </a:rPr>
              <a:t>As </a:t>
            </a:r>
            <a:r>
              <a:rPr lang="pt-PT" sz="2800" b="1" dirty="0" smtClean="0">
                <a:solidFill>
                  <a:srgbClr val="FFFF00"/>
                </a:solidFill>
                <a:cs typeface="Times New Roman" pitchFamily="18" charset="0"/>
              </a:rPr>
              <a:t>situações de estratégia </a:t>
            </a:r>
            <a:r>
              <a:rPr lang="pt-PT" sz="2800" b="1" dirty="0">
                <a:solidFill>
                  <a:srgbClr val="FFFF00"/>
                </a:solidFill>
                <a:cs typeface="Times New Roman" pitchFamily="18" charset="0"/>
              </a:rPr>
              <a:t>são fundamentais</a:t>
            </a:r>
            <a:r>
              <a:rPr lang="pt-PT" sz="2800" dirty="0">
                <a:cs typeface="Times New Roman" pitchFamily="18" charset="0"/>
              </a:rPr>
              <a:t>, não só numa equipa de futsal, como em quase todos os jogos desportivos colectivos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AD3346F-1E17-4198-9D96-CA6F1D4046A7}" type="slidenum">
              <a:rPr lang="pt-PT" smtClean="0"/>
              <a:pPr/>
              <a:t>382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Estratégia</a:t>
            </a:r>
          </a:p>
        </p:txBody>
      </p:sp>
      <p:pic>
        <p:nvPicPr>
          <p:cNvPr id="180228" name="Picture 4" descr="MVC-412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000372"/>
            <a:ext cx="4500594" cy="3171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pt-PT" sz="2800" dirty="0" smtClean="0">
                <a:cs typeface="Times New Roman" pitchFamily="18" charset="0"/>
              </a:rPr>
              <a:t>Todas </a:t>
            </a:r>
            <a:r>
              <a:rPr lang="pt-PT" sz="2800" dirty="0">
                <a:cs typeface="Times New Roman" pitchFamily="18" charset="0"/>
              </a:rPr>
              <a:t>as </a:t>
            </a:r>
            <a:r>
              <a:rPr lang="pt-PT" sz="2800" b="1" dirty="0">
                <a:solidFill>
                  <a:srgbClr val="FFFF00"/>
                </a:solidFill>
                <a:cs typeface="Times New Roman" pitchFamily="18" charset="0"/>
              </a:rPr>
              <a:t>estratégias da equipa devem ser constantemente treinadas</a:t>
            </a:r>
            <a:r>
              <a:rPr lang="pt-PT" sz="2800" dirty="0">
                <a:cs typeface="Times New Roman" pitchFamily="18" charset="0"/>
              </a:rPr>
              <a:t>, e alguns autores apontam mesmo, que estas devem ser alteradas de tempos em tempos.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AD3346F-1E17-4198-9D96-CA6F1D4046A7}" type="slidenum">
              <a:rPr lang="pt-PT" smtClean="0"/>
              <a:pPr/>
              <a:t>383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Estratégia</a:t>
            </a:r>
          </a:p>
        </p:txBody>
      </p:sp>
      <p:pic>
        <p:nvPicPr>
          <p:cNvPr id="9" name="Picture 4" descr="MVC-412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186130"/>
            <a:ext cx="4500594" cy="3171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PT" sz="2800" dirty="0" smtClean="0">
              <a:cs typeface="Times New Roman" pitchFamily="18" charset="0"/>
            </a:endParaRPr>
          </a:p>
          <a:p>
            <a:r>
              <a:rPr lang="pt-PT" sz="2800" dirty="0" smtClean="0">
                <a:cs typeface="Times New Roman" pitchFamily="18" charset="0"/>
              </a:rPr>
              <a:t>Pontapé </a:t>
            </a:r>
            <a:r>
              <a:rPr lang="pt-PT" sz="2800" dirty="0">
                <a:cs typeface="Times New Roman" pitchFamily="18" charset="0"/>
              </a:rPr>
              <a:t>de saída</a:t>
            </a:r>
            <a:r>
              <a:rPr lang="en-GB" sz="2800" dirty="0"/>
              <a:t> </a:t>
            </a:r>
            <a:endParaRPr lang="pt-PT" sz="2800" dirty="0"/>
          </a:p>
          <a:p>
            <a:r>
              <a:rPr lang="pt-PT" sz="2800" dirty="0">
                <a:cs typeface="Times New Roman" pitchFamily="18" charset="0"/>
              </a:rPr>
              <a:t>Pontapés livres</a:t>
            </a:r>
            <a:r>
              <a:rPr lang="en-GB" sz="2800" dirty="0"/>
              <a:t> </a:t>
            </a:r>
            <a:endParaRPr lang="pt-PT" sz="2800" dirty="0"/>
          </a:p>
          <a:p>
            <a:pPr algn="just"/>
            <a:r>
              <a:rPr lang="pt-PT" sz="2800" dirty="0">
                <a:cs typeface="Times New Roman" pitchFamily="18" charset="0"/>
              </a:rPr>
              <a:t>Pontapé de canto </a:t>
            </a:r>
          </a:p>
          <a:p>
            <a:r>
              <a:rPr lang="pt-PT" sz="2800" dirty="0">
                <a:cs typeface="Times New Roman" pitchFamily="18" charset="0"/>
              </a:rPr>
              <a:t>Lançamentos laterais</a:t>
            </a:r>
          </a:p>
          <a:p>
            <a:r>
              <a:rPr lang="pt-PT" sz="2800" dirty="0">
                <a:cs typeface="Times New Roman" pitchFamily="18" charset="0"/>
              </a:rPr>
              <a:t>Saídas de </a:t>
            </a:r>
            <a:r>
              <a:rPr lang="pt-PT" sz="2800" dirty="0" smtClean="0">
                <a:cs typeface="Times New Roman" pitchFamily="18" charset="0"/>
              </a:rPr>
              <a:t>pressão</a:t>
            </a:r>
          </a:p>
          <a:p>
            <a:pPr lvl="1"/>
            <a:r>
              <a:rPr lang="pt-PT" dirty="0" smtClean="0">
                <a:cs typeface="Times New Roman" pitchFamily="18" charset="0"/>
              </a:rPr>
              <a:t>Lançamento </a:t>
            </a:r>
            <a:r>
              <a:rPr lang="pt-PT" dirty="0">
                <a:cs typeface="Times New Roman" pitchFamily="18" charset="0"/>
              </a:rPr>
              <a:t>de </a:t>
            </a:r>
            <a:r>
              <a:rPr lang="pt-PT" dirty="0" smtClean="0">
                <a:cs typeface="Times New Roman" pitchFamily="18" charset="0"/>
              </a:rPr>
              <a:t>baliza</a:t>
            </a:r>
            <a:endParaRPr lang="en-GB" dirty="0"/>
          </a:p>
          <a:p>
            <a:endParaRPr lang="en-GB" sz="2800" dirty="0"/>
          </a:p>
          <a:p>
            <a:r>
              <a:rPr lang="en-GB" sz="2800" dirty="0" smtClean="0"/>
              <a:t>(</a:t>
            </a:r>
            <a:r>
              <a:rPr lang="en-GB" sz="2800" dirty="0" err="1" smtClean="0"/>
              <a:t>Jogadas</a:t>
            </a:r>
            <a:r>
              <a:rPr lang="en-GB" sz="2800" dirty="0"/>
              <a:t>) ???????</a:t>
            </a:r>
            <a:endParaRPr lang="pt-PT" sz="2800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AD3346F-1E17-4198-9D96-CA6F1D4046A7}" type="slidenum">
              <a:rPr lang="pt-PT" smtClean="0"/>
              <a:pPr/>
              <a:t>384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Estratégia</a:t>
            </a:r>
            <a:endParaRPr lang="pt-PT" dirty="0"/>
          </a:p>
        </p:txBody>
      </p:sp>
      <p:pic>
        <p:nvPicPr>
          <p:cNvPr id="222212" name="Picture 4" descr="MVC-412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500306"/>
            <a:ext cx="321471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uiExpand="1" build="p"/>
    </p:bld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/>
              <a:t>Treino das </a:t>
            </a:r>
            <a:r>
              <a:rPr lang="pt-PT" dirty="0"/>
              <a:t>situações de bola parada.</a:t>
            </a:r>
          </a:p>
          <a:p>
            <a:pPr lvl="1"/>
            <a:r>
              <a:rPr lang="pt-PT" dirty="0" smtClean="0"/>
              <a:t>Objectivos</a:t>
            </a:r>
            <a:r>
              <a:rPr lang="pt-PT" dirty="0"/>
              <a:t>?</a:t>
            </a:r>
          </a:p>
          <a:p>
            <a:pPr lvl="1"/>
            <a:r>
              <a:rPr lang="pt-PT" dirty="0"/>
              <a:t>Princípios?</a:t>
            </a:r>
          </a:p>
          <a:p>
            <a:pPr lvl="1"/>
            <a:r>
              <a:rPr lang="pt-PT" dirty="0" smtClean="0"/>
              <a:t>Metodologia?</a:t>
            </a:r>
          </a:p>
          <a:p>
            <a:pPr lvl="1"/>
            <a:r>
              <a:rPr lang="pt-PT" dirty="0" smtClean="0"/>
              <a:t>Quantidade?</a:t>
            </a:r>
          </a:p>
          <a:p>
            <a:pPr lvl="1"/>
            <a:r>
              <a:rPr lang="pt-PT" dirty="0" smtClean="0"/>
              <a:t>Número de Opções?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385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Estratégia</a:t>
            </a:r>
            <a:endParaRPr lang="pt-PT" dirty="0"/>
          </a:p>
        </p:txBody>
      </p:sp>
      <p:pic>
        <p:nvPicPr>
          <p:cNvPr id="8" name="Imagem 7" descr="Tost_o_da_ACBF_um_dos_destaques_da_equipe_na_tempora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2500306"/>
            <a:ext cx="4596011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uiExpand="1" build="p"/>
    </p:bld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sz="2400" dirty="0">
                <a:cs typeface="Times New Roman" pitchFamily="18" charset="0"/>
              </a:rPr>
              <a:t>No início do jogo a equipa adversária não espera que nós tenhamos algo definido para alcançar um golo de imediato. Por vezes torna-se extremamente vantajoso este tipo de estratégia.</a:t>
            </a:r>
          </a:p>
          <a:p>
            <a:pPr algn="just"/>
            <a:r>
              <a:rPr lang="pt-PT" sz="2400" dirty="0">
                <a:cs typeface="Times New Roman" pitchFamily="18" charset="0"/>
              </a:rPr>
              <a:t>Podem acontecer duas coisas</a:t>
            </a:r>
            <a:r>
              <a:rPr lang="pt-PT" sz="2400" dirty="0" smtClean="0">
                <a:cs typeface="Times New Roman" pitchFamily="18" charset="0"/>
              </a:rPr>
              <a:t>:</a:t>
            </a:r>
          </a:p>
          <a:p>
            <a:pPr lvl="1" algn="just"/>
            <a:r>
              <a:rPr lang="pt-PT" sz="2200" b="1" dirty="0" smtClean="0">
                <a:solidFill>
                  <a:srgbClr val="FFFF00"/>
                </a:solidFill>
                <a:cs typeface="Times New Roman" pitchFamily="18" charset="0"/>
              </a:rPr>
              <a:t>Se </a:t>
            </a:r>
            <a:r>
              <a:rPr lang="pt-PT" sz="2200" b="1" dirty="0">
                <a:solidFill>
                  <a:srgbClr val="FFFF00"/>
                </a:solidFill>
                <a:cs typeface="Times New Roman" pitchFamily="18" charset="0"/>
              </a:rPr>
              <a:t>resultar em golo</a:t>
            </a:r>
            <a:r>
              <a:rPr lang="pt-PT" sz="2200" dirty="0">
                <a:cs typeface="Times New Roman" pitchFamily="18" charset="0"/>
              </a:rPr>
              <a:t>, </a:t>
            </a:r>
            <a:r>
              <a:rPr lang="pt-PT" sz="2200" b="1" dirty="0">
                <a:solidFill>
                  <a:srgbClr val="FFFF00"/>
                </a:solidFill>
                <a:cs typeface="Times New Roman" pitchFamily="18" charset="0"/>
              </a:rPr>
              <a:t>desorienta o adversário</a:t>
            </a:r>
            <a:r>
              <a:rPr lang="pt-PT" sz="2200" dirty="0">
                <a:cs typeface="Times New Roman" pitchFamily="18" charset="0"/>
              </a:rPr>
              <a:t> e </a:t>
            </a:r>
            <a:r>
              <a:rPr lang="pt-PT" sz="2200" dirty="0" smtClean="0">
                <a:cs typeface="Times New Roman" pitchFamily="18" charset="0"/>
              </a:rPr>
              <a:t>animicamente </a:t>
            </a:r>
            <a:r>
              <a:rPr lang="pt-PT" sz="2200" dirty="0">
                <a:cs typeface="Times New Roman" pitchFamily="18" charset="0"/>
              </a:rPr>
              <a:t>será muito bom para a nossa </a:t>
            </a:r>
            <a:r>
              <a:rPr lang="pt-PT" sz="2200" dirty="0" smtClean="0">
                <a:cs typeface="Times New Roman" pitchFamily="18" charset="0"/>
              </a:rPr>
              <a:t>equipa</a:t>
            </a:r>
          </a:p>
          <a:p>
            <a:pPr lvl="1" algn="just"/>
            <a:r>
              <a:rPr lang="pt-PT" sz="2200" b="1" dirty="0" smtClean="0">
                <a:solidFill>
                  <a:srgbClr val="FFFF00"/>
                </a:solidFill>
                <a:cs typeface="Times New Roman" pitchFamily="18" charset="0"/>
              </a:rPr>
              <a:t>Se </a:t>
            </a:r>
            <a:r>
              <a:rPr lang="pt-PT" sz="2200" b="1" dirty="0">
                <a:solidFill>
                  <a:srgbClr val="FFFF00"/>
                </a:solidFill>
                <a:cs typeface="Times New Roman" pitchFamily="18" charset="0"/>
              </a:rPr>
              <a:t>não resultar em golo</a:t>
            </a:r>
            <a:r>
              <a:rPr lang="pt-PT" sz="2200" dirty="0">
                <a:cs typeface="Times New Roman" pitchFamily="18" charset="0"/>
              </a:rPr>
              <a:t>, </a:t>
            </a:r>
            <a:r>
              <a:rPr lang="pt-PT" sz="2200" b="1" dirty="0">
                <a:solidFill>
                  <a:srgbClr val="FFFF00"/>
                </a:solidFill>
                <a:cs typeface="Times New Roman" pitchFamily="18" charset="0"/>
              </a:rPr>
              <a:t>provocaremos respeito e preocupação</a:t>
            </a:r>
            <a:r>
              <a:rPr lang="pt-PT" sz="2200" dirty="0">
                <a:cs typeface="Times New Roman" pitchFamily="18" charset="0"/>
              </a:rPr>
              <a:t> por parte do adversário, pois damos imagem de uma equipa organizada</a:t>
            </a:r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>
                <a:cs typeface="Times New Roman" pitchFamily="18" charset="0"/>
              </a:rPr>
              <a:t>Estratégia</a:t>
            </a:r>
            <a:br>
              <a:rPr lang="pt-PT" dirty="0" smtClean="0">
                <a:cs typeface="Times New Roman" pitchFamily="18" charset="0"/>
              </a:rPr>
            </a:br>
            <a:r>
              <a:rPr lang="pt-PT" dirty="0" smtClean="0">
                <a:cs typeface="Times New Roman" pitchFamily="18" charset="0"/>
              </a:rPr>
              <a:t>Pontapé </a:t>
            </a:r>
            <a:r>
              <a:rPr lang="pt-PT" dirty="0">
                <a:cs typeface="Times New Roman" pitchFamily="18" charset="0"/>
              </a:rPr>
              <a:t>de </a:t>
            </a:r>
            <a:r>
              <a:rPr lang="pt-PT" dirty="0" smtClean="0">
                <a:cs typeface="Times New Roman" pitchFamily="18" charset="0"/>
              </a:rPr>
              <a:t>Saída</a:t>
            </a:r>
            <a:endParaRPr lang="pt-PT" dirty="0">
              <a:cs typeface="Times New Roman" pitchFamily="18" charset="0"/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386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uiExpand="1" build="p"/>
    </p:bld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4437063"/>
            <a:ext cx="215900" cy="198437"/>
          </a:xfrm>
          <a:prstGeom prst="rect">
            <a:avLst/>
          </a:prstGeom>
          <a:noFill/>
        </p:spPr>
      </p:pic>
      <p:pic>
        <p:nvPicPr>
          <p:cNvPr id="71685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779838" y="2492375"/>
            <a:ext cx="558800" cy="828675"/>
          </a:xfrm>
          <a:prstGeom prst="rect">
            <a:avLst/>
          </a:prstGeom>
          <a:noFill/>
        </p:spPr>
      </p:pic>
      <p:pic>
        <p:nvPicPr>
          <p:cNvPr id="71686" name="Picture 6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995738" y="3429000"/>
            <a:ext cx="558800" cy="828675"/>
          </a:xfrm>
          <a:prstGeom prst="rect">
            <a:avLst/>
          </a:prstGeom>
          <a:noFill/>
        </p:spPr>
      </p:pic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/>
          </a:p>
        </p:txBody>
      </p:sp>
      <p:pic>
        <p:nvPicPr>
          <p:cNvPr id="71691" name="Picture 11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924300" y="5734050"/>
            <a:ext cx="558800" cy="828675"/>
          </a:xfrm>
          <a:prstGeom prst="rect">
            <a:avLst/>
          </a:prstGeom>
          <a:noFill/>
        </p:spPr>
      </p:pic>
      <p:pic>
        <p:nvPicPr>
          <p:cNvPr id="71698" name="Picture 18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995738" y="3860800"/>
            <a:ext cx="558800" cy="828675"/>
          </a:xfrm>
          <a:prstGeom prst="rect">
            <a:avLst/>
          </a:prstGeom>
          <a:noFill/>
        </p:spPr>
      </p:pic>
      <p:pic>
        <p:nvPicPr>
          <p:cNvPr id="71699" name="Picture 19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4652963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0" name="Picture 20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3789363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1" name="Picture 21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7050" y="5516563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2" name="Picture 22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025" y="3284538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ítulo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>
                <a:cs typeface="Times New Roman" pitchFamily="18" charset="0"/>
              </a:rPr>
              <a:t>Estratégia</a:t>
            </a:r>
            <a:br>
              <a:rPr lang="pt-PT" dirty="0" smtClean="0">
                <a:cs typeface="Times New Roman" pitchFamily="18" charset="0"/>
              </a:rPr>
            </a:br>
            <a:r>
              <a:rPr lang="pt-PT" dirty="0" smtClean="0">
                <a:cs typeface="Times New Roman" pitchFamily="18" charset="0"/>
              </a:rPr>
              <a:t>Pontapé de Saída </a:t>
            </a:r>
            <a:r>
              <a:rPr lang="pt-PT" dirty="0" smtClean="0">
                <a:solidFill>
                  <a:srgbClr val="FFFF00"/>
                </a:solidFill>
                <a:cs typeface="Times New Roman" pitchFamily="18" charset="0"/>
              </a:rPr>
              <a:t>Defensivo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00034" y="1285860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Posicionamento</a:t>
            </a:r>
            <a:endParaRPr lang="pt-PT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5" name="Marcador de Posição do Número do Diapositivo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387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4437063"/>
            <a:ext cx="215900" cy="198437"/>
          </a:xfrm>
          <a:prstGeom prst="rect">
            <a:avLst/>
          </a:prstGeom>
          <a:noFill/>
        </p:spPr>
      </p:pic>
      <p:pic>
        <p:nvPicPr>
          <p:cNvPr id="71685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779838" y="2492375"/>
            <a:ext cx="558800" cy="828675"/>
          </a:xfrm>
          <a:prstGeom prst="rect">
            <a:avLst/>
          </a:prstGeom>
          <a:noFill/>
        </p:spPr>
      </p:pic>
      <p:pic>
        <p:nvPicPr>
          <p:cNvPr id="71686" name="Picture 6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995738" y="3429000"/>
            <a:ext cx="558800" cy="828675"/>
          </a:xfrm>
          <a:prstGeom prst="rect">
            <a:avLst/>
          </a:prstGeom>
          <a:noFill/>
        </p:spPr>
      </p:pic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/>
          </a:p>
        </p:txBody>
      </p:sp>
      <p:pic>
        <p:nvPicPr>
          <p:cNvPr id="71691" name="Picture 11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924300" y="5734050"/>
            <a:ext cx="558800" cy="828675"/>
          </a:xfrm>
          <a:prstGeom prst="rect">
            <a:avLst/>
          </a:prstGeom>
          <a:noFill/>
        </p:spPr>
      </p:pic>
      <p:pic>
        <p:nvPicPr>
          <p:cNvPr id="71698" name="Picture 18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995738" y="3860800"/>
            <a:ext cx="558800" cy="828675"/>
          </a:xfrm>
          <a:prstGeom prst="rect">
            <a:avLst/>
          </a:prstGeom>
          <a:noFill/>
        </p:spPr>
      </p:pic>
      <p:pic>
        <p:nvPicPr>
          <p:cNvPr id="71699" name="Picture 19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4286256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0" name="Picture 20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3286124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1" name="Picture 21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5143512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2" name="Picture 22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4143380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ítulo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>
                <a:cs typeface="Times New Roman" pitchFamily="18" charset="0"/>
              </a:rPr>
              <a:t>Estratégia</a:t>
            </a:r>
            <a:br>
              <a:rPr lang="pt-PT" dirty="0" smtClean="0">
                <a:cs typeface="Times New Roman" pitchFamily="18" charset="0"/>
              </a:rPr>
            </a:br>
            <a:r>
              <a:rPr lang="pt-PT" dirty="0" smtClean="0">
                <a:cs typeface="Times New Roman" pitchFamily="18" charset="0"/>
              </a:rPr>
              <a:t>Pontapé de Saída </a:t>
            </a:r>
            <a:r>
              <a:rPr lang="pt-PT" dirty="0" smtClean="0">
                <a:solidFill>
                  <a:srgbClr val="FFFF00"/>
                </a:solidFill>
                <a:cs typeface="Times New Roman" pitchFamily="18" charset="0"/>
              </a:rPr>
              <a:t>Defensivo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00034" y="1285860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Posicionamento</a:t>
            </a:r>
            <a:endParaRPr lang="pt-PT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5" name="Marcador de Posição do Número do Diapositivo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388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4437063"/>
            <a:ext cx="215900" cy="198437"/>
          </a:xfrm>
          <a:prstGeom prst="rect">
            <a:avLst/>
          </a:prstGeom>
          <a:noFill/>
        </p:spPr>
      </p:pic>
      <p:pic>
        <p:nvPicPr>
          <p:cNvPr id="107525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779838" y="2492375"/>
            <a:ext cx="558800" cy="828675"/>
          </a:xfrm>
          <a:prstGeom prst="rect">
            <a:avLst/>
          </a:prstGeom>
          <a:noFill/>
        </p:spPr>
      </p:pic>
      <p:pic>
        <p:nvPicPr>
          <p:cNvPr id="107526" name="Picture 6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995738" y="3429000"/>
            <a:ext cx="558800" cy="828675"/>
          </a:xfrm>
          <a:prstGeom prst="rect">
            <a:avLst/>
          </a:prstGeom>
          <a:noFill/>
        </p:spPr>
      </p:pic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/>
          </a:p>
        </p:txBody>
      </p:sp>
      <p:sp>
        <p:nvSpPr>
          <p:cNvPr id="107530" name="Line 10"/>
          <p:cNvSpPr>
            <a:spLocks noChangeShapeType="1"/>
          </p:cNvSpPr>
          <p:nvPr/>
        </p:nvSpPr>
        <p:spPr bwMode="auto">
          <a:xfrm>
            <a:off x="4427538" y="2781300"/>
            <a:ext cx="288925" cy="1295400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107531" name="Picture 11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924300" y="5734050"/>
            <a:ext cx="558800" cy="828675"/>
          </a:xfrm>
          <a:prstGeom prst="rect">
            <a:avLst/>
          </a:prstGeom>
          <a:noFill/>
        </p:spPr>
      </p:pic>
      <p:sp>
        <p:nvSpPr>
          <p:cNvPr id="107532" name="Line 12"/>
          <p:cNvSpPr>
            <a:spLocks noChangeShapeType="1"/>
          </p:cNvSpPr>
          <p:nvPr/>
        </p:nvSpPr>
        <p:spPr bwMode="auto">
          <a:xfrm flipH="1">
            <a:off x="4572000" y="4149725"/>
            <a:ext cx="144463" cy="431800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07533" name="Line 13"/>
          <p:cNvSpPr>
            <a:spLocks noChangeShapeType="1"/>
          </p:cNvSpPr>
          <p:nvPr/>
        </p:nvSpPr>
        <p:spPr bwMode="auto">
          <a:xfrm flipH="1">
            <a:off x="4427538" y="2708275"/>
            <a:ext cx="3744912" cy="0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07534" name="Line 14"/>
          <p:cNvSpPr>
            <a:spLocks noChangeShapeType="1"/>
          </p:cNvSpPr>
          <p:nvPr/>
        </p:nvSpPr>
        <p:spPr bwMode="auto">
          <a:xfrm flipV="1">
            <a:off x="3348038" y="4221163"/>
            <a:ext cx="719137" cy="503237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07535" name="Line 15"/>
          <p:cNvSpPr>
            <a:spLocks noChangeShapeType="1"/>
          </p:cNvSpPr>
          <p:nvPr/>
        </p:nvSpPr>
        <p:spPr bwMode="auto">
          <a:xfrm flipH="1" flipV="1">
            <a:off x="4357685" y="4786322"/>
            <a:ext cx="1150939" cy="1738303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07536" name="Line 16"/>
          <p:cNvSpPr>
            <a:spLocks noChangeShapeType="1"/>
          </p:cNvSpPr>
          <p:nvPr/>
        </p:nvSpPr>
        <p:spPr bwMode="auto">
          <a:xfrm flipH="1">
            <a:off x="5508625" y="5157788"/>
            <a:ext cx="2879725" cy="1368425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07537" name="Freeform 17"/>
          <p:cNvSpPr>
            <a:spLocks/>
          </p:cNvSpPr>
          <p:nvPr/>
        </p:nvSpPr>
        <p:spPr bwMode="auto">
          <a:xfrm>
            <a:off x="4500563" y="2697163"/>
            <a:ext cx="3600450" cy="3827462"/>
          </a:xfrm>
          <a:custGeom>
            <a:avLst/>
            <a:gdLst/>
            <a:ahLst/>
            <a:cxnLst>
              <a:cxn ang="0">
                <a:pos x="0" y="2411"/>
              </a:cxn>
              <a:cxn ang="0">
                <a:pos x="272" y="416"/>
              </a:cxn>
              <a:cxn ang="0">
                <a:pos x="771" y="53"/>
              </a:cxn>
              <a:cxn ang="0">
                <a:pos x="2268" y="98"/>
              </a:cxn>
            </a:cxnLst>
            <a:rect l="0" t="0" r="r" b="b"/>
            <a:pathLst>
              <a:path w="2268" h="2411">
                <a:moveTo>
                  <a:pt x="0" y="2411"/>
                </a:moveTo>
                <a:cubicBezTo>
                  <a:pt x="72" y="1610"/>
                  <a:pt x="144" y="809"/>
                  <a:pt x="272" y="416"/>
                </a:cubicBezTo>
                <a:cubicBezTo>
                  <a:pt x="400" y="23"/>
                  <a:pt x="438" y="106"/>
                  <a:pt x="771" y="53"/>
                </a:cubicBezTo>
                <a:cubicBezTo>
                  <a:pt x="1104" y="0"/>
                  <a:pt x="1686" y="49"/>
                  <a:pt x="2268" y="98"/>
                </a:cubicBezTo>
              </a:path>
            </a:pathLst>
          </a:cu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107538" name="Picture 18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995738" y="3860800"/>
            <a:ext cx="558800" cy="828675"/>
          </a:xfrm>
          <a:prstGeom prst="rect">
            <a:avLst/>
          </a:prstGeom>
          <a:noFill/>
        </p:spPr>
      </p:pic>
      <p:sp>
        <p:nvSpPr>
          <p:cNvPr id="107539" name="AutoShape 19"/>
          <p:cNvSpPr>
            <a:spLocks noChangeArrowheads="1"/>
          </p:cNvSpPr>
          <p:nvPr/>
        </p:nvSpPr>
        <p:spPr bwMode="auto">
          <a:xfrm rot="2895042">
            <a:off x="8028781" y="2923382"/>
            <a:ext cx="503237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20" name="Título 1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>
                <a:cs typeface="Times New Roman" pitchFamily="18" charset="0"/>
              </a:rPr>
              <a:t>Estratégia</a:t>
            </a:r>
            <a:br>
              <a:rPr lang="pt-PT" dirty="0" smtClean="0">
                <a:cs typeface="Times New Roman" pitchFamily="18" charset="0"/>
              </a:rPr>
            </a:br>
            <a:r>
              <a:rPr lang="pt-PT" dirty="0" smtClean="0">
                <a:cs typeface="Times New Roman" pitchFamily="18" charset="0"/>
              </a:rPr>
              <a:t>Pontapé de Saída </a:t>
            </a:r>
            <a:r>
              <a:rPr lang="pt-PT" dirty="0" smtClean="0">
                <a:solidFill>
                  <a:srgbClr val="FFC000"/>
                </a:solidFill>
                <a:cs typeface="Times New Roman" pitchFamily="18" charset="0"/>
              </a:rPr>
              <a:t>Ofensivo</a:t>
            </a:r>
            <a:endParaRPr lang="pt-PT" dirty="0">
              <a:solidFill>
                <a:srgbClr val="FFC00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00034" y="1285860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Exemplo</a:t>
            </a:r>
            <a:endParaRPr lang="pt-PT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9" name="Marcador de Posição do Número do Diapositivo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389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21" name="Marcador de Posição do Rodapé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7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0" grpId="0" animBg="1"/>
      <p:bldP spid="107532" grpId="0" animBg="1"/>
      <p:bldP spid="107533" grpId="0" animBg="1"/>
      <p:bldP spid="107534" grpId="0" animBg="1"/>
      <p:bldP spid="107535" grpId="0" animBg="1"/>
      <p:bldP spid="107536" grpId="0" animBg="1"/>
      <p:bldP spid="107537" grpId="0" animBg="1"/>
      <p:bldP spid="10753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762520"/>
          </a:xfrm>
        </p:spPr>
        <p:txBody>
          <a:bodyPr/>
          <a:lstStyle/>
          <a:p>
            <a:pPr algn="just"/>
            <a:r>
              <a:rPr lang="pt-PT" dirty="0" smtClean="0"/>
              <a:t>Finalização</a:t>
            </a:r>
          </a:p>
          <a:p>
            <a:pPr lvl="1" algn="just"/>
            <a:r>
              <a:rPr lang="pt-PT" dirty="0" smtClean="0"/>
              <a:t>A </a:t>
            </a:r>
            <a:r>
              <a:rPr lang="pt-PT" dirty="0"/>
              <a:t>responsabilidade do jogador que objectiva esta fase do jogo reside em que </a:t>
            </a:r>
            <a:r>
              <a:rPr lang="pt-PT" b="1" dirty="0">
                <a:solidFill>
                  <a:srgbClr val="FFFF00"/>
                </a:solidFill>
              </a:rPr>
              <a:t>ele tem de valorizar individualmente aquilo que foi construído através do esforço colectivo</a:t>
            </a:r>
            <a:r>
              <a:rPr lang="pt-PT" dirty="0"/>
              <a:t> (Castelo, 1996).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39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Fases do Processo Ofensivo</a:t>
            </a:r>
            <a:endParaRPr lang="pt-PT" dirty="0"/>
          </a:p>
        </p:txBody>
      </p:sp>
      <p:pic>
        <p:nvPicPr>
          <p:cNvPr id="9" name="Imagem 8" descr="2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3643314"/>
            <a:ext cx="2932987" cy="2414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uiExpand="1" build="p"/>
    </p:bld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4437063"/>
            <a:ext cx="215900" cy="198437"/>
          </a:xfrm>
          <a:prstGeom prst="rect">
            <a:avLst/>
          </a:prstGeom>
          <a:noFill/>
        </p:spPr>
      </p:pic>
      <p:pic>
        <p:nvPicPr>
          <p:cNvPr id="108549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779838" y="2492375"/>
            <a:ext cx="558800" cy="828675"/>
          </a:xfrm>
          <a:prstGeom prst="rect">
            <a:avLst/>
          </a:prstGeom>
          <a:noFill/>
        </p:spPr>
      </p:pic>
      <p:pic>
        <p:nvPicPr>
          <p:cNvPr id="108550" name="Picture 6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995738" y="3429000"/>
            <a:ext cx="558800" cy="828675"/>
          </a:xfrm>
          <a:prstGeom prst="rect">
            <a:avLst/>
          </a:prstGeom>
          <a:noFill/>
        </p:spPr>
      </p:pic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/>
          </a:p>
        </p:txBody>
      </p:sp>
      <p:pic>
        <p:nvPicPr>
          <p:cNvPr id="108554" name="Picture 10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995738" y="3860800"/>
            <a:ext cx="558800" cy="828675"/>
          </a:xfrm>
          <a:prstGeom prst="rect">
            <a:avLst/>
          </a:prstGeom>
          <a:noFill/>
        </p:spPr>
      </p:pic>
      <p:pic>
        <p:nvPicPr>
          <p:cNvPr id="108555" name="Picture 11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924300" y="5734050"/>
            <a:ext cx="558800" cy="828675"/>
          </a:xfrm>
          <a:prstGeom prst="rect">
            <a:avLst/>
          </a:prstGeom>
          <a:noFill/>
        </p:spPr>
      </p:pic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>
                <a:cs typeface="Times New Roman" pitchFamily="18" charset="0"/>
              </a:rPr>
              <a:t>Estratégia</a:t>
            </a:r>
            <a:br>
              <a:rPr lang="pt-PT" dirty="0" smtClean="0">
                <a:cs typeface="Times New Roman" pitchFamily="18" charset="0"/>
              </a:rPr>
            </a:br>
            <a:r>
              <a:rPr lang="pt-PT" dirty="0" smtClean="0">
                <a:cs typeface="Times New Roman" pitchFamily="18" charset="0"/>
              </a:rPr>
              <a:t>Pontapé de Saída </a:t>
            </a:r>
            <a:r>
              <a:rPr lang="pt-PT" dirty="0" smtClean="0">
                <a:solidFill>
                  <a:srgbClr val="FFC000"/>
                </a:solidFill>
                <a:cs typeface="Times New Roman" pitchFamily="18" charset="0"/>
              </a:rPr>
              <a:t>Ofensivo</a:t>
            </a:r>
            <a:endParaRPr lang="pt-PT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00034" y="1285860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Exemplo</a:t>
            </a:r>
            <a:endParaRPr lang="pt-PT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1" name="Marcador de Posição do Número do Diapositivo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390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13" name="Marcador de Posição do Rodapé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03704E-6 L 0.0158 -0.06296 " pathEditMode="relative" ptsTypes="AA">
                                      <p:cBhvr>
                                        <p:cTn id="6" dur="20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2.59259E-6 L 0.03924 -0.01042 " pathEditMode="relative" ptsTypes="AA">
                                      <p:cBhvr>
                                        <p:cTn id="8" dur="2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0.06296 L -0.0158 -0.25208 " pathEditMode="relative" ptsTypes="AA">
                                      <p:cBhvr>
                                        <p:cTn id="11" dur="20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2.22222E-6 C 0.03299 -0.16644 0.04931 -0.33241 0.07709 -0.41181 C 0.10469 -0.49097 0.12726 -0.46806 0.18281 -0.47732 C 0.2382 -0.48658 0.32379 -0.47732 0.40955 -0.46806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-24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5509 C 0.01198 0.16343 0.02414 0.27222 0.09011 0.28657 C 0.15591 0.30116 0.27535 0.22083 0.3948 0.14074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12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27 0.03796 L -0.08958 0.12176 " pathEditMode="relative" ptsTypes="AA">
                                      <p:cBhvr>
                                        <p:cTn id="17" dur="2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0.25208 L 0.37795 -0.25208 " pathEditMode="relative" ptsTypes="AA">
                                      <p:cBhvr>
                                        <p:cTn id="20" dur="20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pt-PT" sz="2000" dirty="0">
                <a:cs typeface="Times New Roman" pitchFamily="18" charset="0"/>
              </a:rPr>
              <a:t>Se contabilizarmos durante uma época o número de faltas que assinalam a nosso favor, compreenderemos a </a:t>
            </a:r>
            <a:r>
              <a:rPr lang="pt-PT" sz="2000" b="1" dirty="0">
                <a:solidFill>
                  <a:srgbClr val="FFFF00"/>
                </a:solidFill>
                <a:cs typeface="Times New Roman" pitchFamily="18" charset="0"/>
              </a:rPr>
              <a:t>importância deste tipo de estratégia</a:t>
            </a:r>
            <a:r>
              <a:rPr lang="pt-PT" sz="2000" dirty="0">
                <a:cs typeface="Times New Roman" pitchFamily="18" charset="0"/>
              </a:rPr>
              <a:t>, e a quantidade de pontos em que se traduzirá no final do campeonato. </a:t>
            </a:r>
          </a:p>
          <a:p>
            <a:pPr algn="just">
              <a:lnSpc>
                <a:spcPct val="90000"/>
              </a:lnSpc>
            </a:pPr>
            <a:r>
              <a:rPr lang="pt-PT" sz="2000" dirty="0">
                <a:cs typeface="Times New Roman" pitchFamily="18" charset="0"/>
              </a:rPr>
              <a:t>Na marcação de faltas devemos ter em conta uma série de aspectos:</a:t>
            </a:r>
          </a:p>
          <a:p>
            <a:pPr lvl="1" algn="just">
              <a:lnSpc>
                <a:spcPct val="90000"/>
              </a:lnSpc>
            </a:pPr>
            <a:r>
              <a:rPr lang="pt-PT" sz="1800" b="1" dirty="0" smtClean="0">
                <a:solidFill>
                  <a:srgbClr val="FFFF00"/>
                </a:solidFill>
                <a:cs typeface="Times New Roman" pitchFamily="18" charset="0"/>
              </a:rPr>
              <a:t>Zona </a:t>
            </a:r>
            <a:r>
              <a:rPr lang="pt-PT" sz="1800" b="1" dirty="0">
                <a:solidFill>
                  <a:srgbClr val="FFFF00"/>
                </a:solidFill>
                <a:cs typeface="Times New Roman" pitchFamily="18" charset="0"/>
              </a:rPr>
              <a:t>do campo</a:t>
            </a:r>
          </a:p>
          <a:p>
            <a:pPr lvl="1" algn="just">
              <a:lnSpc>
                <a:spcPct val="90000"/>
              </a:lnSpc>
            </a:pPr>
            <a:r>
              <a:rPr lang="pt-PT" sz="1800" dirty="0">
                <a:cs typeface="Times New Roman" pitchFamily="18" charset="0"/>
              </a:rPr>
              <a:t>Tempo de jogo</a:t>
            </a:r>
          </a:p>
          <a:p>
            <a:pPr lvl="1" algn="just">
              <a:lnSpc>
                <a:spcPct val="90000"/>
              </a:lnSpc>
            </a:pPr>
            <a:r>
              <a:rPr lang="pt-PT" sz="1800" dirty="0">
                <a:cs typeface="Times New Roman" pitchFamily="18" charset="0"/>
              </a:rPr>
              <a:t>Resultado </a:t>
            </a:r>
          </a:p>
          <a:p>
            <a:pPr lvl="1" algn="just">
              <a:lnSpc>
                <a:spcPct val="90000"/>
              </a:lnSpc>
            </a:pPr>
            <a:r>
              <a:rPr lang="pt-PT" sz="1800" dirty="0">
                <a:cs typeface="Times New Roman" pitchFamily="18" charset="0"/>
              </a:rPr>
              <a:t>Jogador que marca (deverá ser experiente com boa visão de jogo) </a:t>
            </a:r>
          </a:p>
          <a:p>
            <a:pPr lvl="1" algn="just">
              <a:lnSpc>
                <a:spcPct val="90000"/>
              </a:lnSpc>
            </a:pPr>
            <a:r>
              <a:rPr lang="pt-PT" sz="1800" b="1" dirty="0">
                <a:solidFill>
                  <a:srgbClr val="FFFF00"/>
                </a:solidFill>
                <a:cs typeface="Times New Roman" pitchFamily="18" charset="0"/>
              </a:rPr>
              <a:t>Sincronização total entre os jogadores</a:t>
            </a:r>
          </a:p>
          <a:p>
            <a:pPr lvl="1" algn="just">
              <a:lnSpc>
                <a:spcPct val="90000"/>
              </a:lnSpc>
            </a:pPr>
            <a:r>
              <a:rPr lang="pt-PT" sz="1800" dirty="0" smtClean="0">
                <a:cs typeface="Times New Roman" pitchFamily="18" charset="0"/>
              </a:rPr>
              <a:t>Não esgotar </a:t>
            </a:r>
            <a:r>
              <a:rPr lang="pt-PT" sz="1800" dirty="0">
                <a:cs typeface="Times New Roman" pitchFamily="18" charset="0"/>
              </a:rPr>
              <a:t>o tempo para marcar a falta</a:t>
            </a:r>
          </a:p>
          <a:p>
            <a:pPr lvl="1" algn="just">
              <a:lnSpc>
                <a:spcPct val="90000"/>
              </a:lnSpc>
            </a:pPr>
            <a:r>
              <a:rPr lang="pt-PT" sz="1800" b="1" dirty="0">
                <a:solidFill>
                  <a:srgbClr val="FFFF00"/>
                </a:solidFill>
                <a:cs typeface="Times New Roman" pitchFamily="18" charset="0"/>
              </a:rPr>
              <a:t>Haver mais que uma solução de finalização</a:t>
            </a:r>
          </a:p>
          <a:p>
            <a:pPr lvl="1" algn="just">
              <a:lnSpc>
                <a:spcPct val="90000"/>
              </a:lnSpc>
            </a:pPr>
            <a:r>
              <a:rPr lang="pt-PT" sz="1800" dirty="0">
                <a:cs typeface="Times New Roman" pitchFamily="18" charset="0"/>
              </a:rPr>
              <a:t>O nosso G.R. deverá estar adiantado</a:t>
            </a:r>
          </a:p>
          <a:p>
            <a:pPr lvl="1" algn="just">
              <a:lnSpc>
                <a:spcPct val="90000"/>
              </a:lnSpc>
            </a:pPr>
            <a:r>
              <a:rPr lang="pt-PT" sz="1800" b="1" dirty="0">
                <a:solidFill>
                  <a:srgbClr val="FFFF00"/>
                </a:solidFill>
                <a:cs typeface="Times New Roman" pitchFamily="18" charset="0"/>
              </a:rPr>
              <a:t>Treinar em situação real de jogo</a:t>
            </a:r>
          </a:p>
          <a:p>
            <a:pPr algn="just">
              <a:lnSpc>
                <a:spcPct val="90000"/>
              </a:lnSpc>
            </a:pPr>
            <a:endParaRPr lang="en-GB" sz="2400" b="1" dirty="0"/>
          </a:p>
          <a:p>
            <a:pPr>
              <a:lnSpc>
                <a:spcPct val="90000"/>
              </a:lnSpc>
            </a:pPr>
            <a:endParaRPr lang="pt-PT" sz="2000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AD3346F-1E17-4198-9D96-CA6F1D4046A7}" type="slidenum">
              <a:rPr lang="pt-PT" smtClean="0"/>
              <a:pPr/>
              <a:t>391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>
                <a:cs typeface="Times New Roman" pitchFamily="18" charset="0"/>
              </a:rPr>
              <a:t>Estratégia</a:t>
            </a:r>
            <a:br>
              <a:rPr lang="pt-PT" dirty="0" smtClean="0">
                <a:cs typeface="Times New Roman" pitchFamily="18" charset="0"/>
              </a:rPr>
            </a:br>
            <a:r>
              <a:rPr lang="pt-PT" dirty="0" smtClean="0">
                <a:cs typeface="Times New Roman" pitchFamily="18" charset="0"/>
              </a:rPr>
              <a:t>Pontapés Livres</a:t>
            </a:r>
            <a:endParaRPr lang="pt-PT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uiExpand="1" build="p"/>
    </p:bldLst>
  </p:timing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25" y="5157788"/>
            <a:ext cx="215900" cy="198437"/>
          </a:xfrm>
          <a:prstGeom prst="rect">
            <a:avLst/>
          </a:prstGeom>
          <a:noFill/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/>
          </a:p>
        </p:txBody>
      </p:sp>
      <p:pic>
        <p:nvPicPr>
          <p:cNvPr id="73736" name="Picture 8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156325" y="4076700"/>
            <a:ext cx="558800" cy="828675"/>
          </a:xfrm>
          <a:prstGeom prst="rect">
            <a:avLst/>
          </a:prstGeom>
          <a:noFill/>
        </p:spPr>
      </p:pic>
      <p:pic>
        <p:nvPicPr>
          <p:cNvPr id="73737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795963" y="4581525"/>
            <a:ext cx="558800" cy="828675"/>
          </a:xfrm>
          <a:prstGeom prst="rect">
            <a:avLst/>
          </a:prstGeom>
          <a:noFill/>
        </p:spPr>
      </p:pic>
      <p:pic>
        <p:nvPicPr>
          <p:cNvPr id="73738" name="Picture 10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56450" y="4724400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9" name="Picture 11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3429000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0" name="Picture 12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5072074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1" name="Picture 13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3714752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43" name="Text Box 15"/>
          <p:cNvSpPr txBox="1">
            <a:spLocks noChangeArrowheads="1"/>
          </p:cNvSpPr>
          <p:nvPr/>
        </p:nvSpPr>
        <p:spPr bwMode="auto">
          <a:xfrm>
            <a:off x="8496300" y="4437063"/>
            <a:ext cx="647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200" b="1"/>
              <a:t>GR</a:t>
            </a:r>
          </a:p>
        </p:txBody>
      </p:sp>
      <p:pic>
        <p:nvPicPr>
          <p:cNvPr id="73745" name="Picture 17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227763" y="3068638"/>
            <a:ext cx="558800" cy="828675"/>
          </a:xfrm>
          <a:prstGeom prst="rect">
            <a:avLst/>
          </a:prstGeom>
          <a:noFill/>
        </p:spPr>
      </p:pic>
      <p:pic>
        <p:nvPicPr>
          <p:cNvPr id="73746" name="Picture 18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19925" y="2565400"/>
            <a:ext cx="558800" cy="828675"/>
          </a:xfrm>
          <a:prstGeom prst="rect">
            <a:avLst/>
          </a:prstGeom>
          <a:noFill/>
        </p:spPr>
      </p:pic>
      <p:sp>
        <p:nvSpPr>
          <p:cNvPr id="73747" name="Line 19"/>
          <p:cNvSpPr>
            <a:spLocks noChangeShapeType="1"/>
          </p:cNvSpPr>
          <p:nvPr/>
        </p:nvSpPr>
        <p:spPr bwMode="auto">
          <a:xfrm flipH="1">
            <a:off x="6589713" y="4652963"/>
            <a:ext cx="69850" cy="576262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>
                <a:cs typeface="Times New Roman" pitchFamily="18" charset="0"/>
              </a:rPr>
              <a:t>Estratégia</a:t>
            </a:r>
            <a:br>
              <a:rPr lang="pt-PT" dirty="0" smtClean="0">
                <a:cs typeface="Times New Roman" pitchFamily="18" charset="0"/>
              </a:rPr>
            </a:br>
            <a:r>
              <a:rPr lang="pt-PT" dirty="0" smtClean="0">
                <a:cs typeface="Times New Roman" pitchFamily="18" charset="0"/>
              </a:rPr>
              <a:t>Pontapés Livres</a:t>
            </a:r>
            <a:r>
              <a:rPr lang="pt-PT" dirty="0" smtClean="0">
                <a:solidFill>
                  <a:srgbClr val="FFFF00"/>
                </a:solidFill>
                <a:cs typeface="Times New Roman" pitchFamily="18" charset="0"/>
              </a:rPr>
              <a:t> Defensivo</a:t>
            </a:r>
            <a:endParaRPr lang="pt-PT" dirty="0">
              <a:solidFill>
                <a:srgbClr val="FFFF00"/>
              </a:solidFill>
            </a:endParaRPr>
          </a:p>
        </p:txBody>
      </p:sp>
      <p:pic>
        <p:nvPicPr>
          <p:cNvPr id="19" name="Picture 6" descr="Picture1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431200" y="4071600"/>
            <a:ext cx="374191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Conexão recta unidireccional 20"/>
          <p:cNvCxnSpPr>
            <a:stCxn id="73740" idx="3"/>
          </p:cNvCxnSpPr>
          <p:nvPr/>
        </p:nvCxnSpPr>
        <p:spPr>
          <a:xfrm flipV="1">
            <a:off x="7870844" y="5000636"/>
            <a:ext cx="701684" cy="404019"/>
          </a:xfrm>
          <a:prstGeom prst="straightConnector1">
            <a:avLst/>
          </a:prstGeom>
          <a:ln w="25400">
            <a:solidFill>
              <a:schemeClr val="tx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500034" y="128586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Formação de Barreira [Concepção]</a:t>
            </a:r>
            <a:endParaRPr lang="pt-PT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20" name="Marcador de Posição do Número do Diapositivo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392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23" name="Marcador de Posição do Rodapé 2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25" y="5157788"/>
            <a:ext cx="215900" cy="198437"/>
          </a:xfrm>
          <a:prstGeom prst="rect">
            <a:avLst/>
          </a:prstGeom>
          <a:noFill/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/>
          </a:p>
        </p:txBody>
      </p:sp>
      <p:pic>
        <p:nvPicPr>
          <p:cNvPr id="73736" name="Picture 8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156325" y="4076700"/>
            <a:ext cx="558800" cy="828675"/>
          </a:xfrm>
          <a:prstGeom prst="rect">
            <a:avLst/>
          </a:prstGeom>
          <a:noFill/>
        </p:spPr>
      </p:pic>
      <p:pic>
        <p:nvPicPr>
          <p:cNvPr id="73737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795963" y="4581525"/>
            <a:ext cx="558800" cy="828675"/>
          </a:xfrm>
          <a:prstGeom prst="rect">
            <a:avLst/>
          </a:prstGeom>
          <a:noFill/>
        </p:spPr>
      </p:pic>
      <p:pic>
        <p:nvPicPr>
          <p:cNvPr id="73738" name="Picture 10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56450" y="4724400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9" name="Picture 11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3429000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1" name="Picture 13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3714752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43" name="Text Box 15"/>
          <p:cNvSpPr txBox="1">
            <a:spLocks noChangeArrowheads="1"/>
          </p:cNvSpPr>
          <p:nvPr/>
        </p:nvSpPr>
        <p:spPr bwMode="auto">
          <a:xfrm>
            <a:off x="8496300" y="4437063"/>
            <a:ext cx="647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200" b="1"/>
              <a:t>GR</a:t>
            </a:r>
          </a:p>
        </p:txBody>
      </p:sp>
      <p:pic>
        <p:nvPicPr>
          <p:cNvPr id="73745" name="Picture 17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227763" y="3068638"/>
            <a:ext cx="558800" cy="828675"/>
          </a:xfrm>
          <a:prstGeom prst="rect">
            <a:avLst/>
          </a:prstGeom>
          <a:noFill/>
        </p:spPr>
      </p:pic>
      <p:pic>
        <p:nvPicPr>
          <p:cNvPr id="73746" name="Picture 18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19925" y="2565400"/>
            <a:ext cx="558800" cy="828675"/>
          </a:xfrm>
          <a:prstGeom prst="rect">
            <a:avLst/>
          </a:prstGeom>
          <a:noFill/>
        </p:spPr>
      </p:pic>
      <p:sp>
        <p:nvSpPr>
          <p:cNvPr id="73747" name="Line 19"/>
          <p:cNvSpPr>
            <a:spLocks noChangeShapeType="1"/>
          </p:cNvSpPr>
          <p:nvPr/>
        </p:nvSpPr>
        <p:spPr bwMode="auto">
          <a:xfrm flipH="1">
            <a:off x="6589713" y="4652963"/>
            <a:ext cx="69850" cy="576262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>
                <a:cs typeface="Times New Roman" pitchFamily="18" charset="0"/>
              </a:rPr>
              <a:t>Estratégia</a:t>
            </a:r>
            <a:br>
              <a:rPr lang="pt-PT" dirty="0" smtClean="0">
                <a:cs typeface="Times New Roman" pitchFamily="18" charset="0"/>
              </a:rPr>
            </a:br>
            <a:r>
              <a:rPr lang="pt-PT" dirty="0" smtClean="0">
                <a:cs typeface="Times New Roman" pitchFamily="18" charset="0"/>
              </a:rPr>
              <a:t>Pontapés Livres</a:t>
            </a:r>
            <a:r>
              <a:rPr lang="pt-PT" dirty="0" smtClean="0">
                <a:solidFill>
                  <a:srgbClr val="FFFF00"/>
                </a:solidFill>
                <a:cs typeface="Times New Roman" pitchFamily="18" charset="0"/>
              </a:rPr>
              <a:t> Defensivo</a:t>
            </a:r>
            <a:endParaRPr lang="pt-PT" dirty="0">
              <a:solidFill>
                <a:srgbClr val="FFFF00"/>
              </a:solidFill>
            </a:endParaRPr>
          </a:p>
        </p:txBody>
      </p:sp>
      <p:pic>
        <p:nvPicPr>
          <p:cNvPr id="19" name="Picture 6" descr="Picture1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431200" y="4071600"/>
            <a:ext cx="374191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ixaDeTexto 17"/>
          <p:cNvSpPr txBox="1"/>
          <p:nvPr/>
        </p:nvSpPr>
        <p:spPr>
          <a:xfrm>
            <a:off x="500034" y="128586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Formação de Barreira [Concepção]</a:t>
            </a:r>
            <a:endParaRPr lang="pt-PT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20" name="Picture 12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75588" y="4652963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Marcador de Posição do Número do Diapositivo 2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393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25" y="5157788"/>
            <a:ext cx="215900" cy="198437"/>
          </a:xfrm>
          <a:prstGeom prst="rect">
            <a:avLst/>
          </a:prstGeom>
          <a:noFill/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/>
          </a:p>
        </p:txBody>
      </p:sp>
      <p:pic>
        <p:nvPicPr>
          <p:cNvPr id="73736" name="Picture 8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156325" y="4076700"/>
            <a:ext cx="558800" cy="828675"/>
          </a:xfrm>
          <a:prstGeom prst="rect">
            <a:avLst/>
          </a:prstGeom>
          <a:noFill/>
        </p:spPr>
      </p:pic>
      <p:pic>
        <p:nvPicPr>
          <p:cNvPr id="73737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795963" y="4581525"/>
            <a:ext cx="558800" cy="828675"/>
          </a:xfrm>
          <a:prstGeom prst="rect">
            <a:avLst/>
          </a:prstGeom>
          <a:noFill/>
        </p:spPr>
      </p:pic>
      <p:pic>
        <p:nvPicPr>
          <p:cNvPr id="73738" name="Picture 10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56450" y="4724400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9" name="Picture 11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3573463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0" name="Picture 12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75588" y="4652963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1" name="Picture 13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56450" y="4292600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43" name="Text Box 15"/>
          <p:cNvSpPr txBox="1">
            <a:spLocks noChangeArrowheads="1"/>
          </p:cNvSpPr>
          <p:nvPr/>
        </p:nvSpPr>
        <p:spPr bwMode="auto">
          <a:xfrm>
            <a:off x="8496300" y="4437063"/>
            <a:ext cx="647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200" b="1"/>
              <a:t>GR</a:t>
            </a:r>
          </a:p>
        </p:txBody>
      </p:sp>
      <p:pic>
        <p:nvPicPr>
          <p:cNvPr id="73745" name="Picture 17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227763" y="3068638"/>
            <a:ext cx="558800" cy="828675"/>
          </a:xfrm>
          <a:prstGeom prst="rect">
            <a:avLst/>
          </a:prstGeom>
          <a:noFill/>
        </p:spPr>
      </p:pic>
      <p:pic>
        <p:nvPicPr>
          <p:cNvPr id="73746" name="Picture 18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19925" y="2565400"/>
            <a:ext cx="558800" cy="828675"/>
          </a:xfrm>
          <a:prstGeom prst="rect">
            <a:avLst/>
          </a:prstGeom>
          <a:noFill/>
        </p:spPr>
      </p:pic>
      <p:sp>
        <p:nvSpPr>
          <p:cNvPr id="73747" name="Line 19"/>
          <p:cNvSpPr>
            <a:spLocks noChangeShapeType="1"/>
          </p:cNvSpPr>
          <p:nvPr/>
        </p:nvSpPr>
        <p:spPr bwMode="auto">
          <a:xfrm flipH="1">
            <a:off x="6589713" y="4652963"/>
            <a:ext cx="69850" cy="576262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73748" name="Line 20"/>
          <p:cNvSpPr>
            <a:spLocks noChangeShapeType="1"/>
          </p:cNvSpPr>
          <p:nvPr/>
        </p:nvSpPr>
        <p:spPr bwMode="auto">
          <a:xfrm>
            <a:off x="6804025" y="3644900"/>
            <a:ext cx="647700" cy="288925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73749" name="Line 21"/>
          <p:cNvSpPr>
            <a:spLocks noChangeShapeType="1"/>
          </p:cNvSpPr>
          <p:nvPr/>
        </p:nvSpPr>
        <p:spPr bwMode="auto">
          <a:xfrm>
            <a:off x="7524750" y="3213100"/>
            <a:ext cx="792163" cy="15113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20" name="Título 1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>
                <a:cs typeface="Times New Roman" pitchFamily="18" charset="0"/>
              </a:rPr>
              <a:t>Estratégia</a:t>
            </a:r>
            <a:br>
              <a:rPr lang="pt-PT" dirty="0" smtClean="0">
                <a:cs typeface="Times New Roman" pitchFamily="18" charset="0"/>
              </a:rPr>
            </a:br>
            <a:r>
              <a:rPr lang="pt-PT" dirty="0" smtClean="0">
                <a:cs typeface="Times New Roman" pitchFamily="18" charset="0"/>
              </a:rPr>
              <a:t>Pontapés Livres</a:t>
            </a:r>
            <a:r>
              <a:rPr lang="pt-PT" dirty="0" smtClean="0">
                <a:solidFill>
                  <a:srgbClr val="FFFF00"/>
                </a:solidFill>
                <a:cs typeface="Times New Roman" pitchFamily="18" charset="0"/>
              </a:rPr>
              <a:t> Defensivo</a:t>
            </a:r>
            <a:endParaRPr lang="pt-PT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500034" y="128586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Formação de Barreira [Concepção]</a:t>
            </a:r>
            <a:endParaRPr lang="pt-PT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23" name="Picture 6" descr="Picture1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431200" y="3815446"/>
            <a:ext cx="374191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Marcador de Posição do Número do Diapositivo 2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394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24" name="Marcador de Posição do Rodapé 2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8" grpId="0" animBg="1"/>
      <p:bldP spid="73749" grpId="0" animBg="1"/>
    </p:bldLst>
  </p:timing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25" y="5157788"/>
            <a:ext cx="215900" cy="198437"/>
          </a:xfrm>
          <a:prstGeom prst="rect">
            <a:avLst/>
          </a:prstGeom>
          <a:noFill/>
        </p:spPr>
      </p:pic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/>
          </a:p>
        </p:txBody>
      </p:sp>
      <p:pic>
        <p:nvPicPr>
          <p:cNvPr id="74760" name="Picture 8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156325" y="4076700"/>
            <a:ext cx="558800" cy="828675"/>
          </a:xfrm>
          <a:prstGeom prst="rect">
            <a:avLst/>
          </a:prstGeom>
          <a:noFill/>
        </p:spPr>
      </p:pic>
      <p:pic>
        <p:nvPicPr>
          <p:cNvPr id="74761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795963" y="4581525"/>
            <a:ext cx="558800" cy="828675"/>
          </a:xfrm>
          <a:prstGeom prst="rect">
            <a:avLst/>
          </a:prstGeom>
          <a:noFill/>
        </p:spPr>
      </p:pic>
      <p:pic>
        <p:nvPicPr>
          <p:cNvPr id="74762" name="Picture 10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56450" y="4724400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3" name="Picture 11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3573463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4" name="Picture 12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75588" y="4652963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5" name="Picture 13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56450" y="4292600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8496300" y="4437063"/>
            <a:ext cx="647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200" b="1"/>
              <a:t>GR</a:t>
            </a:r>
          </a:p>
        </p:txBody>
      </p:sp>
      <p:pic>
        <p:nvPicPr>
          <p:cNvPr id="74768" name="Picture 16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227763" y="3068638"/>
            <a:ext cx="558800" cy="828675"/>
          </a:xfrm>
          <a:prstGeom prst="rect">
            <a:avLst/>
          </a:prstGeom>
          <a:noFill/>
        </p:spPr>
      </p:pic>
      <p:pic>
        <p:nvPicPr>
          <p:cNvPr id="74769" name="Picture 17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19925" y="2565400"/>
            <a:ext cx="558800" cy="828675"/>
          </a:xfrm>
          <a:prstGeom prst="rect">
            <a:avLst/>
          </a:prstGeom>
          <a:noFill/>
        </p:spPr>
      </p:pic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>
                <a:cs typeface="Times New Roman" pitchFamily="18" charset="0"/>
              </a:rPr>
              <a:t>Estratégia</a:t>
            </a:r>
            <a:br>
              <a:rPr lang="pt-PT" dirty="0" smtClean="0">
                <a:cs typeface="Times New Roman" pitchFamily="18" charset="0"/>
              </a:rPr>
            </a:br>
            <a:r>
              <a:rPr lang="pt-PT" dirty="0" smtClean="0">
                <a:cs typeface="Times New Roman" pitchFamily="18" charset="0"/>
              </a:rPr>
              <a:t>Pontapés Livres</a:t>
            </a:r>
            <a:r>
              <a:rPr lang="pt-PT" dirty="0" smtClean="0">
                <a:solidFill>
                  <a:srgbClr val="FFFF00"/>
                </a:solidFill>
                <a:cs typeface="Times New Roman" pitchFamily="18" charset="0"/>
              </a:rPr>
              <a:t> Defensivo</a:t>
            </a:r>
            <a:endParaRPr lang="pt-PT" dirty="0"/>
          </a:p>
        </p:txBody>
      </p:sp>
      <p:pic>
        <p:nvPicPr>
          <p:cNvPr id="19" name="Picture 6" descr="Picture1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431200" y="3815446"/>
            <a:ext cx="374191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ixaDeTexto 19"/>
          <p:cNvSpPr txBox="1"/>
          <p:nvPr/>
        </p:nvSpPr>
        <p:spPr>
          <a:xfrm>
            <a:off x="500034" y="128586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Formação de Barreira [Concepção]</a:t>
            </a:r>
            <a:endParaRPr lang="pt-PT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395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21" name="Marcador de Posição do Rodapé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0.0158 -0.09445 " pathEditMode="relative" ptsTypes="AA">
                                      <p:cBhvr>
                                        <p:cTn id="6" dur="2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0.09445 L 0.02378 -0.24144 " pathEditMode="relative" ptsTypes="AA">
                                      <p:cBhvr>
                                        <p:cTn id="9" dur="2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6.66667E-6 L -0.10243 -0.05254 " pathEditMode="relative" ptsTypes="AA">
                                      <p:cBhvr>
                                        <p:cTn id="11" dur="20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67362E-19 L -0.07083 -0.24166 " pathEditMode="relative" ptsTypes="AA">
                                      <p:cBhvr>
                                        <p:cTn id="13" dur="20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8 -0.24144 L 0.10243 -0.29398 " pathEditMode="relative" ptsTypes="AA">
                                      <p:cBhvr>
                                        <p:cTn id="16" dur="2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3573463"/>
            <a:ext cx="215900" cy="198437"/>
          </a:xfrm>
          <a:prstGeom prst="rect">
            <a:avLst/>
          </a:prstGeom>
          <a:noFill/>
        </p:spPr>
      </p:pic>
      <p:pic>
        <p:nvPicPr>
          <p:cNvPr id="117765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357818" y="5500702"/>
            <a:ext cx="558800" cy="828675"/>
          </a:xfrm>
          <a:prstGeom prst="rect">
            <a:avLst/>
          </a:prstGeom>
          <a:noFill/>
        </p:spPr>
      </p:pic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/>
          </a:p>
        </p:txBody>
      </p:sp>
      <p:pic>
        <p:nvPicPr>
          <p:cNvPr id="117769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027988" y="2349500"/>
            <a:ext cx="558800" cy="828675"/>
          </a:xfrm>
          <a:prstGeom prst="rect">
            <a:avLst/>
          </a:prstGeom>
          <a:noFill/>
        </p:spPr>
      </p:pic>
      <p:pic>
        <p:nvPicPr>
          <p:cNvPr id="117770" name="Picture 10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427538" y="2997200"/>
            <a:ext cx="558800" cy="828675"/>
          </a:xfrm>
          <a:prstGeom prst="rect">
            <a:avLst/>
          </a:prstGeom>
          <a:noFill/>
        </p:spPr>
      </p:pic>
      <p:pic>
        <p:nvPicPr>
          <p:cNvPr id="117771" name="Picture 11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101013" y="5876925"/>
            <a:ext cx="558800" cy="828675"/>
          </a:xfrm>
          <a:prstGeom prst="rect">
            <a:avLst/>
          </a:prstGeom>
          <a:noFill/>
        </p:spPr>
      </p:pic>
      <p:sp>
        <p:nvSpPr>
          <p:cNvPr id="117772" name="Freeform 12"/>
          <p:cNvSpPr>
            <a:spLocks/>
          </p:cNvSpPr>
          <p:nvPr/>
        </p:nvSpPr>
        <p:spPr bwMode="auto">
          <a:xfrm>
            <a:off x="7439025" y="5084763"/>
            <a:ext cx="877888" cy="1463675"/>
          </a:xfrm>
          <a:custGeom>
            <a:avLst/>
            <a:gdLst/>
            <a:ahLst/>
            <a:cxnLst>
              <a:cxn ang="0">
                <a:pos x="553" y="907"/>
              </a:cxn>
              <a:cxn ang="0">
                <a:pos x="8" y="771"/>
              </a:cxn>
              <a:cxn ang="0">
                <a:pos x="507" y="0"/>
              </a:cxn>
            </a:cxnLst>
            <a:rect l="0" t="0" r="r" b="b"/>
            <a:pathLst>
              <a:path w="553" h="922">
                <a:moveTo>
                  <a:pt x="553" y="907"/>
                </a:moveTo>
                <a:cubicBezTo>
                  <a:pt x="284" y="914"/>
                  <a:pt x="16" y="922"/>
                  <a:pt x="8" y="771"/>
                </a:cubicBezTo>
                <a:cubicBezTo>
                  <a:pt x="0" y="620"/>
                  <a:pt x="253" y="310"/>
                  <a:pt x="507" y="0"/>
                </a:cubicBezTo>
              </a:path>
            </a:pathLst>
          </a:cu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17773" name="Freeform 13"/>
          <p:cNvSpPr>
            <a:spLocks/>
          </p:cNvSpPr>
          <p:nvPr/>
        </p:nvSpPr>
        <p:spPr bwMode="auto">
          <a:xfrm>
            <a:off x="7224713" y="2781300"/>
            <a:ext cx="1235075" cy="1511300"/>
          </a:xfrm>
          <a:custGeom>
            <a:avLst/>
            <a:gdLst/>
            <a:ahLst/>
            <a:cxnLst>
              <a:cxn ang="0">
                <a:pos x="733" y="0"/>
              </a:cxn>
              <a:cxn ang="0">
                <a:pos x="7" y="181"/>
              </a:cxn>
              <a:cxn ang="0">
                <a:pos x="778" y="952"/>
              </a:cxn>
            </a:cxnLst>
            <a:rect l="0" t="0" r="r" b="b"/>
            <a:pathLst>
              <a:path w="778" h="952">
                <a:moveTo>
                  <a:pt x="733" y="0"/>
                </a:moveTo>
                <a:cubicBezTo>
                  <a:pt x="366" y="11"/>
                  <a:pt x="0" y="22"/>
                  <a:pt x="7" y="181"/>
                </a:cubicBezTo>
                <a:cubicBezTo>
                  <a:pt x="14" y="340"/>
                  <a:pt x="396" y="646"/>
                  <a:pt x="778" y="952"/>
                </a:cubicBezTo>
              </a:path>
            </a:pathLst>
          </a:cu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17774" name="AutoShape 14"/>
          <p:cNvSpPr>
            <a:spLocks noChangeArrowheads="1"/>
          </p:cNvSpPr>
          <p:nvPr/>
        </p:nvSpPr>
        <p:spPr bwMode="auto">
          <a:xfrm rot="788210">
            <a:off x="5435600" y="3573463"/>
            <a:ext cx="503238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>
                <a:cs typeface="Times New Roman" pitchFamily="18" charset="0"/>
              </a:rPr>
              <a:t>Estratégia</a:t>
            </a:r>
            <a:br>
              <a:rPr lang="pt-PT" dirty="0" smtClean="0">
                <a:cs typeface="Times New Roman" pitchFamily="18" charset="0"/>
              </a:rPr>
            </a:br>
            <a:r>
              <a:rPr lang="pt-PT" dirty="0" smtClean="0">
                <a:cs typeface="Times New Roman" pitchFamily="18" charset="0"/>
              </a:rPr>
              <a:t>Pontapés Livres</a:t>
            </a:r>
            <a:r>
              <a:rPr lang="pt-PT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pt-PT" dirty="0" smtClean="0">
                <a:solidFill>
                  <a:srgbClr val="FFC000"/>
                </a:solidFill>
                <a:cs typeface="Times New Roman" pitchFamily="18" charset="0"/>
              </a:rPr>
              <a:t>Ofensivos</a:t>
            </a:r>
            <a:endParaRPr lang="pt-PT" dirty="0">
              <a:solidFill>
                <a:srgbClr val="FFC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00034" y="128586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Exemplo [até aos últimos 15 metros]</a:t>
            </a:r>
            <a:endParaRPr lang="pt-PT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cxnSp>
        <p:nvCxnSpPr>
          <p:cNvPr id="19" name="Conexão recta unidireccional 18"/>
          <p:cNvCxnSpPr/>
          <p:nvPr/>
        </p:nvCxnSpPr>
        <p:spPr>
          <a:xfrm>
            <a:off x="4857752" y="3786190"/>
            <a:ext cx="1714512" cy="1500198"/>
          </a:xfrm>
          <a:prstGeom prst="straightConnector1">
            <a:avLst/>
          </a:prstGeom>
          <a:ln w="25400">
            <a:solidFill>
              <a:schemeClr val="tx2">
                <a:lumMod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xão recta unidireccional 20"/>
          <p:cNvCxnSpPr/>
          <p:nvPr/>
        </p:nvCxnSpPr>
        <p:spPr>
          <a:xfrm rot="5400000" flipH="1" flipV="1">
            <a:off x="5857884" y="5429264"/>
            <a:ext cx="714380" cy="714380"/>
          </a:xfrm>
          <a:prstGeom prst="straightConnector1">
            <a:avLst/>
          </a:prstGeom>
          <a:ln w="25400">
            <a:solidFill>
              <a:schemeClr val="tx2">
                <a:lumMod val="2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utoShape 14"/>
          <p:cNvSpPr>
            <a:spLocks noChangeArrowheads="1"/>
          </p:cNvSpPr>
          <p:nvPr/>
        </p:nvSpPr>
        <p:spPr bwMode="auto">
          <a:xfrm rot="20562801">
            <a:off x="6696491" y="4994216"/>
            <a:ext cx="503238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396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20" name="Marcador de Posição do Rodapé 1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2" grpId="0" animBg="1"/>
      <p:bldP spid="117773" grpId="0" animBg="1"/>
      <p:bldP spid="117774" grpId="0" animBg="1"/>
      <p:bldP spid="26" grpId="0" animBg="1"/>
    </p:bldLst>
  </p:timing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3573463"/>
            <a:ext cx="215900" cy="198437"/>
          </a:xfrm>
          <a:prstGeom prst="rect">
            <a:avLst/>
          </a:prstGeom>
          <a:noFill/>
        </p:spPr>
      </p:pic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/>
          </a:p>
        </p:txBody>
      </p:sp>
      <p:pic>
        <p:nvPicPr>
          <p:cNvPr id="118793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027988" y="2349500"/>
            <a:ext cx="558800" cy="828675"/>
          </a:xfrm>
          <a:prstGeom prst="rect">
            <a:avLst/>
          </a:prstGeom>
          <a:noFill/>
        </p:spPr>
      </p:pic>
      <p:pic>
        <p:nvPicPr>
          <p:cNvPr id="118794" name="Picture 10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427538" y="2997200"/>
            <a:ext cx="558800" cy="828675"/>
          </a:xfrm>
          <a:prstGeom prst="rect">
            <a:avLst/>
          </a:prstGeom>
          <a:noFill/>
        </p:spPr>
      </p:pic>
      <p:pic>
        <p:nvPicPr>
          <p:cNvPr id="118795" name="Picture 11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101013" y="5876925"/>
            <a:ext cx="558800" cy="828675"/>
          </a:xfrm>
          <a:prstGeom prst="rect">
            <a:avLst/>
          </a:prstGeom>
          <a:noFill/>
        </p:spPr>
      </p:pic>
      <p:pic>
        <p:nvPicPr>
          <p:cNvPr id="12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357818" y="5500702"/>
            <a:ext cx="558800" cy="828675"/>
          </a:xfrm>
          <a:prstGeom prst="rect">
            <a:avLst/>
          </a:prstGeom>
          <a:noFill/>
        </p:spPr>
      </p:pic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>
                <a:cs typeface="Times New Roman" pitchFamily="18" charset="0"/>
              </a:rPr>
              <a:t>Estratégia</a:t>
            </a:r>
            <a:br>
              <a:rPr lang="pt-PT" dirty="0" smtClean="0">
                <a:cs typeface="Times New Roman" pitchFamily="18" charset="0"/>
              </a:rPr>
            </a:br>
            <a:r>
              <a:rPr lang="pt-PT" dirty="0" smtClean="0">
                <a:cs typeface="Times New Roman" pitchFamily="18" charset="0"/>
              </a:rPr>
              <a:t>Pontapés Livres</a:t>
            </a:r>
            <a:r>
              <a:rPr lang="pt-PT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pt-PT" dirty="0" smtClean="0">
                <a:solidFill>
                  <a:srgbClr val="FFC000"/>
                </a:solidFill>
                <a:cs typeface="Times New Roman" pitchFamily="18" charset="0"/>
              </a:rPr>
              <a:t>Ofensivos</a:t>
            </a:r>
            <a:endParaRPr lang="pt-PT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00034" y="128586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Exemplo [até aos últimos 15 metros]</a:t>
            </a:r>
            <a:endParaRPr lang="pt-PT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1" name="Marcador de Posição do Número do Diapositivo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397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13" name="Marcador de Posição do Rodapé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0.40955 0.15764 " pathEditMode="relative" ptsTypes="AA">
                                      <p:cBhvr>
                                        <p:cTn id="6" dur="20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C -0.05312 0.01227 -0.10625 0.02454 -0.11024 -0.01042 C -0.11423 -0.04537 -0.06892 -0.12778 -0.02361 -0.20995 " pathEditMode="relative" ptsTypes="aaA">
                                      <p:cBhvr>
                                        <p:cTn id="8" dur="2000" fill="hold"/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C -0.05972 -0.00811 -0.11927 -0.01598 -0.11805 0.02083 C -0.11684 0.05763 -0.05451 0.13888 0.00781 0.22037 " pathEditMode="relative" ptsTypes="aaA">
                                      <p:cBhvr>
                                        <p:cTn id="10" dur="20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119812" name="Picture 4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24525" y="4652963"/>
            <a:ext cx="558800" cy="828675"/>
          </a:xfrm>
          <a:prstGeom prst="rect">
            <a:avLst/>
          </a:prstGeom>
          <a:noFill/>
        </p:spPr>
      </p:pic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/>
          </a:p>
        </p:txBody>
      </p:sp>
      <p:pic>
        <p:nvPicPr>
          <p:cNvPr id="119816" name="Picture 8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95963" y="3716338"/>
            <a:ext cx="558800" cy="828675"/>
          </a:xfrm>
          <a:prstGeom prst="rect">
            <a:avLst/>
          </a:prstGeom>
          <a:noFill/>
        </p:spPr>
      </p:pic>
      <p:pic>
        <p:nvPicPr>
          <p:cNvPr id="119817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867400" y="2852738"/>
            <a:ext cx="558800" cy="828675"/>
          </a:xfrm>
          <a:prstGeom prst="rect">
            <a:avLst/>
          </a:prstGeom>
          <a:noFill/>
        </p:spPr>
      </p:pic>
      <p:pic>
        <p:nvPicPr>
          <p:cNvPr id="119818" name="Picture 10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148263" y="3573463"/>
            <a:ext cx="558800" cy="828675"/>
          </a:xfrm>
          <a:prstGeom prst="rect">
            <a:avLst/>
          </a:prstGeom>
          <a:noFill/>
        </p:spPr>
      </p:pic>
      <p:sp>
        <p:nvSpPr>
          <p:cNvPr id="119819" name="Freeform 11"/>
          <p:cNvSpPr>
            <a:spLocks/>
          </p:cNvSpPr>
          <p:nvPr/>
        </p:nvSpPr>
        <p:spPr bwMode="auto">
          <a:xfrm>
            <a:off x="6227763" y="2997200"/>
            <a:ext cx="1873250" cy="2087563"/>
          </a:xfrm>
          <a:custGeom>
            <a:avLst/>
            <a:gdLst/>
            <a:ahLst/>
            <a:cxnLst>
              <a:cxn ang="0">
                <a:pos x="0" y="1315"/>
              </a:cxn>
              <a:cxn ang="0">
                <a:pos x="499" y="453"/>
              </a:cxn>
              <a:cxn ang="0">
                <a:pos x="1316" y="0"/>
              </a:cxn>
            </a:cxnLst>
            <a:rect l="0" t="0" r="r" b="b"/>
            <a:pathLst>
              <a:path w="1316" h="1315">
                <a:moveTo>
                  <a:pt x="0" y="1315"/>
                </a:moveTo>
                <a:cubicBezTo>
                  <a:pt x="140" y="993"/>
                  <a:pt x="280" y="672"/>
                  <a:pt x="499" y="453"/>
                </a:cubicBezTo>
                <a:cubicBezTo>
                  <a:pt x="718" y="234"/>
                  <a:pt x="1017" y="117"/>
                  <a:pt x="1316" y="0"/>
                </a:cubicBezTo>
              </a:path>
            </a:pathLst>
          </a:cu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119820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8" y="4076700"/>
            <a:ext cx="215900" cy="198438"/>
          </a:xfrm>
          <a:prstGeom prst="rect">
            <a:avLst/>
          </a:prstGeom>
          <a:noFill/>
        </p:spPr>
      </p:pic>
      <p:sp>
        <p:nvSpPr>
          <p:cNvPr id="119821" name="Freeform 13"/>
          <p:cNvSpPr>
            <a:spLocks/>
          </p:cNvSpPr>
          <p:nvPr/>
        </p:nvSpPr>
        <p:spPr bwMode="auto">
          <a:xfrm>
            <a:off x="6288088" y="3357563"/>
            <a:ext cx="2171700" cy="2074862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144" y="453"/>
              </a:cxn>
              <a:cxn ang="0">
                <a:pos x="869" y="1179"/>
              </a:cxn>
              <a:cxn ang="0">
                <a:pos x="1368" y="1224"/>
              </a:cxn>
            </a:cxnLst>
            <a:rect l="0" t="0" r="r" b="b"/>
            <a:pathLst>
              <a:path w="1368" h="1307">
                <a:moveTo>
                  <a:pt x="8" y="0"/>
                </a:moveTo>
                <a:cubicBezTo>
                  <a:pt x="4" y="128"/>
                  <a:pt x="0" y="256"/>
                  <a:pt x="144" y="453"/>
                </a:cubicBezTo>
                <a:cubicBezTo>
                  <a:pt x="288" y="650"/>
                  <a:pt x="665" y="1051"/>
                  <a:pt x="869" y="1179"/>
                </a:cubicBezTo>
                <a:cubicBezTo>
                  <a:pt x="1073" y="1307"/>
                  <a:pt x="1220" y="1265"/>
                  <a:pt x="1368" y="1224"/>
                </a:cubicBezTo>
              </a:path>
            </a:pathLst>
          </a:cu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19822" name="Line 14"/>
          <p:cNvSpPr>
            <a:spLocks noChangeShapeType="1"/>
          </p:cNvSpPr>
          <p:nvPr/>
        </p:nvSpPr>
        <p:spPr bwMode="auto">
          <a:xfrm flipH="1">
            <a:off x="6588125" y="3068638"/>
            <a:ext cx="1512888" cy="1152525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19823" name="Line 15"/>
          <p:cNvSpPr>
            <a:spLocks noChangeShapeType="1"/>
          </p:cNvSpPr>
          <p:nvPr/>
        </p:nvSpPr>
        <p:spPr bwMode="auto">
          <a:xfrm flipH="1" flipV="1">
            <a:off x="8172450" y="3141663"/>
            <a:ext cx="215900" cy="2159000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19824" name="AutoShape 16"/>
          <p:cNvSpPr>
            <a:spLocks noChangeArrowheads="1"/>
          </p:cNvSpPr>
          <p:nvPr/>
        </p:nvSpPr>
        <p:spPr bwMode="auto">
          <a:xfrm rot="-2823676">
            <a:off x="8424069" y="4833144"/>
            <a:ext cx="503238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19825" name="Freeform 17"/>
          <p:cNvSpPr>
            <a:spLocks/>
          </p:cNvSpPr>
          <p:nvPr/>
        </p:nvSpPr>
        <p:spPr bwMode="auto">
          <a:xfrm>
            <a:off x="6300788" y="4100513"/>
            <a:ext cx="503237" cy="841375"/>
          </a:xfrm>
          <a:custGeom>
            <a:avLst/>
            <a:gdLst/>
            <a:ahLst/>
            <a:cxnLst>
              <a:cxn ang="0">
                <a:pos x="0" y="76"/>
              </a:cxn>
              <a:cxn ang="0">
                <a:pos x="226" y="76"/>
              </a:cxn>
              <a:cxn ang="0">
                <a:pos x="317" y="530"/>
              </a:cxn>
            </a:cxnLst>
            <a:rect l="0" t="0" r="r" b="b"/>
            <a:pathLst>
              <a:path w="317" h="530">
                <a:moveTo>
                  <a:pt x="0" y="76"/>
                </a:moveTo>
                <a:cubicBezTo>
                  <a:pt x="86" y="38"/>
                  <a:pt x="173" y="0"/>
                  <a:pt x="226" y="76"/>
                </a:cubicBezTo>
                <a:cubicBezTo>
                  <a:pt x="279" y="152"/>
                  <a:pt x="298" y="341"/>
                  <a:pt x="317" y="530"/>
                </a:cubicBezTo>
              </a:path>
            </a:pathLst>
          </a:cu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8" name="Título 1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>
                <a:cs typeface="Times New Roman" pitchFamily="18" charset="0"/>
              </a:rPr>
              <a:t>Estratégia</a:t>
            </a:r>
            <a:br>
              <a:rPr lang="pt-PT" dirty="0" smtClean="0">
                <a:cs typeface="Times New Roman" pitchFamily="18" charset="0"/>
              </a:rPr>
            </a:br>
            <a:r>
              <a:rPr lang="pt-PT" dirty="0" smtClean="0">
                <a:cs typeface="Times New Roman" pitchFamily="18" charset="0"/>
              </a:rPr>
              <a:t>Pontapés Livres</a:t>
            </a:r>
            <a:r>
              <a:rPr lang="pt-PT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pt-PT" dirty="0" smtClean="0">
                <a:solidFill>
                  <a:srgbClr val="FFC000"/>
                </a:solidFill>
                <a:cs typeface="Times New Roman" pitchFamily="18" charset="0"/>
              </a:rPr>
              <a:t>Ofensivos</a:t>
            </a:r>
            <a:endParaRPr lang="pt-PT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00034" y="128586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Exemplo 1</a:t>
            </a:r>
            <a:endParaRPr lang="pt-PT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7" name="Marcador de Posição do Número do Diapositivo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398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9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9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9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9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9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9" grpId="0" animBg="1"/>
      <p:bldP spid="119821" grpId="0" animBg="1"/>
      <p:bldP spid="119822" grpId="0" animBg="1"/>
      <p:bldP spid="119823" grpId="0" animBg="1"/>
      <p:bldP spid="119824" grpId="0" animBg="1"/>
      <p:bldP spid="119825" grpId="0" animBg="1"/>
    </p:bldLst>
  </p:timing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120836" name="Picture 4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24525" y="4652963"/>
            <a:ext cx="558800" cy="828675"/>
          </a:xfrm>
          <a:prstGeom prst="rect">
            <a:avLst/>
          </a:prstGeom>
          <a:noFill/>
        </p:spPr>
      </p:pic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/>
          </a:p>
        </p:txBody>
      </p:sp>
      <p:pic>
        <p:nvPicPr>
          <p:cNvPr id="120840" name="Picture 8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95963" y="3716338"/>
            <a:ext cx="558800" cy="828675"/>
          </a:xfrm>
          <a:prstGeom prst="rect">
            <a:avLst/>
          </a:prstGeom>
          <a:noFill/>
        </p:spPr>
      </p:pic>
      <p:pic>
        <p:nvPicPr>
          <p:cNvPr id="120841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867400" y="2852738"/>
            <a:ext cx="558800" cy="828675"/>
          </a:xfrm>
          <a:prstGeom prst="rect">
            <a:avLst/>
          </a:prstGeom>
          <a:noFill/>
        </p:spPr>
      </p:pic>
      <p:pic>
        <p:nvPicPr>
          <p:cNvPr id="120842" name="Picture 10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148263" y="3573463"/>
            <a:ext cx="558800" cy="828675"/>
          </a:xfrm>
          <a:prstGeom prst="rect">
            <a:avLst/>
          </a:prstGeom>
          <a:noFill/>
        </p:spPr>
      </p:pic>
      <p:pic>
        <p:nvPicPr>
          <p:cNvPr id="120843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8" y="4076700"/>
            <a:ext cx="215900" cy="198438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500034" y="128586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Exemplo 1</a:t>
            </a:r>
            <a:endParaRPr lang="pt-PT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>
                <a:cs typeface="Times New Roman" pitchFamily="18" charset="0"/>
              </a:rPr>
              <a:t>Estratégia</a:t>
            </a:r>
            <a:br>
              <a:rPr lang="pt-PT" dirty="0" smtClean="0">
                <a:cs typeface="Times New Roman" pitchFamily="18" charset="0"/>
              </a:rPr>
            </a:br>
            <a:r>
              <a:rPr lang="pt-PT" dirty="0" smtClean="0">
                <a:cs typeface="Times New Roman" pitchFamily="18" charset="0"/>
              </a:rPr>
              <a:t>Pontapés Livres</a:t>
            </a:r>
            <a:r>
              <a:rPr lang="pt-PT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pt-PT" dirty="0" smtClean="0">
                <a:solidFill>
                  <a:srgbClr val="FFC000"/>
                </a:solidFill>
                <a:cs typeface="Times New Roman" pitchFamily="18" charset="0"/>
              </a:rPr>
              <a:t>Ofensivos</a:t>
            </a:r>
            <a:endParaRPr lang="pt-PT" dirty="0"/>
          </a:p>
        </p:txBody>
      </p:sp>
      <p:sp>
        <p:nvSpPr>
          <p:cNvPr id="11" name="Marcador de Posição do Número do Diapositivo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399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14" name="Marcador de Posição do Rodapé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C 0.01823 -0.05602 0.03663 -0.11204 0.06285 -0.16806 C 0.08906 -0.22407 0.13125 -0.3081 0.15747 -0.33611 C 0.18368 -0.36412 0.20208 -0.35023 0.22049 -0.33611 " pathEditMode="relative" ptsTypes="aaaA">
                                      <p:cBhvr>
                                        <p:cTn id="6" dur="2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83333E-6 3.7037E-6 C 0.01372 0.04722 0.02761 0.09467 0.04723 0.13657 C 0.06685 0.17847 0.08942 0.23101 0.11824 0.25208 C 0.14706 0.27314 0.18369 0.26782 0.22049 0.2625 " pathEditMode="relative" ptsTypes="aaaA">
                                      <p:cBhvr>
                                        <p:cTn id="8" dur="20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1.66667E-6 5.55556E-6 C 0.02153 -0.01481 0.04323 -0.02962 0.05504 -0.01041 C 0.06684 0.00881 0.06875 0.06205 0.07083 0.11552 " pathEditMode="relative" ptsTypes="aaA">
                                      <p:cBhvr>
                                        <p:cTn id="10" dur="20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4.16667E-6 2.22222E-6 L 0.11806 2.22222E-6 " pathEditMode="relative" ptsTypes="AA">
                                      <p:cBhvr>
                                        <p:cTn id="12" dur="2000" fill="hold"/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8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6.2963E-6 L 0.16545 -0.16806 " pathEditMode="relative" ptsTypes="AA">
                                      <p:cBhvr>
                                        <p:cTn id="15" dur="2000" fill="hold"/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45 -0.16806 L 0.17326 0.12592 " pathEditMode="relative" ptsTypes="AA">
                                      <p:cBhvr>
                                        <p:cTn id="18" dur="2000" fill="hold"/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8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26 0.12593 L 0.2677 0.06296 " pathEditMode="relative" ptsTypes="AA">
                                      <p:cBhvr>
                                        <p:cTn id="21" dur="2000" fill="hold"/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/>
              <a:t>A subjugação a </a:t>
            </a:r>
            <a:r>
              <a:rPr lang="pt-PT" b="1" dirty="0" smtClean="0">
                <a:solidFill>
                  <a:srgbClr val="FFFF00"/>
                </a:solidFill>
              </a:rPr>
              <a:t>princípios e </a:t>
            </a:r>
            <a:r>
              <a:rPr lang="pt-PT" b="1" dirty="0">
                <a:solidFill>
                  <a:srgbClr val="FFFF00"/>
                </a:solidFill>
              </a:rPr>
              <a:t>fases para alcançar objectivos gerais</a:t>
            </a:r>
            <a:r>
              <a:rPr lang="pt-PT" dirty="0"/>
              <a:t>, organizará as acções de jogo e definirá a comunicação a estabelecer e o seu entendimento.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AD3346F-1E17-4198-9D96-CA6F1D4046A7}" type="slidenum">
              <a:rPr lang="pt-PT" smtClean="0"/>
              <a:pPr/>
              <a:t>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Jogo de Futsal</a:t>
            </a:r>
          </a:p>
        </p:txBody>
      </p:sp>
      <p:pic>
        <p:nvPicPr>
          <p:cNvPr id="9" name="Imagem 8" descr="braxport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3109172"/>
            <a:ext cx="2928958" cy="2981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/>
              <a:t>Seja qual for a fase do processo ofensivo em que a equipa de posse de bola se encontre e o estado de evolução organizacional do sistema defensivo adversário, dois aspectos assumem fundamental importância:</a:t>
            </a:r>
          </a:p>
          <a:p>
            <a:pPr lvl="1" algn="just"/>
            <a:r>
              <a:rPr lang="pt-PT" dirty="0"/>
              <a:t>Os </a:t>
            </a:r>
            <a:r>
              <a:rPr lang="pt-PT" b="1" dirty="0">
                <a:solidFill>
                  <a:srgbClr val="FFFF00"/>
                </a:solidFill>
              </a:rPr>
              <a:t>deslocamentos dos jogadores sem bola</a:t>
            </a:r>
          </a:p>
          <a:p>
            <a:pPr lvl="1" algn="just"/>
            <a:r>
              <a:rPr lang="pt-PT" dirty="0"/>
              <a:t>Os </a:t>
            </a:r>
            <a:r>
              <a:rPr lang="pt-PT" b="1" dirty="0">
                <a:solidFill>
                  <a:srgbClr val="FFFF00"/>
                </a:solidFill>
              </a:rPr>
              <a:t>jogadores de posse de bola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40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Fases do Processo Ofensivo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uiExpand="1" build="p"/>
    </p:bldLst>
  </p:timing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121860" name="Picture 4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95963" y="3141663"/>
            <a:ext cx="558800" cy="828675"/>
          </a:xfrm>
          <a:prstGeom prst="rect">
            <a:avLst/>
          </a:prstGeom>
          <a:noFill/>
        </p:spPr>
      </p:pic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/>
          </a:p>
        </p:txBody>
      </p:sp>
      <p:pic>
        <p:nvPicPr>
          <p:cNvPr id="121864" name="Picture 8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40425" y="4365625"/>
            <a:ext cx="558800" cy="828675"/>
          </a:xfrm>
          <a:prstGeom prst="rect">
            <a:avLst/>
          </a:prstGeom>
          <a:noFill/>
        </p:spPr>
      </p:pic>
      <p:pic>
        <p:nvPicPr>
          <p:cNvPr id="121865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027988" y="2708275"/>
            <a:ext cx="558800" cy="828675"/>
          </a:xfrm>
          <a:prstGeom prst="rect">
            <a:avLst/>
          </a:prstGeom>
          <a:noFill/>
        </p:spPr>
      </p:pic>
      <p:pic>
        <p:nvPicPr>
          <p:cNvPr id="121866" name="Picture 10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76825" y="5157788"/>
            <a:ext cx="558800" cy="828675"/>
          </a:xfrm>
          <a:prstGeom prst="rect">
            <a:avLst/>
          </a:prstGeom>
          <a:noFill/>
        </p:spPr>
      </p:pic>
      <p:pic>
        <p:nvPicPr>
          <p:cNvPr id="121867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4941888"/>
            <a:ext cx="215900" cy="198437"/>
          </a:xfrm>
          <a:prstGeom prst="rect">
            <a:avLst/>
          </a:prstGeom>
          <a:noFill/>
        </p:spPr>
      </p:pic>
      <p:sp>
        <p:nvSpPr>
          <p:cNvPr id="121868" name="Line 12"/>
          <p:cNvSpPr>
            <a:spLocks noChangeShapeType="1"/>
          </p:cNvSpPr>
          <p:nvPr/>
        </p:nvSpPr>
        <p:spPr bwMode="auto">
          <a:xfrm flipH="1">
            <a:off x="6588125" y="4149725"/>
            <a:ext cx="1368425" cy="936625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21869" name="AutoShape 13"/>
          <p:cNvSpPr>
            <a:spLocks noChangeArrowheads="1"/>
          </p:cNvSpPr>
          <p:nvPr/>
        </p:nvSpPr>
        <p:spPr bwMode="auto">
          <a:xfrm rot="1995704">
            <a:off x="8027988" y="4005263"/>
            <a:ext cx="503237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pic>
        <p:nvPicPr>
          <p:cNvPr id="121870" name="Picture 14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3213100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71" name="Picture 15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50" y="2997200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72" name="Line 16"/>
          <p:cNvSpPr>
            <a:spLocks noChangeShapeType="1"/>
          </p:cNvSpPr>
          <p:nvPr/>
        </p:nvSpPr>
        <p:spPr bwMode="auto">
          <a:xfrm flipV="1">
            <a:off x="8316913" y="3500438"/>
            <a:ext cx="1587" cy="3097212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21873" name="Freeform 17"/>
          <p:cNvSpPr>
            <a:spLocks/>
          </p:cNvSpPr>
          <p:nvPr/>
        </p:nvSpPr>
        <p:spPr bwMode="auto">
          <a:xfrm>
            <a:off x="5508625" y="4005263"/>
            <a:ext cx="2447925" cy="1871662"/>
          </a:xfrm>
          <a:custGeom>
            <a:avLst/>
            <a:gdLst/>
            <a:ahLst/>
            <a:cxnLst>
              <a:cxn ang="0">
                <a:pos x="0" y="1179"/>
              </a:cxn>
              <a:cxn ang="0">
                <a:pos x="499" y="816"/>
              </a:cxn>
              <a:cxn ang="0">
                <a:pos x="725" y="771"/>
              </a:cxn>
              <a:cxn ang="0">
                <a:pos x="771" y="544"/>
              </a:cxn>
              <a:cxn ang="0">
                <a:pos x="771" y="453"/>
              </a:cxn>
              <a:cxn ang="0">
                <a:pos x="1542" y="0"/>
              </a:cxn>
            </a:cxnLst>
            <a:rect l="0" t="0" r="r" b="b"/>
            <a:pathLst>
              <a:path w="1542" h="1179">
                <a:moveTo>
                  <a:pt x="0" y="1179"/>
                </a:moveTo>
                <a:cubicBezTo>
                  <a:pt x="189" y="1031"/>
                  <a:pt x="378" y="884"/>
                  <a:pt x="499" y="816"/>
                </a:cubicBezTo>
                <a:cubicBezTo>
                  <a:pt x="620" y="748"/>
                  <a:pt x="680" y="816"/>
                  <a:pt x="725" y="771"/>
                </a:cubicBezTo>
                <a:cubicBezTo>
                  <a:pt x="770" y="726"/>
                  <a:pt x="763" y="597"/>
                  <a:pt x="771" y="544"/>
                </a:cubicBezTo>
                <a:cubicBezTo>
                  <a:pt x="779" y="491"/>
                  <a:pt x="642" y="544"/>
                  <a:pt x="771" y="453"/>
                </a:cubicBezTo>
                <a:cubicBezTo>
                  <a:pt x="900" y="362"/>
                  <a:pt x="1221" y="181"/>
                  <a:pt x="1542" y="0"/>
                </a:cubicBezTo>
              </a:path>
            </a:pathLst>
          </a:cu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8" name="Título 1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>
                <a:cs typeface="Times New Roman" pitchFamily="18" charset="0"/>
              </a:rPr>
              <a:t>Estratégia</a:t>
            </a:r>
            <a:br>
              <a:rPr lang="pt-PT" dirty="0" smtClean="0">
                <a:cs typeface="Times New Roman" pitchFamily="18" charset="0"/>
              </a:rPr>
            </a:br>
            <a:r>
              <a:rPr lang="pt-PT" dirty="0" smtClean="0">
                <a:cs typeface="Times New Roman" pitchFamily="18" charset="0"/>
              </a:rPr>
              <a:t>Pontapés Livres</a:t>
            </a:r>
            <a:r>
              <a:rPr lang="pt-PT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pt-PT" dirty="0" smtClean="0">
                <a:solidFill>
                  <a:srgbClr val="FFC000"/>
                </a:solidFill>
                <a:cs typeface="Times New Roman" pitchFamily="18" charset="0"/>
              </a:rPr>
              <a:t>Ofensivos</a:t>
            </a:r>
            <a:endParaRPr lang="pt-PT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00034" y="128586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Exemplo 2</a:t>
            </a:r>
            <a:endParaRPr lang="pt-PT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24" name="Picture 14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4724400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5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4365625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Marcador de Posição do Número do Diapositivo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400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20" name="Marcador de Posição do Rodapé 1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8" grpId="0" animBg="1"/>
      <p:bldP spid="121869" grpId="0" animBg="1"/>
      <p:bldP spid="121872" grpId="0" animBg="1"/>
      <p:bldP spid="121873" grpId="0" animBg="1"/>
    </p:bldLst>
  </p:timing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122884" name="Picture 4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95963" y="3141663"/>
            <a:ext cx="558800" cy="828675"/>
          </a:xfrm>
          <a:prstGeom prst="rect">
            <a:avLst/>
          </a:prstGeom>
          <a:noFill/>
        </p:spPr>
      </p:pic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/>
          </a:p>
        </p:txBody>
      </p:sp>
      <p:pic>
        <p:nvPicPr>
          <p:cNvPr id="122888" name="Picture 8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40425" y="4365625"/>
            <a:ext cx="558800" cy="828675"/>
          </a:xfrm>
          <a:prstGeom prst="rect">
            <a:avLst/>
          </a:prstGeom>
          <a:noFill/>
        </p:spPr>
      </p:pic>
      <p:pic>
        <p:nvPicPr>
          <p:cNvPr id="122889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027988" y="2708275"/>
            <a:ext cx="558800" cy="828675"/>
          </a:xfrm>
          <a:prstGeom prst="rect">
            <a:avLst/>
          </a:prstGeom>
          <a:noFill/>
        </p:spPr>
      </p:pic>
      <p:pic>
        <p:nvPicPr>
          <p:cNvPr id="122890" name="Picture 10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76825" y="5157788"/>
            <a:ext cx="558800" cy="828675"/>
          </a:xfrm>
          <a:prstGeom prst="rect">
            <a:avLst/>
          </a:prstGeom>
          <a:noFill/>
        </p:spPr>
      </p:pic>
      <p:pic>
        <p:nvPicPr>
          <p:cNvPr id="122891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4941888"/>
            <a:ext cx="215900" cy="198437"/>
          </a:xfrm>
          <a:prstGeom prst="rect">
            <a:avLst/>
          </a:prstGeom>
          <a:noFill/>
        </p:spPr>
      </p:pic>
      <p:pic>
        <p:nvPicPr>
          <p:cNvPr id="122892" name="Picture 12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3213100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3" name="Picture 13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50" y="2997200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4" name="Picture 14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4724400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5" name="Picture 15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4365625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ítulo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>
                <a:cs typeface="Times New Roman" pitchFamily="18" charset="0"/>
              </a:rPr>
              <a:t>Estratégia</a:t>
            </a:r>
            <a:br>
              <a:rPr lang="pt-PT" dirty="0" smtClean="0">
                <a:cs typeface="Times New Roman" pitchFamily="18" charset="0"/>
              </a:rPr>
            </a:br>
            <a:r>
              <a:rPr lang="pt-PT" dirty="0" smtClean="0">
                <a:cs typeface="Times New Roman" pitchFamily="18" charset="0"/>
              </a:rPr>
              <a:t>Pontapés Livres</a:t>
            </a:r>
            <a:r>
              <a:rPr lang="pt-PT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pt-PT" dirty="0" smtClean="0">
                <a:solidFill>
                  <a:srgbClr val="FFC000"/>
                </a:solidFill>
                <a:cs typeface="Times New Roman" pitchFamily="18" charset="0"/>
              </a:rPr>
              <a:t>Ofensivos</a:t>
            </a:r>
            <a:endParaRPr lang="pt-PT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00034" y="128586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Exemplo 2</a:t>
            </a:r>
            <a:endParaRPr lang="pt-PT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5" name="Marcador de Posição do Número do Diapositivo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401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55556E-6 L -1.66667E-6 0.48288 " pathEditMode="relative" ptsTypes="AA">
                                      <p:cBhvr>
                                        <p:cTn id="6" dur="20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2.22222E-6 0.45162 " pathEditMode="relative" ptsTypes="AA">
                                      <p:cBhvr>
                                        <p:cTn id="8" dur="2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99 -0.00648 C 0.04115 -0.03449 0.07882 -0.06204 0.09861 -0.07315 C 0.1184 -0.08449 0.11302 -0.07199 0.12222 -0.07315 C 0.13142 -0.07454 0.14861 -0.07315 0.15382 -0.08148 C 0.15903 -0.08958 0.14983 -0.11319 0.15382 -0.12292 C 0.15781 -0.13241 0.15781 -0.12454 0.17743 -0.13958 C 0.19705 -0.15463 0.23472 -0.18426 0.27257 -0.21389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-1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6.94444E-6 8.51852E-6 L 0.14185 -0.13634 " pathEditMode="relative" ptsTypes="AA">
                                      <p:cBhvr>
                                        <p:cTn id="12" dur="20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85 -0.13634 L 0.2757 -0.09421 " pathEditMode="relative" ptsTypes="AA">
                                      <p:cBhvr>
                                        <p:cTn id="15" dur="20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123908" name="Picture 4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659563" y="4437063"/>
            <a:ext cx="558800" cy="828675"/>
          </a:xfrm>
          <a:prstGeom prst="rect">
            <a:avLst/>
          </a:prstGeom>
          <a:noFill/>
        </p:spPr>
      </p:pic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/>
          </a:p>
        </p:txBody>
      </p:sp>
      <p:pic>
        <p:nvPicPr>
          <p:cNvPr id="123912" name="Picture 8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88125" y="3429000"/>
            <a:ext cx="558800" cy="828675"/>
          </a:xfrm>
          <a:prstGeom prst="rect">
            <a:avLst/>
          </a:prstGeom>
          <a:noFill/>
        </p:spPr>
      </p:pic>
      <p:pic>
        <p:nvPicPr>
          <p:cNvPr id="123913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243888" y="2492375"/>
            <a:ext cx="558800" cy="828675"/>
          </a:xfrm>
          <a:prstGeom prst="rect">
            <a:avLst/>
          </a:prstGeom>
          <a:noFill/>
        </p:spPr>
      </p:pic>
      <p:pic>
        <p:nvPicPr>
          <p:cNvPr id="123914" name="Picture 10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172450" y="5300663"/>
            <a:ext cx="558800" cy="828675"/>
          </a:xfrm>
          <a:prstGeom prst="rect">
            <a:avLst/>
          </a:prstGeom>
          <a:noFill/>
        </p:spPr>
      </p:pic>
      <p:pic>
        <p:nvPicPr>
          <p:cNvPr id="123915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4005263"/>
            <a:ext cx="215900" cy="198437"/>
          </a:xfrm>
          <a:prstGeom prst="rect">
            <a:avLst/>
          </a:prstGeom>
          <a:noFill/>
        </p:spPr>
      </p:pic>
      <p:pic>
        <p:nvPicPr>
          <p:cNvPr id="123916" name="Picture 12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3716338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7" name="Picture 13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3888" y="2924175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8" name="Picture 14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4005263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9" name="Picture 15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4221163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ítulo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>
                <a:cs typeface="Times New Roman" pitchFamily="18" charset="0"/>
              </a:rPr>
              <a:t>Estratégia</a:t>
            </a:r>
            <a:br>
              <a:rPr lang="pt-PT" dirty="0" smtClean="0">
                <a:cs typeface="Times New Roman" pitchFamily="18" charset="0"/>
              </a:rPr>
            </a:br>
            <a:r>
              <a:rPr lang="pt-PT" dirty="0" smtClean="0">
                <a:cs typeface="Times New Roman" pitchFamily="18" charset="0"/>
              </a:rPr>
              <a:t>Pontapés Livres</a:t>
            </a:r>
            <a:r>
              <a:rPr lang="pt-PT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pt-PT" dirty="0" smtClean="0">
                <a:solidFill>
                  <a:srgbClr val="FFC000"/>
                </a:solidFill>
                <a:cs typeface="Times New Roman" pitchFamily="18" charset="0"/>
              </a:rPr>
              <a:t>Ofensivos</a:t>
            </a:r>
            <a:endParaRPr lang="pt-PT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00034" y="128586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Exemplo [Livres próximos dos 7 metros]</a:t>
            </a:r>
            <a:endParaRPr lang="pt-PT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5" name="Marcador de Posição do Número do Diapositivo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402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pt-PT" sz="2400" dirty="0" smtClean="0">
                <a:cs typeface="Times New Roman" pitchFamily="18" charset="0"/>
              </a:rPr>
              <a:t>Princípios a ter em conta:</a:t>
            </a:r>
          </a:p>
          <a:p>
            <a:pPr lvl="1" algn="just">
              <a:lnSpc>
                <a:spcPct val="90000"/>
              </a:lnSpc>
            </a:pPr>
            <a:r>
              <a:rPr lang="pt-PT" sz="2200" dirty="0" smtClean="0">
                <a:cs typeface="Times New Roman" pitchFamily="18" charset="0"/>
              </a:rPr>
              <a:t>O </a:t>
            </a:r>
            <a:r>
              <a:rPr lang="pt-PT" sz="2200" b="1" dirty="0">
                <a:solidFill>
                  <a:srgbClr val="FFFF00"/>
                </a:solidFill>
                <a:cs typeface="Times New Roman" pitchFamily="18" charset="0"/>
              </a:rPr>
              <a:t>G.R. adversário nunca poderá bloquear a bola</a:t>
            </a:r>
            <a:r>
              <a:rPr lang="pt-PT" sz="2200" dirty="0">
                <a:cs typeface="Times New Roman" pitchFamily="18" charset="0"/>
              </a:rPr>
              <a:t>, isso permitiria </a:t>
            </a:r>
            <a:r>
              <a:rPr lang="pt-PT" sz="2200" dirty="0" smtClean="0">
                <a:cs typeface="Times New Roman" pitchFamily="18" charset="0"/>
              </a:rPr>
              <a:t>um </a:t>
            </a:r>
            <a:r>
              <a:rPr lang="pt-PT" sz="2200" dirty="0">
                <a:cs typeface="Times New Roman" pitchFamily="18" charset="0"/>
              </a:rPr>
              <a:t>contra-ataque da equipa adversária</a:t>
            </a:r>
          </a:p>
          <a:p>
            <a:pPr lvl="1" algn="just">
              <a:lnSpc>
                <a:spcPct val="90000"/>
              </a:lnSpc>
            </a:pPr>
            <a:r>
              <a:rPr lang="pt-PT" sz="2200" b="1" dirty="0">
                <a:solidFill>
                  <a:srgbClr val="FFFF00"/>
                </a:solidFill>
                <a:cs typeface="Times New Roman" pitchFamily="18" charset="0"/>
              </a:rPr>
              <a:t>Em caso de dúvida</a:t>
            </a:r>
            <a:r>
              <a:rPr lang="pt-PT" sz="2200" dirty="0">
                <a:cs typeface="Times New Roman" pitchFamily="18" charset="0"/>
              </a:rPr>
              <a:t>, jogamos a bola no jogador mais recuado e </a:t>
            </a:r>
            <a:r>
              <a:rPr lang="pt-PT" sz="2200" b="1" dirty="0">
                <a:solidFill>
                  <a:srgbClr val="FFFF00"/>
                </a:solidFill>
                <a:cs typeface="Times New Roman" pitchFamily="18" charset="0"/>
              </a:rPr>
              <a:t>mantém-se a posse de bola</a:t>
            </a:r>
          </a:p>
          <a:p>
            <a:pPr lvl="1" algn="just">
              <a:lnSpc>
                <a:spcPct val="90000"/>
              </a:lnSpc>
            </a:pPr>
            <a:r>
              <a:rPr lang="pt-PT" sz="2200" dirty="0">
                <a:cs typeface="Times New Roman" pitchFamily="18" charset="0"/>
              </a:rPr>
              <a:t>Outra opção em caso de dúvida, será bater a bola com muita força para o interior da área, um ressalto poderá provocar um golo, e deixamos a equipa adversária intranquila</a:t>
            </a:r>
          </a:p>
          <a:p>
            <a:pPr lvl="1" algn="just">
              <a:lnSpc>
                <a:spcPct val="90000"/>
              </a:lnSpc>
            </a:pPr>
            <a:r>
              <a:rPr lang="pt-PT" sz="2200" b="1" dirty="0">
                <a:solidFill>
                  <a:srgbClr val="FFFF00"/>
                </a:solidFill>
                <a:cs typeface="Times New Roman" pitchFamily="18" charset="0"/>
              </a:rPr>
              <a:t>Não devemos ter apenas uma solução ofensiva</a:t>
            </a:r>
          </a:p>
          <a:p>
            <a:pPr algn="just">
              <a:lnSpc>
                <a:spcPct val="90000"/>
              </a:lnSpc>
            </a:pPr>
            <a:endParaRPr lang="pt-PT" sz="2400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AD3346F-1E17-4198-9D96-CA6F1D4046A7}" type="slidenum">
              <a:rPr lang="pt-PT" smtClean="0"/>
              <a:pPr/>
              <a:t>403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>
                <a:cs typeface="Times New Roman" pitchFamily="18" charset="0"/>
              </a:rPr>
              <a:t>Estratégia</a:t>
            </a:r>
            <a:br>
              <a:rPr lang="pt-PT" dirty="0" smtClean="0">
                <a:cs typeface="Times New Roman" pitchFamily="18" charset="0"/>
              </a:rPr>
            </a:br>
            <a:r>
              <a:rPr lang="pt-PT" dirty="0" smtClean="0">
                <a:cs typeface="Times New Roman" pitchFamily="18" charset="0"/>
              </a:rPr>
              <a:t>Pontapés de Canto</a:t>
            </a:r>
            <a:endParaRPr lang="pt-PT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uiExpand="1" build="p"/>
    </p:bldLst>
  </p:timing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04250" y="6524625"/>
            <a:ext cx="215900" cy="198438"/>
          </a:xfrm>
          <a:prstGeom prst="rect">
            <a:avLst/>
          </a:prstGeom>
          <a:noFill/>
        </p:spPr>
      </p:pic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/>
          </a:p>
        </p:txBody>
      </p:sp>
      <p:sp>
        <p:nvSpPr>
          <p:cNvPr id="72720" name="Rectangle 16"/>
          <p:cNvSpPr>
            <a:spLocks noChangeArrowheads="1"/>
          </p:cNvSpPr>
          <p:nvPr/>
        </p:nvSpPr>
        <p:spPr bwMode="auto">
          <a:xfrm>
            <a:off x="8532813" y="4429132"/>
            <a:ext cx="325467" cy="1736718"/>
          </a:xfrm>
          <a:prstGeom prst="rect">
            <a:avLst/>
          </a:prstGeom>
          <a:solidFill>
            <a:schemeClr val="tx2">
              <a:lumMod val="25000"/>
              <a:alpha val="74000"/>
            </a:schemeClr>
          </a:solidFill>
          <a:ln w="25400">
            <a:solidFill>
              <a:schemeClr val="tx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8496300" y="4581525"/>
            <a:ext cx="647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200" b="1"/>
              <a:t>GR</a:t>
            </a:r>
          </a:p>
        </p:txBody>
      </p:sp>
      <p:pic>
        <p:nvPicPr>
          <p:cNvPr id="72722" name="Picture 18" descr="j019434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0125" y="5856288"/>
            <a:ext cx="560388" cy="885825"/>
          </a:xfrm>
          <a:prstGeom prst="rect">
            <a:avLst/>
          </a:prstGeom>
          <a:noFill/>
        </p:spPr>
      </p:pic>
      <p:sp>
        <p:nvSpPr>
          <p:cNvPr id="18" name="Título 1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>
                <a:cs typeface="Times New Roman" pitchFamily="18" charset="0"/>
              </a:rPr>
              <a:t>Estratégia</a:t>
            </a:r>
            <a:br>
              <a:rPr lang="pt-PT" dirty="0" smtClean="0">
                <a:cs typeface="Times New Roman" pitchFamily="18" charset="0"/>
              </a:rPr>
            </a:br>
            <a:r>
              <a:rPr lang="pt-PT" dirty="0" smtClean="0">
                <a:cs typeface="Times New Roman" pitchFamily="18" charset="0"/>
              </a:rPr>
              <a:t>Pontapés de Canto</a:t>
            </a:r>
            <a:r>
              <a:rPr lang="pt-PT" dirty="0" smtClean="0">
                <a:solidFill>
                  <a:srgbClr val="FFFF00"/>
                </a:solidFill>
                <a:cs typeface="Times New Roman" pitchFamily="18" charset="0"/>
              </a:rPr>
              <a:t> Defensivos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858148" y="4643446"/>
            <a:ext cx="714380" cy="164307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2718" name="Picture 14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4714884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Oval 21"/>
          <p:cNvSpPr/>
          <p:nvPr/>
        </p:nvSpPr>
        <p:spPr>
          <a:xfrm>
            <a:off x="7000892" y="4643446"/>
            <a:ext cx="1000132" cy="178595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2716" name="Picture 12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4786322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6286512" y="3929066"/>
            <a:ext cx="2286016" cy="1000132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Oval 23"/>
          <p:cNvSpPr/>
          <p:nvPr/>
        </p:nvSpPr>
        <p:spPr>
          <a:xfrm rot="2408536">
            <a:off x="6973877" y="3149237"/>
            <a:ext cx="2090166" cy="101174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2717" name="Picture 13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3643314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9" name="Picture 15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3933825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4" name="Picture 10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156325" y="4076700"/>
            <a:ext cx="558800" cy="828675"/>
          </a:xfrm>
          <a:prstGeom prst="rect">
            <a:avLst/>
          </a:prstGeom>
          <a:noFill/>
        </p:spPr>
      </p:pic>
      <p:pic>
        <p:nvPicPr>
          <p:cNvPr id="72715" name="Picture 11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677025" y="5695950"/>
            <a:ext cx="558800" cy="828675"/>
          </a:xfrm>
          <a:prstGeom prst="rect">
            <a:avLst/>
          </a:prstGeom>
          <a:noFill/>
        </p:spPr>
      </p:pic>
      <p:pic>
        <p:nvPicPr>
          <p:cNvPr id="72710" name="Picture 6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15206" y="2928934"/>
            <a:ext cx="558800" cy="828675"/>
          </a:xfrm>
          <a:prstGeom prst="rect">
            <a:avLst/>
          </a:prstGeom>
          <a:noFill/>
        </p:spPr>
      </p:pic>
      <p:sp>
        <p:nvSpPr>
          <p:cNvPr id="25" name="CaixaDeTexto 24"/>
          <p:cNvSpPr txBox="1"/>
          <p:nvPr/>
        </p:nvSpPr>
        <p:spPr>
          <a:xfrm>
            <a:off x="500034" y="128586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Posicionamento [Concepção]</a:t>
            </a:r>
            <a:endParaRPr lang="pt-PT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28" name="Marcador de Posição do Rodapé 2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04250" y="6524625"/>
            <a:ext cx="215900" cy="198438"/>
          </a:xfrm>
          <a:prstGeom prst="rect">
            <a:avLst/>
          </a:prstGeom>
          <a:noFill/>
        </p:spPr>
      </p:pic>
      <p:pic>
        <p:nvPicPr>
          <p:cNvPr id="109573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443663" y="5805488"/>
            <a:ext cx="558800" cy="828675"/>
          </a:xfrm>
          <a:prstGeom prst="rect">
            <a:avLst/>
          </a:prstGeom>
          <a:noFill/>
        </p:spPr>
      </p:pic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/>
          </a:p>
        </p:txBody>
      </p:sp>
      <p:pic>
        <p:nvPicPr>
          <p:cNvPr id="109577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88125" y="2708275"/>
            <a:ext cx="558800" cy="828675"/>
          </a:xfrm>
          <a:prstGeom prst="rect">
            <a:avLst/>
          </a:prstGeom>
          <a:noFill/>
        </p:spPr>
      </p:pic>
      <p:sp>
        <p:nvSpPr>
          <p:cNvPr id="109578" name="Line 10"/>
          <p:cNvSpPr>
            <a:spLocks noChangeShapeType="1"/>
          </p:cNvSpPr>
          <p:nvPr/>
        </p:nvSpPr>
        <p:spPr bwMode="auto">
          <a:xfrm>
            <a:off x="6877050" y="6381750"/>
            <a:ext cx="1727200" cy="215900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09579" name="Line 11"/>
          <p:cNvSpPr>
            <a:spLocks noChangeShapeType="1"/>
          </p:cNvSpPr>
          <p:nvPr/>
        </p:nvSpPr>
        <p:spPr bwMode="auto">
          <a:xfrm flipV="1">
            <a:off x="5219700" y="4292600"/>
            <a:ext cx="2449513" cy="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109580" name="Picture 12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524750" y="3789363"/>
            <a:ext cx="558800" cy="828675"/>
          </a:xfrm>
          <a:prstGeom prst="rect">
            <a:avLst/>
          </a:prstGeom>
          <a:noFill/>
        </p:spPr>
      </p:pic>
      <p:sp>
        <p:nvSpPr>
          <p:cNvPr id="109581" name="Line 13"/>
          <p:cNvSpPr>
            <a:spLocks noChangeShapeType="1"/>
          </p:cNvSpPr>
          <p:nvPr/>
        </p:nvSpPr>
        <p:spPr bwMode="auto">
          <a:xfrm flipH="1">
            <a:off x="6948488" y="4292600"/>
            <a:ext cx="1655762" cy="2016125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09582" name="Line 14"/>
          <p:cNvSpPr>
            <a:spLocks noChangeShapeType="1"/>
          </p:cNvSpPr>
          <p:nvPr/>
        </p:nvSpPr>
        <p:spPr bwMode="auto">
          <a:xfrm flipH="1" flipV="1">
            <a:off x="6877050" y="3357563"/>
            <a:ext cx="1871663" cy="935037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109583" name="Picture 15" descr="j019434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0125" y="5856288"/>
            <a:ext cx="560388" cy="885825"/>
          </a:xfrm>
          <a:prstGeom prst="rect">
            <a:avLst/>
          </a:prstGeom>
          <a:noFill/>
        </p:spPr>
      </p:pic>
      <p:sp>
        <p:nvSpPr>
          <p:cNvPr id="16" name="Título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>
                <a:cs typeface="Times New Roman" pitchFamily="18" charset="0"/>
              </a:rPr>
              <a:t>Estratégia</a:t>
            </a:r>
            <a:br>
              <a:rPr lang="pt-PT" dirty="0" smtClean="0">
                <a:cs typeface="Times New Roman" pitchFamily="18" charset="0"/>
              </a:rPr>
            </a:br>
            <a:r>
              <a:rPr lang="pt-PT" dirty="0" smtClean="0">
                <a:cs typeface="Times New Roman" pitchFamily="18" charset="0"/>
              </a:rPr>
              <a:t>Pontapés de Canto</a:t>
            </a:r>
            <a:r>
              <a:rPr lang="pt-PT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pt-PT" dirty="0" smtClean="0">
                <a:solidFill>
                  <a:srgbClr val="FFC000"/>
                </a:solidFill>
                <a:cs typeface="Times New Roman" pitchFamily="18" charset="0"/>
              </a:rPr>
              <a:t>Ofensivos</a:t>
            </a:r>
            <a:endParaRPr lang="pt-PT" dirty="0">
              <a:solidFill>
                <a:srgbClr val="FFC00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00034" y="128586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Exemplo 1</a:t>
            </a:r>
            <a:endParaRPr lang="pt-PT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8" grpId="0" animBg="1"/>
      <p:bldP spid="109579" grpId="0" animBg="1"/>
      <p:bldP spid="109582" grpId="0" animBg="1"/>
    </p:bldLst>
  </p:timing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04250" y="6524625"/>
            <a:ext cx="215900" cy="198438"/>
          </a:xfrm>
          <a:prstGeom prst="rect">
            <a:avLst/>
          </a:prstGeom>
          <a:noFill/>
        </p:spPr>
      </p:pic>
      <p:pic>
        <p:nvPicPr>
          <p:cNvPr id="110597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443663" y="5805488"/>
            <a:ext cx="558800" cy="828675"/>
          </a:xfrm>
          <a:prstGeom prst="rect">
            <a:avLst/>
          </a:prstGeom>
          <a:noFill/>
        </p:spPr>
      </p:pic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/>
          </a:p>
        </p:txBody>
      </p:sp>
      <p:pic>
        <p:nvPicPr>
          <p:cNvPr id="110601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88125" y="2708275"/>
            <a:ext cx="558800" cy="828675"/>
          </a:xfrm>
          <a:prstGeom prst="rect">
            <a:avLst/>
          </a:prstGeom>
          <a:noFill/>
        </p:spPr>
      </p:pic>
      <p:pic>
        <p:nvPicPr>
          <p:cNvPr id="110602" name="Picture 10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524750" y="3789363"/>
            <a:ext cx="558800" cy="828675"/>
          </a:xfrm>
          <a:prstGeom prst="rect">
            <a:avLst/>
          </a:prstGeom>
          <a:noFill/>
        </p:spPr>
      </p:pic>
      <p:pic>
        <p:nvPicPr>
          <p:cNvPr id="110603" name="Picture 11" descr="j019434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4250" y="5856288"/>
            <a:ext cx="560388" cy="885825"/>
          </a:xfrm>
          <a:prstGeom prst="rect">
            <a:avLst/>
          </a:prstGeom>
          <a:noFill/>
        </p:spPr>
      </p:pic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>
                <a:cs typeface="Times New Roman" pitchFamily="18" charset="0"/>
              </a:rPr>
              <a:t>Estratégia</a:t>
            </a:r>
            <a:br>
              <a:rPr lang="pt-PT" dirty="0" smtClean="0">
                <a:cs typeface="Times New Roman" pitchFamily="18" charset="0"/>
              </a:rPr>
            </a:br>
            <a:r>
              <a:rPr lang="pt-PT" dirty="0" smtClean="0">
                <a:cs typeface="Times New Roman" pitchFamily="18" charset="0"/>
              </a:rPr>
              <a:t>Pontapés de Canto</a:t>
            </a:r>
            <a:r>
              <a:rPr lang="pt-PT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pt-PT" dirty="0" smtClean="0">
                <a:solidFill>
                  <a:srgbClr val="FFC000"/>
                </a:solidFill>
                <a:cs typeface="Times New Roman" pitchFamily="18" charset="0"/>
              </a:rPr>
              <a:t>Ofensivos</a:t>
            </a:r>
            <a:endParaRPr lang="pt-PT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00034" y="128586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Exemplo 1</a:t>
            </a:r>
            <a:endParaRPr lang="pt-PT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3" name="Marcador de Posição do Rodapé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18906 0.12593 " pathEditMode="relative" ptsTypes="AA">
                                      <p:cBhvr>
                                        <p:cTn id="6" dur="20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3.7037E-6 L -0.33871 3.7037E-6 " pathEditMode="relative" ptsTypes="AA">
                                      <p:cBhvr>
                                        <p:cTn id="8" dur="20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1 -7.40741E-7 C -0.05139 -0.00255 -0.07483 -0.00486 -0.10174 -0.00949 C -0.12865 -0.01412 -0.18715 -0.00162 -0.18941 -0.02755 C -0.1915 -0.05324 -0.14219 -0.11458 -0.11528 -0.16481 C -0.08837 -0.21505 -0.05799 -0.27222 -0.02761 -0.32917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" y="-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04250" y="6524625"/>
            <a:ext cx="215900" cy="198438"/>
          </a:xfrm>
          <a:prstGeom prst="rect">
            <a:avLst/>
          </a:prstGeom>
          <a:noFill/>
        </p:spPr>
      </p:pic>
      <p:pic>
        <p:nvPicPr>
          <p:cNvPr id="111621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443663" y="5805488"/>
            <a:ext cx="558800" cy="828675"/>
          </a:xfrm>
          <a:prstGeom prst="rect">
            <a:avLst/>
          </a:prstGeom>
          <a:noFill/>
        </p:spPr>
      </p:pic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/>
          </a:p>
        </p:txBody>
      </p:sp>
      <p:pic>
        <p:nvPicPr>
          <p:cNvPr id="111625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88125" y="2708275"/>
            <a:ext cx="558800" cy="828675"/>
          </a:xfrm>
          <a:prstGeom prst="rect">
            <a:avLst/>
          </a:prstGeom>
          <a:noFill/>
        </p:spPr>
      </p:pic>
      <p:sp>
        <p:nvSpPr>
          <p:cNvPr id="111626" name="Line 10"/>
          <p:cNvSpPr>
            <a:spLocks noChangeShapeType="1"/>
          </p:cNvSpPr>
          <p:nvPr/>
        </p:nvSpPr>
        <p:spPr bwMode="auto">
          <a:xfrm>
            <a:off x="6877050" y="6381750"/>
            <a:ext cx="1727200" cy="215900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11627" name="Line 11"/>
          <p:cNvSpPr>
            <a:spLocks noChangeShapeType="1"/>
          </p:cNvSpPr>
          <p:nvPr/>
        </p:nvSpPr>
        <p:spPr bwMode="auto">
          <a:xfrm flipV="1">
            <a:off x="5219700" y="4292600"/>
            <a:ext cx="2449513" cy="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111628" name="Picture 12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524750" y="3789363"/>
            <a:ext cx="558800" cy="828675"/>
          </a:xfrm>
          <a:prstGeom prst="rect">
            <a:avLst/>
          </a:prstGeom>
          <a:noFill/>
        </p:spPr>
      </p:pic>
      <p:sp>
        <p:nvSpPr>
          <p:cNvPr id="111630" name="Line 14"/>
          <p:cNvSpPr>
            <a:spLocks noChangeShapeType="1"/>
          </p:cNvSpPr>
          <p:nvPr/>
        </p:nvSpPr>
        <p:spPr bwMode="auto">
          <a:xfrm flipH="1" flipV="1">
            <a:off x="6877050" y="3357563"/>
            <a:ext cx="1871663" cy="935037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111631" name="Picture 15" descr="j019434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0125" y="5856288"/>
            <a:ext cx="560388" cy="885825"/>
          </a:xfrm>
          <a:prstGeom prst="rect">
            <a:avLst/>
          </a:prstGeom>
          <a:noFill/>
        </p:spPr>
      </p:pic>
      <p:sp>
        <p:nvSpPr>
          <p:cNvPr id="111632" name="Line 16"/>
          <p:cNvSpPr>
            <a:spLocks noChangeShapeType="1"/>
          </p:cNvSpPr>
          <p:nvPr/>
        </p:nvSpPr>
        <p:spPr bwMode="auto">
          <a:xfrm flipH="1">
            <a:off x="8675688" y="4365625"/>
            <a:ext cx="0" cy="2087563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>
                <a:cs typeface="Times New Roman" pitchFamily="18" charset="0"/>
              </a:rPr>
              <a:t>Estratégia</a:t>
            </a:r>
            <a:br>
              <a:rPr lang="pt-PT" dirty="0" smtClean="0">
                <a:cs typeface="Times New Roman" pitchFamily="18" charset="0"/>
              </a:rPr>
            </a:br>
            <a:r>
              <a:rPr lang="pt-PT" dirty="0" smtClean="0">
                <a:cs typeface="Times New Roman" pitchFamily="18" charset="0"/>
              </a:rPr>
              <a:t>Pontapés de Canto</a:t>
            </a:r>
            <a:r>
              <a:rPr lang="pt-PT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pt-PT" dirty="0" smtClean="0">
                <a:solidFill>
                  <a:srgbClr val="FFC000"/>
                </a:solidFill>
                <a:cs typeface="Times New Roman" pitchFamily="18" charset="0"/>
              </a:rPr>
              <a:t>Ofensivos</a:t>
            </a:r>
            <a:endParaRPr lang="pt-PT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00034" y="128586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Exemplo 2</a:t>
            </a:r>
            <a:endParaRPr lang="pt-PT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H="1" flipV="1">
            <a:off x="7013580" y="6288106"/>
            <a:ext cx="1558948" cy="141290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20" name="Marcador de Posição do Rodapé 1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6" grpId="0" animBg="1"/>
      <p:bldP spid="111627" grpId="0" animBg="1"/>
      <p:bldP spid="111630" grpId="0" animBg="1"/>
      <p:bldP spid="111632" grpId="0" animBg="1"/>
      <p:bldP spid="16" grpId="0" animBg="1"/>
    </p:bldLst>
  </p:timing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04250" y="6524625"/>
            <a:ext cx="215900" cy="198438"/>
          </a:xfrm>
          <a:prstGeom prst="rect">
            <a:avLst/>
          </a:prstGeom>
          <a:noFill/>
        </p:spPr>
      </p:pic>
      <p:pic>
        <p:nvPicPr>
          <p:cNvPr id="112645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443663" y="5805488"/>
            <a:ext cx="558800" cy="828675"/>
          </a:xfrm>
          <a:prstGeom prst="rect">
            <a:avLst/>
          </a:prstGeom>
          <a:noFill/>
        </p:spPr>
      </p:pic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/>
          </a:p>
        </p:txBody>
      </p:sp>
      <p:pic>
        <p:nvPicPr>
          <p:cNvPr id="112649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88125" y="2708275"/>
            <a:ext cx="558800" cy="828675"/>
          </a:xfrm>
          <a:prstGeom prst="rect">
            <a:avLst/>
          </a:prstGeom>
          <a:noFill/>
        </p:spPr>
      </p:pic>
      <p:pic>
        <p:nvPicPr>
          <p:cNvPr id="112650" name="Picture 10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524750" y="3789363"/>
            <a:ext cx="558800" cy="828675"/>
          </a:xfrm>
          <a:prstGeom prst="rect">
            <a:avLst/>
          </a:prstGeom>
          <a:noFill/>
        </p:spPr>
      </p:pic>
      <p:pic>
        <p:nvPicPr>
          <p:cNvPr id="112651" name="Picture 11" descr="j019434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4250" y="5856288"/>
            <a:ext cx="560388" cy="885825"/>
          </a:xfrm>
          <a:prstGeom prst="rect">
            <a:avLst/>
          </a:prstGeom>
          <a:noFill/>
        </p:spPr>
      </p:pic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>
                <a:cs typeface="Times New Roman" pitchFamily="18" charset="0"/>
              </a:rPr>
              <a:t>Estratégia</a:t>
            </a:r>
            <a:br>
              <a:rPr lang="pt-PT" dirty="0" smtClean="0">
                <a:cs typeface="Times New Roman" pitchFamily="18" charset="0"/>
              </a:rPr>
            </a:br>
            <a:r>
              <a:rPr lang="pt-PT" dirty="0" smtClean="0">
                <a:cs typeface="Times New Roman" pitchFamily="18" charset="0"/>
              </a:rPr>
              <a:t>Pontapés de Canto</a:t>
            </a:r>
            <a:r>
              <a:rPr lang="pt-PT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pt-PT" dirty="0" smtClean="0">
                <a:solidFill>
                  <a:srgbClr val="FFC000"/>
                </a:solidFill>
                <a:cs typeface="Times New Roman" pitchFamily="18" charset="0"/>
              </a:rPr>
              <a:t>Ofensivos</a:t>
            </a:r>
            <a:endParaRPr lang="pt-PT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00034" y="128586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Exemplo 2</a:t>
            </a:r>
            <a:endParaRPr lang="pt-PT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3" name="Marcador de Posição do Rodapé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18212 0.10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3.7037E-6 L -0.33871 3.7037E-6 " pathEditMode="relative" ptsTypes="AA">
                                      <p:cBhvr>
                                        <p:cTn id="8" dur="20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3.7037E-6 C -0.08004 -0.00371 -0.16007 -0.00718 -0.18889 -0.01065 C -0.21771 -0.01412 -0.18751 -0.01945 -0.1731 -0.02107 C -0.15869 -0.02269 -0.12448 -0.02269 -0.10226 -0.02107 C -0.08004 -0.01945 -0.05626 -0.01227 -0.03924 -0.01065 C -0.02223 -0.00903 -0.0066 -0.00718 -6.94444E-6 -0.01065 C 0.00659 -0.01412 0.00121 0.02801 -6.94444E-6 -0.03148 C -0.00122 -0.09098 -0.00452 -0.2294 -0.00782 -0.3676 " pathEditMode="relative" ptsTypes="aaaaaaaA">
                                      <p:cBhvr>
                                        <p:cTn id="10" dur="20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04250" y="6524625"/>
            <a:ext cx="215900" cy="198438"/>
          </a:xfrm>
          <a:prstGeom prst="rect">
            <a:avLst/>
          </a:prstGeom>
          <a:noFill/>
        </p:spPr>
      </p:pic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/>
          </a:p>
        </p:txBody>
      </p:sp>
      <p:pic>
        <p:nvPicPr>
          <p:cNvPr id="113673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88125" y="2708275"/>
            <a:ext cx="558800" cy="828675"/>
          </a:xfrm>
          <a:prstGeom prst="rect">
            <a:avLst/>
          </a:prstGeom>
          <a:noFill/>
        </p:spPr>
      </p:pic>
      <p:sp>
        <p:nvSpPr>
          <p:cNvPr id="113674" name="Line 10"/>
          <p:cNvSpPr>
            <a:spLocks noChangeShapeType="1"/>
          </p:cNvSpPr>
          <p:nvPr/>
        </p:nvSpPr>
        <p:spPr bwMode="auto">
          <a:xfrm>
            <a:off x="6948488" y="5157788"/>
            <a:ext cx="1655762" cy="1439862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13675" name="Line 11"/>
          <p:cNvSpPr>
            <a:spLocks noChangeShapeType="1"/>
          </p:cNvSpPr>
          <p:nvPr/>
        </p:nvSpPr>
        <p:spPr bwMode="auto">
          <a:xfrm>
            <a:off x="6948488" y="3573463"/>
            <a:ext cx="720725" cy="719137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113676" name="Picture 12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524750" y="3789363"/>
            <a:ext cx="558800" cy="828675"/>
          </a:xfrm>
          <a:prstGeom prst="rect">
            <a:avLst/>
          </a:prstGeom>
          <a:noFill/>
        </p:spPr>
      </p:pic>
      <p:sp>
        <p:nvSpPr>
          <p:cNvPr id="113677" name="Line 13"/>
          <p:cNvSpPr>
            <a:spLocks noChangeShapeType="1"/>
          </p:cNvSpPr>
          <p:nvPr/>
        </p:nvSpPr>
        <p:spPr bwMode="auto">
          <a:xfrm flipV="1">
            <a:off x="6877050" y="3357563"/>
            <a:ext cx="0" cy="1800225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113678" name="Picture 14" descr="j019434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0125" y="5856288"/>
            <a:ext cx="560388" cy="885825"/>
          </a:xfrm>
          <a:prstGeom prst="rect">
            <a:avLst/>
          </a:prstGeom>
          <a:noFill/>
        </p:spPr>
      </p:pic>
      <p:pic>
        <p:nvPicPr>
          <p:cNvPr id="113679" name="Picture 15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2997200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80" name="Line 16"/>
          <p:cNvSpPr>
            <a:spLocks noChangeShapeType="1"/>
          </p:cNvSpPr>
          <p:nvPr/>
        </p:nvSpPr>
        <p:spPr bwMode="auto">
          <a:xfrm flipH="1">
            <a:off x="6804025" y="4005263"/>
            <a:ext cx="1728788" cy="2087562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>
                <a:cs typeface="Times New Roman" pitchFamily="18" charset="0"/>
              </a:rPr>
              <a:t>Estratégia</a:t>
            </a:r>
            <a:br>
              <a:rPr lang="pt-PT" dirty="0" smtClean="0">
                <a:cs typeface="Times New Roman" pitchFamily="18" charset="0"/>
              </a:rPr>
            </a:br>
            <a:r>
              <a:rPr lang="pt-PT" dirty="0" smtClean="0">
                <a:cs typeface="Times New Roman" pitchFamily="18" charset="0"/>
              </a:rPr>
              <a:t>Pontapés de Canto</a:t>
            </a:r>
            <a:r>
              <a:rPr lang="pt-PT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pt-PT" dirty="0" smtClean="0">
                <a:solidFill>
                  <a:srgbClr val="FFC000"/>
                </a:solidFill>
                <a:cs typeface="Times New Roman" pitchFamily="18" charset="0"/>
              </a:rPr>
              <a:t>Ofensivos</a:t>
            </a:r>
            <a:endParaRPr lang="pt-PT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00034" y="128586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Exemplo 3</a:t>
            </a:r>
            <a:endParaRPr lang="pt-PT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8501090" y="4214818"/>
            <a:ext cx="214314" cy="2286016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113669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443663" y="5805488"/>
            <a:ext cx="558800" cy="828675"/>
          </a:xfrm>
          <a:prstGeom prst="rect">
            <a:avLst/>
          </a:prstGeom>
          <a:noFill/>
        </p:spPr>
      </p:pic>
      <p:sp>
        <p:nvSpPr>
          <p:cNvPr id="21" name="Marcador de Posição do Rodapé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4" grpId="0" animBg="1"/>
      <p:bldP spid="113675" grpId="0" animBg="1"/>
      <p:bldP spid="113677" grpId="0" animBg="1"/>
      <p:bldP spid="113680" grpId="0" animBg="1"/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/>
              <a:t>Os deslocamentos dos jogadores sem bola, visam:</a:t>
            </a:r>
          </a:p>
          <a:p>
            <a:pPr lvl="1" algn="just"/>
            <a:endParaRPr lang="pt-PT" dirty="0" smtClean="0"/>
          </a:p>
          <a:p>
            <a:pPr lvl="1" algn="just"/>
            <a:r>
              <a:rPr lang="pt-PT" dirty="0" smtClean="0"/>
              <a:t>Um </a:t>
            </a:r>
            <a:r>
              <a:rPr lang="pt-PT" b="1" dirty="0" smtClean="0">
                <a:solidFill>
                  <a:srgbClr val="FFFF00"/>
                </a:solidFill>
              </a:rPr>
              <a:t>melhor apoio ao companheiro de posse de bola</a:t>
            </a:r>
            <a:endParaRPr lang="pt-PT" dirty="0" smtClean="0"/>
          </a:p>
          <a:p>
            <a:pPr lvl="1" algn="just"/>
            <a:endParaRPr lang="pt-PT" dirty="0" smtClean="0"/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Criação de desequilíbrios pontuais </a:t>
            </a:r>
            <a:r>
              <a:rPr lang="pt-PT" dirty="0" smtClean="0"/>
              <a:t>e temporários no sistema defensivo adversário.</a:t>
            </a:r>
            <a:endParaRPr lang="pt-PT" b="1" dirty="0">
              <a:solidFill>
                <a:srgbClr val="FFFF00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41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Fases do Processo Ofensivo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uiExpand="1" build="p"/>
    </p:bldLst>
  </p:timing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04250" y="6524625"/>
            <a:ext cx="215900" cy="198438"/>
          </a:xfrm>
          <a:prstGeom prst="rect">
            <a:avLst/>
          </a:prstGeom>
          <a:noFill/>
        </p:spPr>
      </p:pic>
      <p:pic>
        <p:nvPicPr>
          <p:cNvPr id="114693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443663" y="5805488"/>
            <a:ext cx="558800" cy="828675"/>
          </a:xfrm>
          <a:prstGeom prst="rect">
            <a:avLst/>
          </a:prstGeom>
          <a:noFill/>
        </p:spPr>
      </p:pic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/>
          </a:p>
        </p:txBody>
      </p:sp>
      <p:pic>
        <p:nvPicPr>
          <p:cNvPr id="114697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88125" y="2708275"/>
            <a:ext cx="558800" cy="828675"/>
          </a:xfrm>
          <a:prstGeom prst="rect">
            <a:avLst/>
          </a:prstGeom>
          <a:noFill/>
        </p:spPr>
      </p:pic>
      <p:pic>
        <p:nvPicPr>
          <p:cNvPr id="114698" name="Picture 10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524750" y="3789363"/>
            <a:ext cx="558800" cy="828675"/>
          </a:xfrm>
          <a:prstGeom prst="rect">
            <a:avLst/>
          </a:prstGeom>
          <a:noFill/>
        </p:spPr>
      </p:pic>
      <p:pic>
        <p:nvPicPr>
          <p:cNvPr id="114699" name="Picture 11" descr="j019434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0125" y="5856288"/>
            <a:ext cx="560388" cy="885825"/>
          </a:xfrm>
          <a:prstGeom prst="rect">
            <a:avLst/>
          </a:prstGeom>
          <a:noFill/>
        </p:spPr>
      </p:pic>
      <p:pic>
        <p:nvPicPr>
          <p:cNvPr id="114700" name="Picture 12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2997200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>
                <a:cs typeface="Times New Roman" pitchFamily="18" charset="0"/>
              </a:rPr>
              <a:t>Estratégia</a:t>
            </a:r>
            <a:br>
              <a:rPr lang="pt-PT" dirty="0" smtClean="0">
                <a:cs typeface="Times New Roman" pitchFamily="18" charset="0"/>
              </a:rPr>
            </a:br>
            <a:r>
              <a:rPr lang="pt-PT" dirty="0" smtClean="0">
                <a:cs typeface="Times New Roman" pitchFamily="18" charset="0"/>
              </a:rPr>
              <a:t>Pontapés de Canto</a:t>
            </a:r>
            <a:r>
              <a:rPr lang="pt-PT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pt-PT" dirty="0" smtClean="0">
                <a:solidFill>
                  <a:srgbClr val="FFC000"/>
                </a:solidFill>
                <a:cs typeface="Times New Roman" pitchFamily="18" charset="0"/>
              </a:rPr>
              <a:t>Ofensivos</a:t>
            </a:r>
            <a:endParaRPr lang="pt-PT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00034" y="128586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Exemplo 3</a:t>
            </a:r>
            <a:endParaRPr lang="pt-PT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4" name="Marcador de Posição do Rodapé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1.11111E-6 L -0.09461 -0.12615 " pathEditMode="relative" ptsTypes="AA">
                                      <p:cBhvr>
                                        <p:cTn id="6" dur="20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-2.96296E-6 L -0.20469 -0.22037 " pathEditMode="relative" ptsTypes="AA">
                                      <p:cBhvr>
                                        <p:cTn id="8" dur="20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83333E-6 2.22222E-6 L 0.19688 -0.37801 " pathEditMode="relative" ptsTypes="AA">
                                      <p:cBhvr>
                                        <p:cTn id="10" dur="2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7.40741E-7 L 4.44444E-6 0.25186 " pathEditMode="relative" ptsTypes="AA">
                                      <p:cBhvr>
                                        <p:cTn id="12" dur="20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69 -0.25579 L 0.0158 -0.266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04250" y="6524625"/>
            <a:ext cx="215900" cy="198438"/>
          </a:xfrm>
          <a:prstGeom prst="rect">
            <a:avLst/>
          </a:prstGeom>
          <a:noFill/>
        </p:spPr>
      </p:pic>
      <p:pic>
        <p:nvPicPr>
          <p:cNvPr id="115717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156325" y="3824288"/>
            <a:ext cx="558800" cy="828675"/>
          </a:xfrm>
          <a:prstGeom prst="rect">
            <a:avLst/>
          </a:prstGeom>
          <a:noFill/>
        </p:spPr>
      </p:pic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/>
          </a:p>
        </p:txBody>
      </p:sp>
      <p:pic>
        <p:nvPicPr>
          <p:cNvPr id="115721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651500" y="3824288"/>
            <a:ext cx="558800" cy="828675"/>
          </a:xfrm>
          <a:prstGeom prst="rect">
            <a:avLst/>
          </a:prstGeom>
          <a:noFill/>
        </p:spPr>
      </p:pic>
      <p:pic>
        <p:nvPicPr>
          <p:cNvPr id="115722" name="Picture 10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659563" y="3824288"/>
            <a:ext cx="558800" cy="828675"/>
          </a:xfrm>
          <a:prstGeom prst="rect">
            <a:avLst/>
          </a:prstGeom>
          <a:noFill/>
        </p:spPr>
      </p:pic>
      <p:pic>
        <p:nvPicPr>
          <p:cNvPr id="115723" name="Picture 11" descr="j019434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0125" y="5856288"/>
            <a:ext cx="560388" cy="885825"/>
          </a:xfrm>
          <a:prstGeom prst="rect">
            <a:avLst/>
          </a:prstGeom>
          <a:noFill/>
        </p:spPr>
      </p:pic>
      <p:sp>
        <p:nvSpPr>
          <p:cNvPr id="115724" name="Freeform 12"/>
          <p:cNvSpPr>
            <a:spLocks/>
          </p:cNvSpPr>
          <p:nvPr/>
        </p:nvSpPr>
        <p:spPr bwMode="auto">
          <a:xfrm>
            <a:off x="6276975" y="4221163"/>
            <a:ext cx="887413" cy="1295400"/>
          </a:xfrm>
          <a:custGeom>
            <a:avLst/>
            <a:gdLst/>
            <a:ahLst/>
            <a:cxnLst>
              <a:cxn ang="0">
                <a:pos x="378" y="0"/>
              </a:cxn>
              <a:cxn ang="0">
                <a:pos x="196" y="408"/>
              </a:cxn>
              <a:cxn ang="0">
                <a:pos x="60" y="499"/>
              </a:cxn>
              <a:cxn ang="0">
                <a:pos x="559" y="816"/>
              </a:cxn>
            </a:cxnLst>
            <a:rect l="0" t="0" r="r" b="b"/>
            <a:pathLst>
              <a:path w="559" h="816">
                <a:moveTo>
                  <a:pt x="378" y="0"/>
                </a:moveTo>
                <a:cubicBezTo>
                  <a:pt x="313" y="162"/>
                  <a:pt x="249" y="325"/>
                  <a:pt x="196" y="408"/>
                </a:cubicBezTo>
                <a:cubicBezTo>
                  <a:pt x="143" y="491"/>
                  <a:pt x="0" y="431"/>
                  <a:pt x="60" y="499"/>
                </a:cubicBezTo>
                <a:cubicBezTo>
                  <a:pt x="120" y="567"/>
                  <a:pt x="339" y="691"/>
                  <a:pt x="559" y="816"/>
                </a:cubicBezTo>
              </a:path>
            </a:pathLst>
          </a:cu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15725" name="Freeform 13"/>
          <p:cNvSpPr>
            <a:spLocks/>
          </p:cNvSpPr>
          <p:nvPr/>
        </p:nvSpPr>
        <p:spPr bwMode="auto">
          <a:xfrm>
            <a:off x="5940425" y="3789363"/>
            <a:ext cx="2663825" cy="1319212"/>
          </a:xfrm>
          <a:custGeom>
            <a:avLst/>
            <a:gdLst/>
            <a:ahLst/>
            <a:cxnLst>
              <a:cxn ang="0">
                <a:pos x="0" y="317"/>
              </a:cxn>
              <a:cxn ang="0">
                <a:pos x="227" y="771"/>
              </a:cxn>
              <a:cxn ang="0">
                <a:pos x="544" y="680"/>
              </a:cxn>
              <a:cxn ang="0">
                <a:pos x="1678" y="0"/>
              </a:cxn>
            </a:cxnLst>
            <a:rect l="0" t="0" r="r" b="b"/>
            <a:pathLst>
              <a:path w="1678" h="831">
                <a:moveTo>
                  <a:pt x="0" y="317"/>
                </a:moveTo>
                <a:cubicBezTo>
                  <a:pt x="68" y="514"/>
                  <a:pt x="136" y="711"/>
                  <a:pt x="227" y="771"/>
                </a:cubicBezTo>
                <a:cubicBezTo>
                  <a:pt x="318" y="831"/>
                  <a:pt x="302" y="808"/>
                  <a:pt x="544" y="680"/>
                </a:cubicBezTo>
                <a:cubicBezTo>
                  <a:pt x="786" y="552"/>
                  <a:pt x="1232" y="276"/>
                  <a:pt x="1678" y="0"/>
                </a:cubicBezTo>
              </a:path>
            </a:pathLst>
          </a:cu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15726" name="Line 14"/>
          <p:cNvSpPr>
            <a:spLocks noChangeShapeType="1"/>
          </p:cNvSpPr>
          <p:nvPr/>
        </p:nvSpPr>
        <p:spPr bwMode="auto">
          <a:xfrm>
            <a:off x="7164388" y="5516563"/>
            <a:ext cx="1582737" cy="1081087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15727" name="Line 15"/>
          <p:cNvSpPr>
            <a:spLocks noChangeShapeType="1"/>
          </p:cNvSpPr>
          <p:nvPr/>
        </p:nvSpPr>
        <p:spPr bwMode="auto">
          <a:xfrm>
            <a:off x="8604250" y="3933825"/>
            <a:ext cx="71438" cy="2447925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15728" name="Freeform 16"/>
          <p:cNvSpPr>
            <a:spLocks/>
          </p:cNvSpPr>
          <p:nvPr/>
        </p:nvSpPr>
        <p:spPr bwMode="auto">
          <a:xfrm>
            <a:off x="5148263" y="3105150"/>
            <a:ext cx="2100262" cy="1116013"/>
          </a:xfrm>
          <a:custGeom>
            <a:avLst/>
            <a:gdLst/>
            <a:ahLst/>
            <a:cxnLst>
              <a:cxn ang="0">
                <a:pos x="816" y="703"/>
              </a:cxn>
              <a:cxn ang="0">
                <a:pos x="1179" y="295"/>
              </a:cxn>
              <a:cxn ang="0">
                <a:pos x="1270" y="113"/>
              </a:cxn>
              <a:cxn ang="0">
                <a:pos x="1270" y="23"/>
              </a:cxn>
              <a:cxn ang="0">
                <a:pos x="952" y="68"/>
              </a:cxn>
              <a:cxn ang="0">
                <a:pos x="0" y="431"/>
              </a:cxn>
            </a:cxnLst>
            <a:rect l="0" t="0" r="r" b="b"/>
            <a:pathLst>
              <a:path w="1323" h="703">
                <a:moveTo>
                  <a:pt x="816" y="703"/>
                </a:moveTo>
                <a:cubicBezTo>
                  <a:pt x="959" y="548"/>
                  <a:pt x="1103" y="393"/>
                  <a:pt x="1179" y="295"/>
                </a:cubicBezTo>
                <a:cubicBezTo>
                  <a:pt x="1255" y="197"/>
                  <a:pt x="1255" y="158"/>
                  <a:pt x="1270" y="113"/>
                </a:cubicBezTo>
                <a:cubicBezTo>
                  <a:pt x="1285" y="68"/>
                  <a:pt x="1323" y="30"/>
                  <a:pt x="1270" y="23"/>
                </a:cubicBezTo>
                <a:cubicBezTo>
                  <a:pt x="1217" y="16"/>
                  <a:pt x="1164" y="0"/>
                  <a:pt x="952" y="68"/>
                </a:cubicBezTo>
                <a:cubicBezTo>
                  <a:pt x="740" y="136"/>
                  <a:pt x="370" y="283"/>
                  <a:pt x="0" y="431"/>
                </a:cubicBezTo>
              </a:path>
            </a:pathLst>
          </a:cu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>
                <a:cs typeface="Times New Roman" pitchFamily="18" charset="0"/>
              </a:rPr>
              <a:t>Estratégia</a:t>
            </a:r>
            <a:br>
              <a:rPr lang="pt-PT" dirty="0" smtClean="0">
                <a:cs typeface="Times New Roman" pitchFamily="18" charset="0"/>
              </a:rPr>
            </a:br>
            <a:r>
              <a:rPr lang="pt-PT" dirty="0" smtClean="0">
                <a:cs typeface="Times New Roman" pitchFamily="18" charset="0"/>
              </a:rPr>
              <a:t>Pontapés de Canto</a:t>
            </a:r>
            <a:r>
              <a:rPr lang="pt-PT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pt-PT" dirty="0" smtClean="0">
                <a:solidFill>
                  <a:srgbClr val="FFC000"/>
                </a:solidFill>
                <a:cs typeface="Times New Roman" pitchFamily="18" charset="0"/>
              </a:rPr>
              <a:t>Ofensivos</a:t>
            </a:r>
            <a:endParaRPr lang="pt-PT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00034" y="128586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Exemplo 4</a:t>
            </a:r>
            <a:endParaRPr lang="pt-PT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8" name="Marcador de Posição do Rodapé 1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4" grpId="0" animBg="1"/>
      <p:bldP spid="115725" grpId="0" animBg="1"/>
      <p:bldP spid="115726" grpId="0" animBg="1"/>
      <p:bldP spid="115727" grpId="0" animBg="1"/>
      <p:bldP spid="115728" grpId="0" animBg="1"/>
    </p:bldLst>
  </p:timing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0" y="2307600"/>
            <a:ext cx="9086850" cy="4549775"/>
          </a:xfrm>
          <a:prstGeom prst="rect">
            <a:avLst/>
          </a:prstGeom>
          <a:noFill/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04250" y="6524625"/>
            <a:ext cx="215900" cy="198438"/>
          </a:xfrm>
          <a:prstGeom prst="rect">
            <a:avLst/>
          </a:prstGeom>
          <a:noFill/>
        </p:spPr>
      </p:pic>
      <p:pic>
        <p:nvPicPr>
          <p:cNvPr id="116741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156325" y="3824288"/>
            <a:ext cx="558800" cy="828675"/>
          </a:xfrm>
          <a:prstGeom prst="rect">
            <a:avLst/>
          </a:prstGeom>
          <a:noFill/>
        </p:spPr>
      </p:pic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/>
          </a:p>
        </p:txBody>
      </p:sp>
      <p:pic>
        <p:nvPicPr>
          <p:cNvPr id="116745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651500" y="3824288"/>
            <a:ext cx="558800" cy="828675"/>
          </a:xfrm>
          <a:prstGeom prst="rect">
            <a:avLst/>
          </a:prstGeom>
          <a:noFill/>
        </p:spPr>
      </p:pic>
      <p:pic>
        <p:nvPicPr>
          <p:cNvPr id="116746" name="Picture 10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659563" y="3824288"/>
            <a:ext cx="558800" cy="828675"/>
          </a:xfrm>
          <a:prstGeom prst="rect">
            <a:avLst/>
          </a:prstGeom>
          <a:noFill/>
        </p:spPr>
      </p:pic>
      <p:pic>
        <p:nvPicPr>
          <p:cNvPr id="116747" name="Picture 11" descr="j019434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0125" y="5856288"/>
            <a:ext cx="560388" cy="885825"/>
          </a:xfrm>
          <a:prstGeom prst="rect">
            <a:avLst/>
          </a:prstGeom>
          <a:noFill/>
        </p:spPr>
      </p:pic>
      <p:sp>
        <p:nvSpPr>
          <p:cNvPr id="116748" name="Line 12"/>
          <p:cNvSpPr>
            <a:spLocks noChangeShapeType="1"/>
          </p:cNvSpPr>
          <p:nvPr/>
        </p:nvSpPr>
        <p:spPr bwMode="auto">
          <a:xfrm flipH="1">
            <a:off x="8675688" y="4005263"/>
            <a:ext cx="0" cy="2663825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>
                <a:cs typeface="Times New Roman" pitchFamily="18" charset="0"/>
              </a:rPr>
              <a:t>Estratégia</a:t>
            </a:r>
            <a:br>
              <a:rPr lang="pt-PT" dirty="0" smtClean="0">
                <a:cs typeface="Times New Roman" pitchFamily="18" charset="0"/>
              </a:rPr>
            </a:br>
            <a:r>
              <a:rPr lang="pt-PT" dirty="0" smtClean="0">
                <a:cs typeface="Times New Roman" pitchFamily="18" charset="0"/>
              </a:rPr>
              <a:t>Pontapés de Canto</a:t>
            </a:r>
            <a:r>
              <a:rPr lang="pt-PT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pt-PT" dirty="0" smtClean="0">
                <a:solidFill>
                  <a:srgbClr val="FFC000"/>
                </a:solidFill>
                <a:cs typeface="Times New Roman" pitchFamily="18" charset="0"/>
              </a:rPr>
              <a:t>Ofensivos</a:t>
            </a:r>
            <a:endParaRPr lang="pt-PT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00034" y="128586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Exemplo 4</a:t>
            </a:r>
            <a:endParaRPr lang="pt-PT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4" name="Marcador de Posição do Rodapé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8.51852E-6 C 0.01181 0.03148 0.02361 0.06296 0.03143 0.08402 C 0.03924 0.10509 0.03542 0.12592 0.04723 0.12592 C 0.05903 0.12592 0.06181 0.1155 0.10243 0.08402 C 0.14306 0.05254 0.21719 -0.00533 0.29132 -0.06297 " pathEditMode="relative" ptsTypes="aaaaA">
                                      <p:cBhvr>
                                        <p:cTn id="6" dur="20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3.7037E-7 C -0.0151 0.0368 -0.0302 0.07361 -0.0394 0.09467 C -0.0486 0.11574 -0.06562 0.11226 -0.05503 0.12615 C -0.04444 0.14004 -0.01041 0.15926 0.02362 0.17847 " pathEditMode="relative" ptsTypes="aaaA">
                                      <p:cBhvr>
                                        <p:cTn id="8" dur="2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-0.16545 -0.17847 " pathEditMode="relative" ptsTypes="AA">
                                      <p:cBhvr>
                                        <p:cTn id="10" dur="20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C 0.03594 -0.05602 0.07205 -0.11204 0.07865 -0.13657 C 0.08525 -0.16111 0.07743 -0.16088 0.03941 -0.14699 C 0.00139 -0.1331 -0.07413 -0.09282 -0.14965 -0.05255 " pathEditMode="relative" ptsTypes="aaaA">
                                      <p:cBhvr>
                                        <p:cTn id="12" dur="20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031 -0.16921 L 0.01875 -0.2743 " pathEditMode="relative" ptsTypes="AA">
                                      <p:cBhvr>
                                        <p:cTn id="15" dur="20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sz="2400" dirty="0" smtClean="0">
                <a:cs typeface="Times New Roman" pitchFamily="18" charset="0"/>
              </a:rPr>
              <a:t>Nas reposições lançamentos </a:t>
            </a:r>
            <a:r>
              <a:rPr lang="pt-PT" sz="2400" dirty="0">
                <a:cs typeface="Times New Roman" pitchFamily="18" charset="0"/>
              </a:rPr>
              <a:t>devemos ter em conta a zona onde </a:t>
            </a:r>
            <a:r>
              <a:rPr lang="pt-PT" sz="2400" dirty="0" smtClean="0">
                <a:cs typeface="Times New Roman" pitchFamily="18" charset="0"/>
              </a:rPr>
              <a:t>elas </a:t>
            </a:r>
            <a:r>
              <a:rPr lang="pt-PT" sz="2400" dirty="0">
                <a:cs typeface="Times New Roman" pitchFamily="18" charset="0"/>
              </a:rPr>
              <a:t>ocorrem</a:t>
            </a:r>
            <a:r>
              <a:rPr lang="pt-PT" sz="2400" dirty="0" smtClean="0">
                <a:cs typeface="Times New Roman" pitchFamily="18" charset="0"/>
              </a:rPr>
              <a:t>.</a:t>
            </a:r>
          </a:p>
          <a:p>
            <a:pPr lvl="1" algn="just"/>
            <a:r>
              <a:rPr lang="pt-PT" sz="2200" dirty="0" smtClean="0">
                <a:cs typeface="Times New Roman" pitchFamily="18" charset="0"/>
              </a:rPr>
              <a:t>Se </a:t>
            </a:r>
            <a:r>
              <a:rPr lang="pt-PT" sz="2200" dirty="0">
                <a:cs typeface="Times New Roman" pitchFamily="18" charset="0"/>
              </a:rPr>
              <a:t>é no nosso meio campo, </a:t>
            </a:r>
            <a:r>
              <a:rPr lang="pt-PT" sz="2200" b="1" dirty="0">
                <a:solidFill>
                  <a:srgbClr val="FFFF00"/>
                </a:solidFill>
                <a:cs typeface="Times New Roman" pitchFamily="18" charset="0"/>
              </a:rPr>
              <a:t>asseguramos a posse de </a:t>
            </a:r>
            <a:r>
              <a:rPr lang="pt-PT" sz="2200" b="1" dirty="0" smtClean="0">
                <a:solidFill>
                  <a:srgbClr val="FFFF00"/>
                </a:solidFill>
                <a:cs typeface="Times New Roman" pitchFamily="18" charset="0"/>
              </a:rPr>
              <a:t>bola</a:t>
            </a:r>
            <a:endParaRPr lang="pt-PT" sz="2200" dirty="0" smtClean="0">
              <a:cs typeface="Times New Roman" pitchFamily="18" charset="0"/>
            </a:endParaRPr>
          </a:p>
          <a:p>
            <a:pPr lvl="1" algn="just"/>
            <a:r>
              <a:rPr lang="pt-PT" sz="2200" dirty="0" smtClean="0">
                <a:cs typeface="Times New Roman" pitchFamily="18" charset="0"/>
              </a:rPr>
              <a:t>Se </a:t>
            </a:r>
            <a:r>
              <a:rPr lang="pt-PT" sz="2200" dirty="0">
                <a:cs typeface="Times New Roman" pitchFamily="18" charset="0"/>
              </a:rPr>
              <a:t>é no meio campo adversário podemos desenvolver estratégias que </a:t>
            </a:r>
            <a:r>
              <a:rPr lang="pt-PT" sz="2200" b="1" dirty="0">
                <a:solidFill>
                  <a:srgbClr val="FFFF00"/>
                </a:solidFill>
                <a:cs typeface="Times New Roman" pitchFamily="18" charset="0"/>
              </a:rPr>
              <a:t>permitam situações facilitadas de finalização</a:t>
            </a:r>
            <a:r>
              <a:rPr lang="pt-PT" sz="2200" dirty="0">
                <a:cs typeface="Times New Roman" pitchFamily="18" charset="0"/>
              </a:rPr>
              <a:t>.</a:t>
            </a:r>
            <a:r>
              <a:rPr lang="en-GB" sz="2200" dirty="0"/>
              <a:t> </a:t>
            </a:r>
          </a:p>
          <a:p>
            <a:endParaRPr lang="pt-PT" sz="2800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AD3346F-1E17-4198-9D96-CA6F1D4046A7}" type="slidenum">
              <a:rPr lang="pt-PT" smtClean="0"/>
              <a:pPr/>
              <a:t>413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800" dirty="0" smtClean="0">
                <a:cs typeface="Times New Roman" pitchFamily="18" charset="0"/>
              </a:rPr>
              <a:t>Estratégia</a:t>
            </a:r>
            <a:br>
              <a:rPr lang="pt-PT" sz="3800" dirty="0" smtClean="0">
                <a:cs typeface="Times New Roman" pitchFamily="18" charset="0"/>
              </a:rPr>
            </a:br>
            <a:r>
              <a:rPr lang="pt-PT" sz="3800" dirty="0" smtClean="0">
                <a:cs typeface="Times New Roman" pitchFamily="18" charset="0"/>
              </a:rPr>
              <a:t>Reposições Laterais</a:t>
            </a:r>
            <a:endParaRPr lang="pt-PT" sz="3800" dirty="0"/>
          </a:p>
        </p:txBody>
      </p:sp>
      <p:pic>
        <p:nvPicPr>
          <p:cNvPr id="190468" name="Picture 4" descr="MVC-296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7988" y="3954904"/>
            <a:ext cx="3081334" cy="2360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uiExpand="1" build="p"/>
    </p:bldLst>
  </p:timing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6659563"/>
            <a:ext cx="215900" cy="198437"/>
          </a:xfrm>
          <a:prstGeom prst="rect">
            <a:avLst/>
          </a:prstGeom>
          <a:noFill/>
        </p:spPr>
      </p:pic>
      <p:pic>
        <p:nvPicPr>
          <p:cNvPr id="75781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132138" y="6029325"/>
            <a:ext cx="558800" cy="828675"/>
          </a:xfrm>
          <a:prstGeom prst="rect">
            <a:avLst/>
          </a:prstGeom>
          <a:noFill/>
        </p:spPr>
      </p:pic>
      <p:pic>
        <p:nvPicPr>
          <p:cNvPr id="75782" name="Picture 6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76600" y="2636838"/>
            <a:ext cx="558800" cy="828675"/>
          </a:xfrm>
          <a:prstGeom prst="rect">
            <a:avLst/>
          </a:prstGeom>
          <a:noFill/>
        </p:spPr>
      </p:pic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/>
          </a:p>
        </p:txBody>
      </p:sp>
      <p:pic>
        <p:nvPicPr>
          <p:cNvPr id="75787" name="Picture 11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843213" y="5229225"/>
            <a:ext cx="558800" cy="828675"/>
          </a:xfrm>
          <a:prstGeom prst="rect">
            <a:avLst/>
          </a:prstGeom>
          <a:noFill/>
        </p:spPr>
      </p:pic>
      <p:sp>
        <p:nvSpPr>
          <p:cNvPr id="75788" name="Line 12"/>
          <p:cNvSpPr>
            <a:spLocks noChangeShapeType="1"/>
          </p:cNvSpPr>
          <p:nvPr/>
        </p:nvSpPr>
        <p:spPr bwMode="auto">
          <a:xfrm>
            <a:off x="3492500" y="5876925"/>
            <a:ext cx="215900" cy="792163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75792" name="Line 16"/>
          <p:cNvSpPr>
            <a:spLocks noChangeShapeType="1"/>
          </p:cNvSpPr>
          <p:nvPr/>
        </p:nvSpPr>
        <p:spPr bwMode="auto">
          <a:xfrm flipH="1">
            <a:off x="3851275" y="3213100"/>
            <a:ext cx="3457575" cy="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75794" name="Picture 18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92950" y="5805488"/>
            <a:ext cx="558800" cy="828675"/>
          </a:xfrm>
          <a:prstGeom prst="rect">
            <a:avLst/>
          </a:prstGeom>
          <a:noFill/>
        </p:spPr>
      </p:pic>
      <p:sp>
        <p:nvSpPr>
          <p:cNvPr id="75795" name="Line 19"/>
          <p:cNvSpPr>
            <a:spLocks noChangeShapeType="1"/>
          </p:cNvSpPr>
          <p:nvPr/>
        </p:nvSpPr>
        <p:spPr bwMode="auto">
          <a:xfrm flipH="1">
            <a:off x="3419475" y="3284538"/>
            <a:ext cx="3960813" cy="2520950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75796" name="Picture 20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1725" y="5949950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7" name="Picture 21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5949950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8" name="Picture 22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5516563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9" name="Picture 23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2708275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00" name="AutoShape 24"/>
          <p:cNvSpPr>
            <a:spLocks noChangeArrowheads="1"/>
          </p:cNvSpPr>
          <p:nvPr/>
        </p:nvSpPr>
        <p:spPr bwMode="auto">
          <a:xfrm rot="2131733">
            <a:off x="7596188" y="3213100"/>
            <a:ext cx="503237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20" name="Título 1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800" dirty="0" smtClean="0">
                <a:cs typeface="Times New Roman" pitchFamily="18" charset="0"/>
              </a:rPr>
              <a:t>Estratégia</a:t>
            </a:r>
            <a:br>
              <a:rPr lang="pt-PT" sz="3800" dirty="0" smtClean="0">
                <a:cs typeface="Times New Roman" pitchFamily="18" charset="0"/>
              </a:rPr>
            </a:br>
            <a:r>
              <a:rPr lang="pt-PT" sz="3800" dirty="0" smtClean="0">
                <a:cs typeface="Times New Roman" pitchFamily="18" charset="0"/>
              </a:rPr>
              <a:t>Reposições Laterais</a:t>
            </a:r>
            <a:endParaRPr lang="pt-PT" sz="38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500034" y="128586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Exemplo 1</a:t>
            </a:r>
            <a:endParaRPr lang="pt-PT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9" name="Marcador de Posição do Número do Diapositivo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414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21" name="Marcador de Posição do Rodapé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8" grpId="0" animBg="1"/>
      <p:bldP spid="75792" grpId="0" animBg="1"/>
      <p:bldP spid="75795" grpId="0" animBg="1"/>
      <p:bldP spid="75800" grpId="0" animBg="1"/>
    </p:bldLst>
  </p:timing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6659563"/>
            <a:ext cx="215900" cy="198437"/>
          </a:xfrm>
          <a:prstGeom prst="rect">
            <a:avLst/>
          </a:prstGeom>
          <a:noFill/>
        </p:spPr>
      </p:pic>
      <p:pic>
        <p:nvPicPr>
          <p:cNvPr id="76805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132138" y="6029325"/>
            <a:ext cx="558800" cy="828675"/>
          </a:xfrm>
          <a:prstGeom prst="rect">
            <a:avLst/>
          </a:prstGeom>
          <a:noFill/>
        </p:spPr>
      </p:pic>
      <p:pic>
        <p:nvPicPr>
          <p:cNvPr id="76806" name="Picture 6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76600" y="2636838"/>
            <a:ext cx="558800" cy="828675"/>
          </a:xfrm>
          <a:prstGeom prst="rect">
            <a:avLst/>
          </a:prstGeom>
          <a:noFill/>
        </p:spPr>
      </p:pic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/>
          </a:p>
        </p:txBody>
      </p:sp>
      <p:pic>
        <p:nvPicPr>
          <p:cNvPr id="76810" name="Picture 10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843213" y="5229225"/>
            <a:ext cx="558800" cy="828675"/>
          </a:xfrm>
          <a:prstGeom prst="rect">
            <a:avLst/>
          </a:prstGeom>
          <a:noFill/>
        </p:spPr>
      </p:pic>
      <p:pic>
        <p:nvPicPr>
          <p:cNvPr id="76813" name="Picture 13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92950" y="5805488"/>
            <a:ext cx="558800" cy="828675"/>
          </a:xfrm>
          <a:prstGeom prst="rect">
            <a:avLst/>
          </a:prstGeom>
          <a:noFill/>
        </p:spPr>
      </p:pic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800" dirty="0" smtClean="0">
                <a:cs typeface="Times New Roman" pitchFamily="18" charset="0"/>
              </a:rPr>
              <a:t>Estratégia</a:t>
            </a:r>
            <a:br>
              <a:rPr lang="pt-PT" sz="3800" dirty="0" smtClean="0">
                <a:cs typeface="Times New Roman" pitchFamily="18" charset="0"/>
              </a:rPr>
            </a:br>
            <a:r>
              <a:rPr lang="pt-PT" sz="3800" dirty="0" smtClean="0">
                <a:cs typeface="Times New Roman" pitchFamily="18" charset="0"/>
              </a:rPr>
              <a:t>Reposições Laterais</a:t>
            </a:r>
            <a:endParaRPr lang="pt-PT" sz="38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00034" y="128586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Exemplo 1</a:t>
            </a:r>
            <a:endParaRPr lang="pt-PT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1" name="Marcador de Posição do Número do Diapositivo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415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3" name="Marcador de Posição do Rodapé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29 0.01319 L 0.41042 0.013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C -0.0283 -0.04445 -0.0566 -0.08843 -0.0573 -0.11968 C -0.05799 -0.15139 -0.08299 -0.12431 -0.00452 -0.18889 C 0.07413 -0.25324 0.24444 -0.3801 0.41493 -0.50648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-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6659563"/>
            <a:ext cx="215900" cy="198437"/>
          </a:xfrm>
          <a:prstGeom prst="rect">
            <a:avLst/>
          </a:prstGeom>
          <a:noFill/>
        </p:spPr>
      </p:pic>
      <p:pic>
        <p:nvPicPr>
          <p:cNvPr id="77830" name="Picture 6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00563" y="2852738"/>
            <a:ext cx="558800" cy="828675"/>
          </a:xfrm>
          <a:prstGeom prst="rect">
            <a:avLst/>
          </a:prstGeom>
          <a:noFill/>
        </p:spPr>
      </p:pic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/>
          </a:p>
        </p:txBody>
      </p:sp>
      <p:pic>
        <p:nvPicPr>
          <p:cNvPr id="77834" name="Picture 10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843213" y="5229225"/>
            <a:ext cx="558800" cy="828675"/>
          </a:xfrm>
          <a:prstGeom prst="rect">
            <a:avLst/>
          </a:prstGeom>
          <a:noFill/>
        </p:spPr>
      </p:pic>
      <p:sp>
        <p:nvSpPr>
          <p:cNvPr id="77835" name="Line 11"/>
          <p:cNvSpPr>
            <a:spLocks noChangeShapeType="1"/>
          </p:cNvSpPr>
          <p:nvPr/>
        </p:nvSpPr>
        <p:spPr bwMode="auto">
          <a:xfrm>
            <a:off x="3492500" y="5876925"/>
            <a:ext cx="215900" cy="792163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77836" name="Line 12"/>
          <p:cNvSpPr>
            <a:spLocks noChangeShapeType="1"/>
          </p:cNvSpPr>
          <p:nvPr/>
        </p:nvSpPr>
        <p:spPr bwMode="auto">
          <a:xfrm flipH="1" flipV="1">
            <a:off x="7380288" y="3860800"/>
            <a:ext cx="0" cy="2663825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77837" name="Picture 13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5825" y="3068638"/>
            <a:ext cx="558800" cy="828675"/>
          </a:xfrm>
          <a:prstGeom prst="rect">
            <a:avLst/>
          </a:prstGeom>
          <a:noFill/>
        </p:spPr>
      </p:pic>
      <p:sp>
        <p:nvSpPr>
          <p:cNvPr id="77838" name="Line 14"/>
          <p:cNvSpPr>
            <a:spLocks noChangeShapeType="1"/>
          </p:cNvSpPr>
          <p:nvPr/>
        </p:nvSpPr>
        <p:spPr bwMode="auto">
          <a:xfrm flipH="1">
            <a:off x="3419475" y="3573463"/>
            <a:ext cx="3960813" cy="2232025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77839" name="Picture 15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5373688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40" name="Picture 16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5949950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41" name="Picture 17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188" y="3284538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42" name="Picture 18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3068638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44" name="Freeform 20"/>
          <p:cNvSpPr>
            <a:spLocks/>
          </p:cNvSpPr>
          <p:nvPr/>
        </p:nvSpPr>
        <p:spPr bwMode="auto">
          <a:xfrm>
            <a:off x="3563938" y="3500438"/>
            <a:ext cx="3671887" cy="3097212"/>
          </a:xfrm>
          <a:custGeom>
            <a:avLst/>
            <a:gdLst/>
            <a:ahLst/>
            <a:cxnLst>
              <a:cxn ang="0">
                <a:pos x="0" y="1951"/>
              </a:cxn>
              <a:cxn ang="0">
                <a:pos x="181" y="1270"/>
              </a:cxn>
              <a:cxn ang="0">
                <a:pos x="907" y="817"/>
              </a:cxn>
              <a:cxn ang="0">
                <a:pos x="2313" y="0"/>
              </a:cxn>
            </a:cxnLst>
            <a:rect l="0" t="0" r="r" b="b"/>
            <a:pathLst>
              <a:path w="2313" h="1951">
                <a:moveTo>
                  <a:pt x="0" y="1951"/>
                </a:moveTo>
                <a:cubicBezTo>
                  <a:pt x="15" y="1705"/>
                  <a:pt x="30" y="1459"/>
                  <a:pt x="181" y="1270"/>
                </a:cubicBezTo>
                <a:cubicBezTo>
                  <a:pt x="332" y="1081"/>
                  <a:pt x="552" y="1029"/>
                  <a:pt x="907" y="817"/>
                </a:cubicBezTo>
                <a:cubicBezTo>
                  <a:pt x="1262" y="605"/>
                  <a:pt x="1787" y="302"/>
                  <a:pt x="2313" y="0"/>
                </a:cubicBezTo>
              </a:path>
            </a:pathLst>
          </a:cu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77845" name="Line 21"/>
          <p:cNvSpPr>
            <a:spLocks noChangeShapeType="1"/>
          </p:cNvSpPr>
          <p:nvPr/>
        </p:nvSpPr>
        <p:spPr bwMode="auto">
          <a:xfrm flipH="1" flipV="1">
            <a:off x="3492500" y="5805488"/>
            <a:ext cx="3887788" cy="719137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800" dirty="0" smtClean="0">
                <a:cs typeface="Times New Roman" pitchFamily="18" charset="0"/>
              </a:rPr>
              <a:t>Estratégia</a:t>
            </a:r>
            <a:br>
              <a:rPr lang="pt-PT" sz="3800" dirty="0" smtClean="0">
                <a:cs typeface="Times New Roman" pitchFamily="18" charset="0"/>
              </a:rPr>
            </a:br>
            <a:r>
              <a:rPr lang="pt-PT" sz="3800" dirty="0" smtClean="0">
                <a:cs typeface="Times New Roman" pitchFamily="18" charset="0"/>
              </a:rPr>
              <a:t>Reposições Laterais</a:t>
            </a:r>
            <a:endParaRPr lang="pt-PT" sz="38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500034" y="128586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Exemplo 2</a:t>
            </a:r>
            <a:endParaRPr lang="pt-PT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77829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132138" y="6029325"/>
            <a:ext cx="558800" cy="828675"/>
          </a:xfrm>
          <a:prstGeom prst="rect">
            <a:avLst/>
          </a:prstGeom>
          <a:noFill/>
        </p:spPr>
      </p:pic>
      <p:sp>
        <p:nvSpPr>
          <p:cNvPr id="20" name="Marcador de Posição do Número do Diapositivo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416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5" grpId="0" animBg="1"/>
      <p:bldP spid="77836" grpId="0" animBg="1"/>
      <p:bldP spid="77838" grpId="0" animBg="1"/>
      <p:bldP spid="77844" grpId="0" animBg="1"/>
      <p:bldP spid="77845" grpId="0" animBg="1"/>
    </p:bldLst>
  </p:timing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6659563"/>
            <a:ext cx="215900" cy="198437"/>
          </a:xfrm>
          <a:prstGeom prst="rect">
            <a:avLst/>
          </a:prstGeom>
          <a:noFill/>
        </p:spPr>
      </p:pic>
      <p:pic>
        <p:nvPicPr>
          <p:cNvPr id="78853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132138" y="6029325"/>
            <a:ext cx="558800" cy="828675"/>
          </a:xfrm>
          <a:prstGeom prst="rect">
            <a:avLst/>
          </a:prstGeom>
          <a:noFill/>
        </p:spPr>
      </p:pic>
      <p:pic>
        <p:nvPicPr>
          <p:cNvPr id="78854" name="Picture 6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00563" y="2852738"/>
            <a:ext cx="558800" cy="828675"/>
          </a:xfrm>
          <a:prstGeom prst="rect">
            <a:avLst/>
          </a:prstGeom>
          <a:noFill/>
        </p:spPr>
      </p:pic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/>
          </a:p>
        </p:txBody>
      </p:sp>
      <p:pic>
        <p:nvPicPr>
          <p:cNvPr id="78858" name="Picture 10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843213" y="5229225"/>
            <a:ext cx="558800" cy="828675"/>
          </a:xfrm>
          <a:prstGeom prst="rect">
            <a:avLst/>
          </a:prstGeom>
          <a:noFill/>
        </p:spPr>
      </p:pic>
      <p:pic>
        <p:nvPicPr>
          <p:cNvPr id="78861" name="Picture 13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5825" y="3068638"/>
            <a:ext cx="558800" cy="828675"/>
          </a:xfrm>
          <a:prstGeom prst="rect">
            <a:avLst/>
          </a:prstGeom>
          <a:noFill/>
        </p:spPr>
      </p:pic>
      <p:pic>
        <p:nvPicPr>
          <p:cNvPr id="78863" name="Picture 15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5373688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4" name="Picture 16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5949950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5" name="Picture 17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188" y="3284538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6" name="Picture 18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3068638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ítulo 1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800" dirty="0" smtClean="0">
                <a:cs typeface="Times New Roman" pitchFamily="18" charset="0"/>
              </a:rPr>
              <a:t>Estratégia</a:t>
            </a:r>
            <a:br>
              <a:rPr lang="pt-PT" sz="3800" dirty="0" smtClean="0">
                <a:cs typeface="Times New Roman" pitchFamily="18" charset="0"/>
              </a:rPr>
            </a:br>
            <a:r>
              <a:rPr lang="pt-PT" sz="3800" dirty="0" smtClean="0">
                <a:cs typeface="Times New Roman" pitchFamily="18" charset="0"/>
              </a:rPr>
              <a:t>Reposições Laterais</a:t>
            </a:r>
            <a:endParaRPr lang="pt-PT" sz="38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00034" y="128586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Exemplo 2</a:t>
            </a:r>
            <a:endParaRPr lang="pt-PT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5" name="Marcador de Posição do Número do Diapositivo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417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5.18519E-6 L -0.0552 -0.11552 " pathEditMode="relative" ptsTypes="AA">
                                      <p:cBhvr>
                                        <p:cTn id="6" dur="2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2.22222E-6 L 8.33333E-6 0.39907 " pathEditMode="relative" ptsTypes="AA">
                                      <p:cBhvr>
                                        <p:cTn id="8" dur="20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2222E-6 -8.67362E-19 L 4.72222E-6 0.4095 " pathEditMode="relative" ptsTypes="AA">
                                      <p:cBhvr>
                                        <p:cTn id="10" dur="2000" fill="hold"/>
                                        <p:tgtEl>
                                          <p:spTgt spid="78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6.2963E-6 C 0.00643 -0.04189 0.01303 -0.08379 0.03924 -0.12592 C 0.06546 -0.16805 0.09184 -0.19953 0.15747 -0.25208 C 0.22309 -0.30462 0.32796 -0.37291 0.43299 -0.44097 " pathEditMode="relative" ptsTypes="aaaA">
                                      <p:cBhvr>
                                        <p:cTn id="12" dur="2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21 -0.11552 L 0.44879 -0.04214 " pathEditMode="relative" ptsTypes="AA">
                                      <p:cBhvr>
                                        <p:cTn id="15" dur="2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6659563"/>
            <a:ext cx="215900" cy="198437"/>
          </a:xfrm>
          <a:prstGeom prst="rect">
            <a:avLst/>
          </a:prstGeom>
          <a:noFill/>
        </p:spPr>
      </p:pic>
      <p:pic>
        <p:nvPicPr>
          <p:cNvPr id="80901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132138" y="6029325"/>
            <a:ext cx="558800" cy="828675"/>
          </a:xfrm>
          <a:prstGeom prst="rect">
            <a:avLst/>
          </a:prstGeom>
          <a:noFill/>
        </p:spPr>
      </p:pic>
      <p:pic>
        <p:nvPicPr>
          <p:cNvPr id="80902" name="Picture 6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00563" y="2852738"/>
            <a:ext cx="558800" cy="828675"/>
          </a:xfrm>
          <a:prstGeom prst="rect">
            <a:avLst/>
          </a:prstGeom>
          <a:noFill/>
        </p:spPr>
      </p:pic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/>
          </a:p>
        </p:txBody>
      </p:sp>
      <p:pic>
        <p:nvPicPr>
          <p:cNvPr id="80906" name="Picture 10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843213" y="5229225"/>
            <a:ext cx="558800" cy="828675"/>
          </a:xfrm>
          <a:prstGeom prst="rect">
            <a:avLst/>
          </a:prstGeom>
          <a:noFill/>
        </p:spPr>
      </p:pic>
      <p:pic>
        <p:nvPicPr>
          <p:cNvPr id="80907" name="Picture 11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5825" y="3068638"/>
            <a:ext cx="558800" cy="828675"/>
          </a:xfrm>
          <a:prstGeom prst="rect">
            <a:avLst/>
          </a:prstGeom>
          <a:noFill/>
        </p:spPr>
      </p:pic>
      <p:pic>
        <p:nvPicPr>
          <p:cNvPr id="80908" name="Picture 12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5373688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9" name="Picture 13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5949950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0" name="Picture 14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188" y="3284538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1" name="Picture 15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3068638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ítulo 1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800" dirty="0" smtClean="0">
                <a:cs typeface="Times New Roman" pitchFamily="18" charset="0"/>
              </a:rPr>
              <a:t>Estratégia</a:t>
            </a:r>
            <a:br>
              <a:rPr lang="pt-PT" sz="3800" dirty="0" smtClean="0">
                <a:cs typeface="Times New Roman" pitchFamily="18" charset="0"/>
              </a:rPr>
            </a:br>
            <a:r>
              <a:rPr lang="pt-PT" sz="3800" dirty="0" smtClean="0">
                <a:cs typeface="Times New Roman" pitchFamily="18" charset="0"/>
              </a:rPr>
              <a:t>Reposições Laterais</a:t>
            </a:r>
            <a:endParaRPr lang="pt-PT" sz="38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00034" y="128586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Exemplo 2</a:t>
            </a:r>
            <a:endParaRPr lang="pt-PT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5" name="Marcador de Posição do Número do Diapositivo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418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5.18519E-6 L -0.0552 -0.11552 " pathEditMode="relative" ptsTypes="AA">
                                      <p:cBhvr>
                                        <p:cTn id="6" dur="2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2.22222E-6 L 8.33333E-6 0.39907 " pathEditMode="relative" ptsTypes="AA">
                                      <p:cBhvr>
                                        <p:cTn id="8" dur="2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2222E-6 -8.67362E-19 L 4.72222E-6 0.4095 " pathEditMode="relative" ptsTypes="AA">
                                      <p:cBhvr>
                                        <p:cTn id="10" dur="20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6.2963E-6 C 0.00643 -0.04189 0.01303 -0.08379 0.03924 -0.12592 C 0.06546 -0.16805 0.09184 -0.19953 0.15747 -0.25208 C 0.22309 -0.30462 0.32796 -0.37291 0.43299 -0.44097 " pathEditMode="relative" ptsTypes="aaaA">
                                      <p:cBhvr>
                                        <p:cTn id="12" dur="2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21 -0.11551 L 0.41337 -0.4643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6597650"/>
            <a:ext cx="215900" cy="198438"/>
          </a:xfrm>
          <a:prstGeom prst="rect">
            <a:avLst/>
          </a:prstGeom>
          <a:noFill/>
        </p:spPr>
      </p:pic>
      <p:pic>
        <p:nvPicPr>
          <p:cNvPr id="81925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867400" y="5949950"/>
            <a:ext cx="558800" cy="828675"/>
          </a:xfrm>
          <a:prstGeom prst="rect">
            <a:avLst/>
          </a:prstGeom>
          <a:noFill/>
        </p:spPr>
      </p:pic>
      <p:pic>
        <p:nvPicPr>
          <p:cNvPr id="81926" name="Picture 6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292725" y="2708275"/>
            <a:ext cx="558800" cy="828675"/>
          </a:xfrm>
          <a:prstGeom prst="rect">
            <a:avLst/>
          </a:prstGeom>
          <a:noFill/>
        </p:spPr>
      </p:pic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/>
          </a:p>
        </p:txBody>
      </p:sp>
      <p:pic>
        <p:nvPicPr>
          <p:cNvPr id="81930" name="Picture 10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932363" y="4868863"/>
            <a:ext cx="558800" cy="828675"/>
          </a:xfrm>
          <a:prstGeom prst="rect">
            <a:avLst/>
          </a:prstGeom>
          <a:noFill/>
        </p:spPr>
      </p:pic>
      <p:sp>
        <p:nvSpPr>
          <p:cNvPr id="81931" name="Line 11"/>
          <p:cNvSpPr>
            <a:spLocks noChangeShapeType="1"/>
          </p:cNvSpPr>
          <p:nvPr/>
        </p:nvSpPr>
        <p:spPr bwMode="auto">
          <a:xfrm flipH="1" flipV="1">
            <a:off x="6804025" y="5876925"/>
            <a:ext cx="288925" cy="647700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 flipV="1">
            <a:off x="6804025" y="4797425"/>
            <a:ext cx="288925" cy="10795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81935" name="Picture 15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4941888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6" name="Picture 16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7050" y="5300663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7" name="Picture 17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4149725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8" name="Picture 18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2924175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0" name="Line 20"/>
          <p:cNvSpPr>
            <a:spLocks noChangeShapeType="1"/>
          </p:cNvSpPr>
          <p:nvPr/>
        </p:nvSpPr>
        <p:spPr bwMode="auto">
          <a:xfrm flipH="1">
            <a:off x="6588125" y="5949950"/>
            <a:ext cx="144463" cy="647700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81941" name="Line 21"/>
          <p:cNvSpPr>
            <a:spLocks noChangeShapeType="1"/>
          </p:cNvSpPr>
          <p:nvPr/>
        </p:nvSpPr>
        <p:spPr bwMode="auto">
          <a:xfrm flipH="1">
            <a:off x="5364163" y="3573463"/>
            <a:ext cx="2736850" cy="1871662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81942" name="Line 22"/>
          <p:cNvSpPr>
            <a:spLocks noChangeShapeType="1"/>
          </p:cNvSpPr>
          <p:nvPr/>
        </p:nvSpPr>
        <p:spPr bwMode="auto">
          <a:xfrm flipH="1" flipV="1">
            <a:off x="5651500" y="3355975"/>
            <a:ext cx="792163" cy="1588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81943" name="Line 23"/>
          <p:cNvSpPr>
            <a:spLocks noChangeShapeType="1"/>
          </p:cNvSpPr>
          <p:nvPr/>
        </p:nvSpPr>
        <p:spPr bwMode="auto">
          <a:xfrm flipV="1">
            <a:off x="5724525" y="3429000"/>
            <a:ext cx="646113" cy="1223963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81944" name="Line 24"/>
          <p:cNvSpPr>
            <a:spLocks noChangeShapeType="1"/>
          </p:cNvSpPr>
          <p:nvPr/>
        </p:nvSpPr>
        <p:spPr bwMode="auto">
          <a:xfrm flipH="1">
            <a:off x="7164388" y="3933825"/>
            <a:ext cx="1152525" cy="2663825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81945" name="Line 25"/>
          <p:cNvSpPr>
            <a:spLocks noChangeShapeType="1"/>
          </p:cNvSpPr>
          <p:nvPr/>
        </p:nvSpPr>
        <p:spPr bwMode="auto">
          <a:xfrm>
            <a:off x="5724525" y="4797425"/>
            <a:ext cx="1368425" cy="1800225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81933" name="Picture 13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77050" y="3933825"/>
            <a:ext cx="558800" cy="828675"/>
          </a:xfrm>
          <a:prstGeom prst="rect">
            <a:avLst/>
          </a:prstGeom>
          <a:noFill/>
        </p:spPr>
      </p:pic>
      <p:sp>
        <p:nvSpPr>
          <p:cNvPr id="24" name="Título 2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800" dirty="0" smtClean="0">
                <a:cs typeface="Times New Roman" pitchFamily="18" charset="0"/>
              </a:rPr>
              <a:t>Estratégia</a:t>
            </a:r>
            <a:br>
              <a:rPr lang="pt-PT" sz="3800" dirty="0" smtClean="0">
                <a:cs typeface="Times New Roman" pitchFamily="18" charset="0"/>
              </a:rPr>
            </a:br>
            <a:r>
              <a:rPr lang="pt-PT" sz="3800" dirty="0" smtClean="0">
                <a:cs typeface="Times New Roman" pitchFamily="18" charset="0"/>
              </a:rPr>
              <a:t>Reposições Laterais</a:t>
            </a:r>
            <a:endParaRPr lang="pt-PT" sz="38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500034" y="128586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Exemplo 3</a:t>
            </a:r>
            <a:endParaRPr lang="pt-PT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419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25" name="Marcador de Posição do Rodapé 2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1" grpId="0" animBg="1"/>
      <p:bldP spid="81932" grpId="0" animBg="1"/>
      <p:bldP spid="81940" grpId="0" animBg="1"/>
      <p:bldP spid="81941" grpId="0" animBg="1"/>
      <p:bldP spid="81942" grpId="0" animBg="1"/>
      <p:bldP spid="81943" grpId="0" animBg="1"/>
      <p:bldP spid="81944" grpId="0" animBg="1"/>
      <p:bldP spid="8194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Os jogadores de posse de bola, devem:</a:t>
            </a: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Jogar rapidamente</a:t>
            </a:r>
            <a:r>
              <a:rPr lang="pt-PT" dirty="0" smtClean="0"/>
              <a:t> visando aproveitar solicitações dos companheiros melhor colocados, ou seja, em espaços mais perigosos para a equipa adversária;</a:t>
            </a:r>
          </a:p>
          <a:p>
            <a:pPr lvl="1" algn="just"/>
            <a:endParaRPr lang="pt-PT" dirty="0" smtClean="0"/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Segurar a posse de bola</a:t>
            </a:r>
            <a:r>
              <a:rPr lang="pt-PT" dirty="0" smtClean="0"/>
              <a:t> esperando o momento mais favorável para a resolução táctica escolhendo, decidindo e executando a acção técnico-táctica mais adequada (e não a mais fácil)</a:t>
            </a:r>
            <a:endParaRPr lang="pt-PT" b="1" dirty="0">
              <a:solidFill>
                <a:srgbClr val="FFFF00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42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Fases do Processo Ofensivo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uiExpand="1" build="p"/>
    </p:bldLst>
  </p:timing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6597650"/>
            <a:ext cx="215900" cy="198438"/>
          </a:xfrm>
          <a:prstGeom prst="rect">
            <a:avLst/>
          </a:prstGeom>
          <a:noFill/>
        </p:spPr>
      </p:pic>
      <p:pic>
        <p:nvPicPr>
          <p:cNvPr id="82949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867400" y="5949950"/>
            <a:ext cx="558800" cy="828675"/>
          </a:xfrm>
          <a:prstGeom prst="rect">
            <a:avLst/>
          </a:prstGeom>
          <a:noFill/>
        </p:spPr>
      </p:pic>
      <p:pic>
        <p:nvPicPr>
          <p:cNvPr id="82950" name="Picture 6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292725" y="2708275"/>
            <a:ext cx="558800" cy="828675"/>
          </a:xfrm>
          <a:prstGeom prst="rect">
            <a:avLst/>
          </a:prstGeom>
          <a:noFill/>
        </p:spPr>
      </p:pic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/>
          </a:p>
        </p:txBody>
      </p:sp>
      <p:pic>
        <p:nvPicPr>
          <p:cNvPr id="82954" name="Picture 10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932363" y="4868863"/>
            <a:ext cx="558800" cy="828675"/>
          </a:xfrm>
          <a:prstGeom prst="rect">
            <a:avLst/>
          </a:prstGeom>
          <a:noFill/>
        </p:spPr>
      </p:pic>
      <p:pic>
        <p:nvPicPr>
          <p:cNvPr id="82957" name="Picture 13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77050" y="3933825"/>
            <a:ext cx="558800" cy="828675"/>
          </a:xfrm>
          <a:prstGeom prst="rect">
            <a:avLst/>
          </a:prstGeom>
          <a:noFill/>
        </p:spPr>
      </p:pic>
      <p:pic>
        <p:nvPicPr>
          <p:cNvPr id="82958" name="Picture 14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4941888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9" name="Picture 15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7050" y="5300663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60" name="Picture 16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4149725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61" name="Picture 17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2924175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ítulo 1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800" dirty="0" smtClean="0">
                <a:cs typeface="Times New Roman" pitchFamily="18" charset="0"/>
              </a:rPr>
              <a:t>Estratégia</a:t>
            </a:r>
            <a:br>
              <a:rPr lang="pt-PT" sz="3800" dirty="0" smtClean="0">
                <a:cs typeface="Times New Roman" pitchFamily="18" charset="0"/>
              </a:rPr>
            </a:br>
            <a:r>
              <a:rPr lang="pt-PT" sz="3800" dirty="0" smtClean="0">
                <a:cs typeface="Times New Roman" pitchFamily="18" charset="0"/>
              </a:rPr>
              <a:t>Reposições Laterais</a:t>
            </a:r>
            <a:endParaRPr lang="pt-PT" sz="38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00034" y="128586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Exemplo 3</a:t>
            </a:r>
            <a:endParaRPr lang="pt-PT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5" name="Marcador de Posição do Número do Diapositivo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420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1.11111E-6 L 0.01979 -0.1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11806 -0.03171 " pathEditMode="relative" ptsTypes="AA">
                                      <p:cBhvr>
                                        <p:cTn id="8" dur="2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-0.04723 0.20995 " pathEditMode="relative" ptsTypes="AA">
                                      <p:cBhvr>
                                        <p:cTn id="10" dur="2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-0.10486 L 0.0592 -0.03148 " pathEditMode="relative" ptsTypes="AA">
                                      <p:cBhvr>
                                        <p:cTn id="13" dur="2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C 0.02483 7.40741E-7 0.04983 7.40741E-7 0.06302 7.40741E-7 C 0.07622 7.40741E-7 0.07882 -0.00694 0.07882 7.40741E-7 C 0.07882 0.00695 0.07622 0.00695 0.06302 0.0419 C 0.04983 0.07686 0.02483 0.14329 1.94444E-6 0.20996 " pathEditMode="relative" ptsTypes="aaaaA">
                                      <p:cBhvr>
                                        <p:cTn id="15" dur="2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C 0.01701 -0.04027 0.03403 -0.08055 0.05503 -0.11551 C 0.07604 -0.15046 0.09705 -0.18194 0.12587 -0.20995 C 0.15469 -0.23796 0.19549 -0.27315 0.2283 -0.28356 C 0.26111 -0.29398 0.29184 -0.28356 0.32274 -0.27291 " pathEditMode="relative" ptsTypes="aaaaA">
                                      <p:cBhvr>
                                        <p:cTn id="17" dur="2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21 -0.03148 L 0.20886 -0.39908 " pathEditMode="relative" ptsTypes="AA">
                                      <p:cBhvr>
                                        <p:cTn id="20" dur="2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6597650"/>
            <a:ext cx="215900" cy="198438"/>
          </a:xfrm>
          <a:prstGeom prst="rect">
            <a:avLst/>
          </a:prstGeom>
          <a:noFill/>
        </p:spPr>
      </p:pic>
      <p:pic>
        <p:nvPicPr>
          <p:cNvPr id="83973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867400" y="5949950"/>
            <a:ext cx="558800" cy="828675"/>
          </a:xfrm>
          <a:prstGeom prst="rect">
            <a:avLst/>
          </a:prstGeom>
          <a:noFill/>
        </p:spPr>
      </p:pic>
      <p:pic>
        <p:nvPicPr>
          <p:cNvPr id="83974" name="Picture 6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292725" y="2708275"/>
            <a:ext cx="558800" cy="828675"/>
          </a:xfrm>
          <a:prstGeom prst="rect">
            <a:avLst/>
          </a:prstGeom>
          <a:noFill/>
        </p:spPr>
      </p:pic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/>
          </a:p>
        </p:txBody>
      </p:sp>
      <p:pic>
        <p:nvPicPr>
          <p:cNvPr id="83978" name="Picture 10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932363" y="4868863"/>
            <a:ext cx="558800" cy="828675"/>
          </a:xfrm>
          <a:prstGeom prst="rect">
            <a:avLst/>
          </a:prstGeom>
          <a:noFill/>
        </p:spPr>
      </p:pic>
      <p:pic>
        <p:nvPicPr>
          <p:cNvPr id="83979" name="Picture 11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77050" y="3933825"/>
            <a:ext cx="558800" cy="828675"/>
          </a:xfrm>
          <a:prstGeom prst="rect">
            <a:avLst/>
          </a:prstGeom>
          <a:noFill/>
        </p:spPr>
      </p:pic>
      <p:pic>
        <p:nvPicPr>
          <p:cNvPr id="83980" name="Picture 12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4941888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1" name="Picture 13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7050" y="5300663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2" name="Picture 14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4149725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3" name="Picture 15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2924175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ítulo 1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800" dirty="0" smtClean="0">
                <a:cs typeface="Times New Roman" pitchFamily="18" charset="0"/>
              </a:rPr>
              <a:t>Estratégia</a:t>
            </a:r>
            <a:br>
              <a:rPr lang="pt-PT" sz="3800" dirty="0" smtClean="0">
                <a:cs typeface="Times New Roman" pitchFamily="18" charset="0"/>
              </a:rPr>
            </a:br>
            <a:r>
              <a:rPr lang="pt-PT" sz="3800" dirty="0" smtClean="0">
                <a:cs typeface="Times New Roman" pitchFamily="18" charset="0"/>
              </a:rPr>
              <a:t>Reposições Laterais</a:t>
            </a:r>
            <a:endParaRPr lang="pt-PT" sz="38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00034" y="128586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Exemplo 3</a:t>
            </a:r>
            <a:endParaRPr lang="pt-PT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5" name="Marcador de Posição do Número do Diapositivo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421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1.11111E-6 L 0.01979 -0.1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11806 -0.03171 " pathEditMode="relative" ptsTypes="AA">
                                      <p:cBhvr>
                                        <p:cTn id="8" dur="2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-0.04723 0.20995 " pathEditMode="relative" ptsTypes="AA">
                                      <p:cBhvr>
                                        <p:cTn id="10" dur="20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-0.10486 L 0.0592 -0.03148 " pathEditMode="relative" ptsTypes="AA">
                                      <p:cBhvr>
                                        <p:cTn id="13" dur="2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C 0.02483 7.40741E-7 0.04983 7.40741E-7 0.06302 7.40741E-7 C 0.07622 7.40741E-7 0.07882 -0.00694 0.07882 7.40741E-7 C 0.07882 0.00695 0.07622 0.00695 0.06302 0.0419 C 0.04983 0.07686 0.02483 0.14329 1.94444E-6 0.20996 " pathEditMode="relative" ptsTypes="aaaaA">
                                      <p:cBhvr>
                                        <p:cTn id="15" dur="2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C 0.01701 -0.04027 0.03403 -0.08055 0.05503 -0.11551 C 0.07604 -0.15046 0.09705 -0.18194 0.12587 -0.20995 C 0.15469 -0.23796 0.19549 -0.27315 0.2283 -0.28356 C 0.26111 -0.29398 0.29184 -0.28356 0.32274 -0.27291 " pathEditMode="relative" ptsTypes="aaaaA">
                                      <p:cBhvr>
                                        <p:cTn id="17" dur="2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2 -0.03148 L -0.10625 -0.2557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-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12 -0.31112 L 0.27083 -0.3426 " pathEditMode="relative" ptsTypes="AA">
                                      <p:cBhvr>
                                        <p:cTn id="23" dur="2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sz="2400" dirty="0" smtClean="0">
                <a:cs typeface="Times New Roman" pitchFamily="18" charset="0"/>
              </a:rPr>
              <a:t>As saídas de pressão são movimentos pré-estabelecidos tendo em vista a libertação de jogadores para poderem receber livremente a bola, sempre que esta for </a:t>
            </a:r>
            <a:r>
              <a:rPr lang="pt-PT" sz="2400" b="1" dirty="0" smtClean="0">
                <a:solidFill>
                  <a:srgbClr val="FFFF00"/>
                </a:solidFill>
                <a:cs typeface="Times New Roman" pitchFamily="18" charset="0"/>
              </a:rPr>
              <a:t>reposta pelo GR</a:t>
            </a:r>
            <a:r>
              <a:rPr lang="pt-PT" sz="2400" dirty="0" smtClean="0">
                <a:cs typeface="Times New Roman" pitchFamily="18" charset="0"/>
              </a:rPr>
              <a:t>. As saídas de pressão podem ter como objectivo:</a:t>
            </a:r>
          </a:p>
          <a:p>
            <a:pPr lvl="1" algn="just"/>
            <a:r>
              <a:rPr lang="pt-PT" sz="2200" dirty="0" smtClean="0">
                <a:cs typeface="Times New Roman" pitchFamily="18" charset="0"/>
              </a:rPr>
              <a:t>Libertar jogadores para receber a bola, </a:t>
            </a:r>
            <a:r>
              <a:rPr lang="pt-PT" sz="2200" dirty="0" smtClean="0">
                <a:solidFill>
                  <a:srgbClr val="FFFF00"/>
                </a:solidFill>
                <a:cs typeface="Times New Roman" pitchFamily="18" charset="0"/>
              </a:rPr>
              <a:t>a</a:t>
            </a:r>
            <a:r>
              <a:rPr lang="pt-PT" sz="2200" b="1" dirty="0" smtClean="0">
                <a:solidFill>
                  <a:srgbClr val="FFFF00"/>
                </a:solidFill>
                <a:cs typeface="Times New Roman" pitchFamily="18" charset="0"/>
              </a:rPr>
              <a:t>ssegurando </a:t>
            </a:r>
            <a:r>
              <a:rPr lang="pt-PT" sz="2200" b="1" dirty="0">
                <a:solidFill>
                  <a:srgbClr val="FFFF00"/>
                </a:solidFill>
                <a:cs typeface="Times New Roman" pitchFamily="18" charset="0"/>
              </a:rPr>
              <a:t>a posse de </a:t>
            </a:r>
            <a:r>
              <a:rPr lang="pt-PT" sz="2200" b="1" dirty="0" smtClean="0">
                <a:solidFill>
                  <a:srgbClr val="FFFF00"/>
                </a:solidFill>
                <a:cs typeface="Times New Roman" pitchFamily="18" charset="0"/>
              </a:rPr>
              <a:t>bola</a:t>
            </a:r>
            <a:endParaRPr lang="pt-PT" sz="2200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lvl="1" algn="just"/>
            <a:r>
              <a:rPr lang="pt-PT" sz="2200" dirty="0" smtClean="0">
                <a:cs typeface="Times New Roman" pitchFamily="18" charset="0"/>
              </a:rPr>
              <a:t>Libertar jogadores para receber a bola, </a:t>
            </a:r>
            <a:r>
              <a:rPr lang="pt-PT" sz="2200" b="1" dirty="0" smtClean="0">
                <a:solidFill>
                  <a:srgbClr val="FFFF00"/>
                </a:solidFill>
                <a:cs typeface="Times New Roman" pitchFamily="18" charset="0"/>
              </a:rPr>
              <a:t>com o objectivo de procurar finalizar, procurando remate directo ou indirecto</a:t>
            </a:r>
          </a:p>
          <a:p>
            <a:r>
              <a:rPr lang="pt-PT" sz="2400" dirty="0" smtClean="0">
                <a:cs typeface="Times New Roman" pitchFamily="18" charset="0"/>
              </a:rPr>
              <a:t>Devemos ter em conta que o </a:t>
            </a:r>
            <a:r>
              <a:rPr lang="pt-PT" sz="2400" b="1" dirty="0" smtClean="0">
                <a:solidFill>
                  <a:srgbClr val="FFFF00"/>
                </a:solidFill>
                <a:cs typeface="Times New Roman" pitchFamily="18" charset="0"/>
              </a:rPr>
              <a:t>GR tem que repor a bola em 4 segundos</a:t>
            </a:r>
            <a:endParaRPr lang="pt-PT" sz="24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AD3346F-1E17-4198-9D96-CA6F1D4046A7}" type="slidenum">
              <a:rPr lang="pt-PT" smtClean="0"/>
              <a:pPr/>
              <a:t>422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800" dirty="0" smtClean="0">
                <a:cs typeface="Times New Roman" pitchFamily="18" charset="0"/>
              </a:rPr>
              <a:t>Estratégia</a:t>
            </a:r>
            <a:br>
              <a:rPr lang="pt-PT" sz="3800" dirty="0" smtClean="0">
                <a:cs typeface="Times New Roman" pitchFamily="18" charset="0"/>
              </a:rPr>
            </a:br>
            <a:r>
              <a:rPr lang="pt-PT" sz="3800" dirty="0" smtClean="0">
                <a:cs typeface="Times New Roman" pitchFamily="18" charset="0"/>
              </a:rPr>
              <a:t>Saídas de Pressão</a:t>
            </a:r>
            <a:endParaRPr lang="pt-PT" sz="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uiExpand="1" build="p"/>
    </p:bldLst>
  </p:timing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5084763"/>
            <a:ext cx="215900" cy="198437"/>
          </a:xfrm>
          <a:prstGeom prst="rect">
            <a:avLst/>
          </a:prstGeom>
          <a:noFill/>
        </p:spPr>
      </p:pic>
      <p:pic>
        <p:nvPicPr>
          <p:cNvPr id="91141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76375" y="5805488"/>
            <a:ext cx="558800" cy="828675"/>
          </a:xfrm>
          <a:prstGeom prst="rect">
            <a:avLst/>
          </a:prstGeom>
          <a:noFill/>
        </p:spPr>
      </p:pic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/>
          </a:p>
        </p:txBody>
      </p:sp>
      <p:pic>
        <p:nvPicPr>
          <p:cNvPr id="91145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948488" y="2565400"/>
            <a:ext cx="558800" cy="828675"/>
          </a:xfrm>
          <a:prstGeom prst="rect">
            <a:avLst/>
          </a:prstGeom>
          <a:noFill/>
        </p:spPr>
      </p:pic>
      <p:pic>
        <p:nvPicPr>
          <p:cNvPr id="91146" name="Picture 10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547813" y="2636838"/>
            <a:ext cx="558800" cy="828675"/>
          </a:xfrm>
          <a:prstGeom prst="rect">
            <a:avLst/>
          </a:prstGeom>
          <a:noFill/>
        </p:spPr>
      </p:pic>
      <p:pic>
        <p:nvPicPr>
          <p:cNvPr id="91149" name="Picture 13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948488" y="5805488"/>
            <a:ext cx="558800" cy="828675"/>
          </a:xfrm>
          <a:prstGeom prst="rect">
            <a:avLst/>
          </a:prstGeom>
          <a:noFill/>
        </p:spPr>
      </p:pic>
      <p:sp>
        <p:nvSpPr>
          <p:cNvPr id="91150" name="Line 14"/>
          <p:cNvSpPr>
            <a:spLocks noChangeShapeType="1"/>
          </p:cNvSpPr>
          <p:nvPr/>
        </p:nvSpPr>
        <p:spPr bwMode="auto">
          <a:xfrm flipV="1">
            <a:off x="2051050" y="6524625"/>
            <a:ext cx="4826000" cy="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91151" name="Line 15"/>
          <p:cNvSpPr>
            <a:spLocks noChangeShapeType="1"/>
          </p:cNvSpPr>
          <p:nvPr/>
        </p:nvSpPr>
        <p:spPr bwMode="auto">
          <a:xfrm flipV="1">
            <a:off x="2195513" y="2781300"/>
            <a:ext cx="4826000" cy="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91152" name="Line 16"/>
          <p:cNvSpPr>
            <a:spLocks noChangeShapeType="1"/>
          </p:cNvSpPr>
          <p:nvPr/>
        </p:nvSpPr>
        <p:spPr bwMode="auto">
          <a:xfrm flipV="1">
            <a:off x="2051050" y="6237288"/>
            <a:ext cx="4826000" cy="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91153" name="Line 17"/>
          <p:cNvSpPr>
            <a:spLocks noChangeShapeType="1"/>
          </p:cNvSpPr>
          <p:nvPr/>
        </p:nvSpPr>
        <p:spPr bwMode="auto">
          <a:xfrm flipV="1">
            <a:off x="2195513" y="3141663"/>
            <a:ext cx="4826000" cy="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91154" name="Line 18"/>
          <p:cNvSpPr>
            <a:spLocks noChangeShapeType="1"/>
          </p:cNvSpPr>
          <p:nvPr/>
        </p:nvSpPr>
        <p:spPr bwMode="auto">
          <a:xfrm flipH="1" flipV="1">
            <a:off x="684213" y="5229225"/>
            <a:ext cx="6264275" cy="936625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91155" name="Line 19"/>
          <p:cNvSpPr>
            <a:spLocks noChangeShapeType="1"/>
          </p:cNvSpPr>
          <p:nvPr/>
        </p:nvSpPr>
        <p:spPr bwMode="auto">
          <a:xfrm flipH="1">
            <a:off x="755650" y="3500438"/>
            <a:ext cx="6337300" cy="1657350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8" name="Título 1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800" dirty="0" smtClean="0">
                <a:cs typeface="Times New Roman" pitchFamily="18" charset="0"/>
              </a:rPr>
              <a:t>Estratégia</a:t>
            </a:r>
            <a:br>
              <a:rPr lang="pt-PT" sz="3800" dirty="0" smtClean="0">
                <a:cs typeface="Times New Roman" pitchFamily="18" charset="0"/>
              </a:rPr>
            </a:br>
            <a:r>
              <a:rPr lang="pt-PT" sz="3800" dirty="0" smtClean="0">
                <a:cs typeface="Times New Roman" pitchFamily="18" charset="0"/>
              </a:rPr>
              <a:t>Saídas de Pressão</a:t>
            </a:r>
            <a:endParaRPr lang="pt-PT" sz="38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00034" y="128586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Exemplo 1</a:t>
            </a:r>
            <a:endParaRPr lang="pt-PT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7" name="Marcador de Posição do Número do Diapositivo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423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0" grpId="0" animBg="1"/>
      <p:bldP spid="91151" grpId="0" animBg="1"/>
      <p:bldP spid="91152" grpId="0" animBg="1"/>
      <p:bldP spid="91153" grpId="0" animBg="1"/>
      <p:bldP spid="91154" grpId="0" animBg="1"/>
      <p:bldP spid="91155" grpId="0" animBg="1"/>
    </p:bldLst>
  </p:timing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5084763"/>
            <a:ext cx="215900" cy="198437"/>
          </a:xfrm>
          <a:prstGeom prst="rect">
            <a:avLst/>
          </a:prstGeom>
          <a:noFill/>
        </p:spPr>
      </p:pic>
      <p:pic>
        <p:nvPicPr>
          <p:cNvPr id="92165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76375" y="5805488"/>
            <a:ext cx="558800" cy="828675"/>
          </a:xfrm>
          <a:prstGeom prst="rect">
            <a:avLst/>
          </a:prstGeom>
          <a:noFill/>
        </p:spPr>
      </p:pic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/>
          </a:p>
        </p:txBody>
      </p:sp>
      <p:pic>
        <p:nvPicPr>
          <p:cNvPr id="92169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948488" y="2565400"/>
            <a:ext cx="558800" cy="828675"/>
          </a:xfrm>
          <a:prstGeom prst="rect">
            <a:avLst/>
          </a:prstGeom>
          <a:noFill/>
        </p:spPr>
      </p:pic>
      <p:pic>
        <p:nvPicPr>
          <p:cNvPr id="92170" name="Picture 10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547813" y="2636838"/>
            <a:ext cx="558800" cy="828675"/>
          </a:xfrm>
          <a:prstGeom prst="rect">
            <a:avLst/>
          </a:prstGeom>
          <a:noFill/>
        </p:spPr>
      </p:pic>
      <p:pic>
        <p:nvPicPr>
          <p:cNvPr id="92171" name="Picture 11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948488" y="5805488"/>
            <a:ext cx="558800" cy="828675"/>
          </a:xfrm>
          <a:prstGeom prst="rect">
            <a:avLst/>
          </a:prstGeom>
          <a:noFill/>
        </p:spPr>
      </p:pic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800" dirty="0" smtClean="0">
                <a:cs typeface="Times New Roman" pitchFamily="18" charset="0"/>
              </a:rPr>
              <a:t>Estratégia</a:t>
            </a:r>
            <a:br>
              <a:rPr lang="pt-PT" sz="3800" dirty="0" smtClean="0">
                <a:cs typeface="Times New Roman" pitchFamily="18" charset="0"/>
              </a:rPr>
            </a:br>
            <a:r>
              <a:rPr lang="pt-PT" sz="3800" dirty="0" smtClean="0">
                <a:cs typeface="Times New Roman" pitchFamily="18" charset="0"/>
              </a:rPr>
              <a:t>Saídas de Pressão</a:t>
            </a:r>
            <a:endParaRPr lang="pt-PT" sz="38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00034" y="128586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Exemplo 1</a:t>
            </a:r>
            <a:endParaRPr lang="pt-PT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1" name="Marcador de Posição do Número do Diapositivo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424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13" name="Marcador de Posição do Rodapé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5.92593E-6 L 0.59062 -5.92593E-6 " pathEditMode="relative" ptsTypes="AA">
                                      <p:cBhvr>
                                        <p:cTn id="6" dur="20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3.7037E-6 L -0.59861 3.7037E-6 " pathEditMode="relative" ptsTypes="AA">
                                      <p:cBhvr>
                                        <p:cTn id="8" dur="20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59844 2.22222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61424 3.7037E-6 " pathEditMode="relative" ptsTypes="AA">
                                      <p:cBhvr>
                                        <p:cTn id="12" dur="20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2.96296E-6 L 0.77552 0.122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5084763"/>
            <a:ext cx="215900" cy="198437"/>
          </a:xfrm>
          <a:prstGeom prst="rect">
            <a:avLst/>
          </a:prstGeom>
          <a:noFill/>
        </p:spPr>
      </p:pic>
      <p:pic>
        <p:nvPicPr>
          <p:cNvPr id="93189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76375" y="5805488"/>
            <a:ext cx="558800" cy="828675"/>
          </a:xfrm>
          <a:prstGeom prst="rect">
            <a:avLst/>
          </a:prstGeom>
          <a:noFill/>
        </p:spPr>
      </p:pic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/>
          </a:p>
        </p:txBody>
      </p:sp>
      <p:pic>
        <p:nvPicPr>
          <p:cNvPr id="93193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948488" y="2565400"/>
            <a:ext cx="558800" cy="828675"/>
          </a:xfrm>
          <a:prstGeom prst="rect">
            <a:avLst/>
          </a:prstGeom>
          <a:noFill/>
        </p:spPr>
      </p:pic>
      <p:pic>
        <p:nvPicPr>
          <p:cNvPr id="93194" name="Picture 10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547813" y="2636838"/>
            <a:ext cx="558800" cy="828675"/>
          </a:xfrm>
          <a:prstGeom prst="rect">
            <a:avLst/>
          </a:prstGeom>
          <a:noFill/>
        </p:spPr>
      </p:pic>
      <p:pic>
        <p:nvPicPr>
          <p:cNvPr id="93195" name="Picture 11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948488" y="5805488"/>
            <a:ext cx="558800" cy="828675"/>
          </a:xfrm>
          <a:prstGeom prst="rect">
            <a:avLst/>
          </a:prstGeom>
          <a:noFill/>
        </p:spPr>
      </p:pic>
      <p:sp>
        <p:nvSpPr>
          <p:cNvPr id="93196" name="Line 12"/>
          <p:cNvSpPr>
            <a:spLocks noChangeShapeType="1"/>
          </p:cNvSpPr>
          <p:nvPr/>
        </p:nvSpPr>
        <p:spPr bwMode="auto">
          <a:xfrm flipV="1">
            <a:off x="2124075" y="2781300"/>
            <a:ext cx="2303463" cy="360363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93197" name="Line 13"/>
          <p:cNvSpPr>
            <a:spLocks noChangeShapeType="1"/>
          </p:cNvSpPr>
          <p:nvPr/>
        </p:nvSpPr>
        <p:spPr bwMode="auto">
          <a:xfrm flipV="1">
            <a:off x="4787900" y="2781300"/>
            <a:ext cx="2233613" cy="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93198" name="Line 14"/>
          <p:cNvSpPr>
            <a:spLocks noChangeShapeType="1"/>
          </p:cNvSpPr>
          <p:nvPr/>
        </p:nvSpPr>
        <p:spPr bwMode="auto">
          <a:xfrm flipV="1">
            <a:off x="2051050" y="6453188"/>
            <a:ext cx="2305050" cy="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93199" name="Line 15"/>
          <p:cNvSpPr>
            <a:spLocks noChangeShapeType="1"/>
          </p:cNvSpPr>
          <p:nvPr/>
        </p:nvSpPr>
        <p:spPr bwMode="auto">
          <a:xfrm>
            <a:off x="4859338" y="2781300"/>
            <a:ext cx="2160587" cy="360363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93200" name="Line 16"/>
          <p:cNvSpPr>
            <a:spLocks noChangeShapeType="1"/>
          </p:cNvSpPr>
          <p:nvPr/>
        </p:nvSpPr>
        <p:spPr bwMode="auto">
          <a:xfrm flipH="1" flipV="1">
            <a:off x="684213" y="5229225"/>
            <a:ext cx="6264275" cy="936625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93201" name="Line 17"/>
          <p:cNvSpPr>
            <a:spLocks noChangeShapeType="1"/>
          </p:cNvSpPr>
          <p:nvPr/>
        </p:nvSpPr>
        <p:spPr bwMode="auto">
          <a:xfrm flipH="1">
            <a:off x="755650" y="3500438"/>
            <a:ext cx="6337300" cy="1657350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93202" name="Line 18"/>
          <p:cNvSpPr>
            <a:spLocks noChangeShapeType="1"/>
          </p:cNvSpPr>
          <p:nvPr/>
        </p:nvSpPr>
        <p:spPr bwMode="auto">
          <a:xfrm>
            <a:off x="2195513" y="2781300"/>
            <a:ext cx="2232025" cy="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93203" name="Line 19"/>
          <p:cNvSpPr>
            <a:spLocks noChangeShapeType="1"/>
          </p:cNvSpPr>
          <p:nvPr/>
        </p:nvSpPr>
        <p:spPr bwMode="auto">
          <a:xfrm flipV="1">
            <a:off x="4716463" y="6453188"/>
            <a:ext cx="2233612" cy="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93204" name="Line 20"/>
          <p:cNvSpPr>
            <a:spLocks noChangeShapeType="1"/>
          </p:cNvSpPr>
          <p:nvPr/>
        </p:nvSpPr>
        <p:spPr bwMode="auto">
          <a:xfrm flipV="1">
            <a:off x="4716463" y="6165850"/>
            <a:ext cx="2160587" cy="287338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93205" name="Line 21"/>
          <p:cNvSpPr>
            <a:spLocks noChangeShapeType="1"/>
          </p:cNvSpPr>
          <p:nvPr/>
        </p:nvSpPr>
        <p:spPr bwMode="auto">
          <a:xfrm>
            <a:off x="2051050" y="6165850"/>
            <a:ext cx="2233613" cy="287338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800" dirty="0" smtClean="0">
                <a:cs typeface="Times New Roman" pitchFamily="18" charset="0"/>
              </a:rPr>
              <a:t>Estratégia</a:t>
            </a:r>
            <a:br>
              <a:rPr lang="pt-PT" sz="3800" dirty="0" smtClean="0">
                <a:cs typeface="Times New Roman" pitchFamily="18" charset="0"/>
              </a:rPr>
            </a:br>
            <a:r>
              <a:rPr lang="pt-PT" sz="3800" dirty="0" smtClean="0">
                <a:cs typeface="Times New Roman" pitchFamily="18" charset="0"/>
              </a:rPr>
              <a:t>Saídas de Pressão</a:t>
            </a:r>
            <a:endParaRPr lang="pt-PT" sz="38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500034" y="128586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Exemplo 2</a:t>
            </a:r>
            <a:endParaRPr lang="pt-PT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21" name="Marcador de Posição do Número do Diapositivo 2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425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23" name="Marcador de Posição do Rodapé 2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6" grpId="0" animBg="1"/>
      <p:bldP spid="93197" grpId="0" animBg="1"/>
      <p:bldP spid="93198" grpId="0" animBg="1"/>
      <p:bldP spid="93199" grpId="0" animBg="1"/>
      <p:bldP spid="93200" grpId="0" animBg="1"/>
      <p:bldP spid="93201" grpId="0" animBg="1"/>
      <p:bldP spid="93202" grpId="0" animBg="1"/>
      <p:bldP spid="93203" grpId="0" animBg="1"/>
      <p:bldP spid="93204" grpId="0" animBg="1"/>
      <p:bldP spid="93205" grpId="0" animBg="1"/>
    </p:bldLst>
  </p:timing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5084763"/>
            <a:ext cx="215900" cy="198437"/>
          </a:xfrm>
          <a:prstGeom prst="rect">
            <a:avLst/>
          </a:prstGeom>
          <a:noFill/>
        </p:spPr>
      </p:pic>
      <p:pic>
        <p:nvPicPr>
          <p:cNvPr id="95237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76375" y="5805488"/>
            <a:ext cx="558800" cy="828675"/>
          </a:xfrm>
          <a:prstGeom prst="rect">
            <a:avLst/>
          </a:prstGeom>
          <a:noFill/>
        </p:spPr>
      </p:pic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/>
          </a:p>
        </p:txBody>
      </p:sp>
      <p:pic>
        <p:nvPicPr>
          <p:cNvPr id="95241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948488" y="2565400"/>
            <a:ext cx="558800" cy="828675"/>
          </a:xfrm>
          <a:prstGeom prst="rect">
            <a:avLst/>
          </a:prstGeom>
          <a:noFill/>
        </p:spPr>
      </p:pic>
      <p:pic>
        <p:nvPicPr>
          <p:cNvPr id="95242" name="Picture 10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547813" y="2636838"/>
            <a:ext cx="558800" cy="828675"/>
          </a:xfrm>
          <a:prstGeom prst="rect">
            <a:avLst/>
          </a:prstGeom>
          <a:noFill/>
        </p:spPr>
      </p:pic>
      <p:pic>
        <p:nvPicPr>
          <p:cNvPr id="95243" name="Picture 11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948488" y="5805488"/>
            <a:ext cx="558800" cy="828675"/>
          </a:xfrm>
          <a:prstGeom prst="rect">
            <a:avLst/>
          </a:prstGeom>
          <a:noFill/>
        </p:spPr>
      </p:pic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800" dirty="0" smtClean="0">
                <a:cs typeface="Times New Roman" pitchFamily="18" charset="0"/>
              </a:rPr>
              <a:t>Estratégia</a:t>
            </a:r>
            <a:br>
              <a:rPr lang="pt-PT" sz="3800" dirty="0" smtClean="0">
                <a:cs typeface="Times New Roman" pitchFamily="18" charset="0"/>
              </a:rPr>
            </a:br>
            <a:r>
              <a:rPr lang="pt-PT" sz="3800" dirty="0" smtClean="0">
                <a:cs typeface="Times New Roman" pitchFamily="18" charset="0"/>
              </a:rPr>
              <a:t>Saídas de Pressão</a:t>
            </a:r>
            <a:endParaRPr lang="pt-PT" sz="38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00034" y="128586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Exemplo 2</a:t>
            </a:r>
            <a:endParaRPr lang="pt-PT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1" name="Marcador de Posição do Número do Diapositivo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426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13" name="Marcador de Posição do Rodapé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C 0.08785 2.22222E-6 0.17587 2.22222E-6 0.22049 2.22222E-6 C 0.26511 2.22222E-6 0.27031 0.00347 0.26771 2.22222E-6 C 0.26511 -0.00347 0.24792 -0.01574 0.20469 -0.02106 C 0.16146 -0.02639 0.08455 -0.02893 0.00781 -0.03148 " pathEditMode="relative" ptsTypes="aaaaA">
                                      <p:cBhvr>
                                        <p:cTn id="6" dur="2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7037E-7 C 0.11024 -0.00093 0.22048 -0.00162 0.25989 3.7037E-7 C 0.2993 0.00162 0.27829 0.00347 0.23628 0.01041 C 0.19426 0.01736 0.10103 0.02963 0.00781 0.0419 " pathEditMode="relative" ptsTypes="aaaA">
                                      <p:cBhvr>
                                        <p:cTn id="8" dur="20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1.48148E-6 C -0.09583 -1.48148E-6 -0.19166 -1.48148E-6 -0.23628 -1.48148E-6 C -0.2809 -1.48148E-6 -0.30468 -0.00879 -0.26788 -1.48148E-6 C -0.23107 0.0088 -0.12343 0.03056 -0.01579 0.05255 " pathEditMode="relative" ptsTypes="aaaA">
                                      <p:cBhvr>
                                        <p:cTn id="10" dur="2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C -0.13056 0.00347 -0.26111 0.00695 -0.2599 2.22222E-6 C -0.25868 -0.00694 -0.12552 -0.02453 0.00781 -0.0419 " pathEditMode="relative" ptsTypes="aaA">
                                      <p:cBhvr>
                                        <p:cTn id="12" dur="20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2.96296E-6 L 0.77552 0.122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5084763"/>
            <a:ext cx="215900" cy="198437"/>
          </a:xfrm>
          <a:prstGeom prst="rect">
            <a:avLst/>
          </a:prstGeom>
          <a:noFill/>
        </p:spPr>
      </p:pic>
      <p:pic>
        <p:nvPicPr>
          <p:cNvPr id="96261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76375" y="5805488"/>
            <a:ext cx="558800" cy="828675"/>
          </a:xfrm>
          <a:prstGeom prst="rect">
            <a:avLst/>
          </a:prstGeom>
          <a:noFill/>
        </p:spPr>
      </p:pic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/>
          </a:p>
        </p:txBody>
      </p:sp>
      <p:pic>
        <p:nvPicPr>
          <p:cNvPr id="96265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948488" y="2565400"/>
            <a:ext cx="558800" cy="828675"/>
          </a:xfrm>
          <a:prstGeom prst="rect">
            <a:avLst/>
          </a:prstGeom>
          <a:noFill/>
        </p:spPr>
      </p:pic>
      <p:pic>
        <p:nvPicPr>
          <p:cNvPr id="96266" name="Picture 10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547813" y="2636838"/>
            <a:ext cx="558800" cy="828675"/>
          </a:xfrm>
          <a:prstGeom prst="rect">
            <a:avLst/>
          </a:prstGeom>
          <a:noFill/>
        </p:spPr>
      </p:pic>
      <p:pic>
        <p:nvPicPr>
          <p:cNvPr id="96267" name="Picture 11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948488" y="5805488"/>
            <a:ext cx="558800" cy="828675"/>
          </a:xfrm>
          <a:prstGeom prst="rect">
            <a:avLst/>
          </a:prstGeom>
          <a:noFill/>
        </p:spPr>
      </p:pic>
      <p:sp>
        <p:nvSpPr>
          <p:cNvPr id="96268" name="Line 12"/>
          <p:cNvSpPr>
            <a:spLocks noChangeShapeType="1"/>
          </p:cNvSpPr>
          <p:nvPr/>
        </p:nvSpPr>
        <p:spPr bwMode="auto">
          <a:xfrm flipV="1">
            <a:off x="2051050" y="6524625"/>
            <a:ext cx="4826000" cy="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 flipV="1">
            <a:off x="2195513" y="2781300"/>
            <a:ext cx="4826000" cy="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96270" name="Line 14"/>
          <p:cNvSpPr>
            <a:spLocks noChangeShapeType="1"/>
          </p:cNvSpPr>
          <p:nvPr/>
        </p:nvSpPr>
        <p:spPr bwMode="auto">
          <a:xfrm flipV="1">
            <a:off x="2051050" y="6237288"/>
            <a:ext cx="4826000" cy="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96271" name="Line 15"/>
          <p:cNvSpPr>
            <a:spLocks noChangeShapeType="1"/>
          </p:cNvSpPr>
          <p:nvPr/>
        </p:nvSpPr>
        <p:spPr bwMode="auto">
          <a:xfrm flipV="1">
            <a:off x="2195513" y="2205038"/>
            <a:ext cx="360362" cy="936625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96272" name="Line 16"/>
          <p:cNvSpPr>
            <a:spLocks noChangeShapeType="1"/>
          </p:cNvSpPr>
          <p:nvPr/>
        </p:nvSpPr>
        <p:spPr bwMode="auto">
          <a:xfrm flipH="1" flipV="1">
            <a:off x="684213" y="5229225"/>
            <a:ext cx="6264275" cy="936625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96273" name="Line 17"/>
          <p:cNvSpPr>
            <a:spLocks noChangeShapeType="1"/>
          </p:cNvSpPr>
          <p:nvPr/>
        </p:nvSpPr>
        <p:spPr bwMode="auto">
          <a:xfrm flipH="1">
            <a:off x="755650" y="3500438"/>
            <a:ext cx="6337300" cy="1657350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96274" name="Line 18"/>
          <p:cNvSpPr>
            <a:spLocks noChangeShapeType="1"/>
          </p:cNvSpPr>
          <p:nvPr/>
        </p:nvSpPr>
        <p:spPr bwMode="auto">
          <a:xfrm>
            <a:off x="3203575" y="2349500"/>
            <a:ext cx="4032250" cy="6477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96275" name="Picture 1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059113" y="1557338"/>
            <a:ext cx="558800" cy="828675"/>
          </a:xfrm>
          <a:prstGeom prst="rect">
            <a:avLst/>
          </a:prstGeom>
          <a:noFill/>
        </p:spPr>
      </p:pic>
      <p:sp>
        <p:nvSpPr>
          <p:cNvPr id="20" name="Título 1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800" dirty="0" smtClean="0">
                <a:cs typeface="Times New Roman" pitchFamily="18" charset="0"/>
              </a:rPr>
              <a:t>Estratégia</a:t>
            </a:r>
            <a:br>
              <a:rPr lang="pt-PT" sz="3800" dirty="0" smtClean="0">
                <a:cs typeface="Times New Roman" pitchFamily="18" charset="0"/>
              </a:rPr>
            </a:br>
            <a:r>
              <a:rPr lang="pt-PT" sz="3800" dirty="0" smtClean="0">
                <a:cs typeface="Times New Roman" pitchFamily="18" charset="0"/>
              </a:rPr>
              <a:t>Saídas de Pressão</a:t>
            </a:r>
            <a:endParaRPr lang="pt-PT" sz="38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500034" y="128586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Exemplo 3</a:t>
            </a:r>
            <a:endParaRPr lang="pt-PT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9" name="Marcador de Posição do Número do Diapositivo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427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21" name="Marcador de Posição do Rodapé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8" grpId="0" animBg="1"/>
      <p:bldP spid="96269" grpId="0" animBg="1"/>
      <p:bldP spid="96270" grpId="0" animBg="1"/>
      <p:bldP spid="96271" grpId="0" animBg="1"/>
      <p:bldP spid="96272" grpId="0" animBg="1"/>
      <p:bldP spid="96273" grpId="0" animBg="1"/>
      <p:bldP spid="96274" grpId="0" animBg="1"/>
    </p:bldLst>
  </p:timing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5084763"/>
            <a:ext cx="215900" cy="198437"/>
          </a:xfrm>
          <a:prstGeom prst="rect">
            <a:avLst/>
          </a:prstGeom>
          <a:noFill/>
        </p:spPr>
      </p:pic>
      <p:pic>
        <p:nvPicPr>
          <p:cNvPr id="97285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76375" y="5805488"/>
            <a:ext cx="558800" cy="828675"/>
          </a:xfrm>
          <a:prstGeom prst="rect">
            <a:avLst/>
          </a:prstGeom>
          <a:noFill/>
        </p:spPr>
      </p:pic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4140200" y="53736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/>
          </a:p>
        </p:txBody>
      </p:sp>
      <p:pic>
        <p:nvPicPr>
          <p:cNvPr id="97289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948488" y="2565400"/>
            <a:ext cx="558800" cy="828675"/>
          </a:xfrm>
          <a:prstGeom prst="rect">
            <a:avLst/>
          </a:prstGeom>
          <a:noFill/>
        </p:spPr>
      </p:pic>
      <p:pic>
        <p:nvPicPr>
          <p:cNvPr id="97290" name="Picture 10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547813" y="2636838"/>
            <a:ext cx="558800" cy="828675"/>
          </a:xfrm>
          <a:prstGeom prst="rect">
            <a:avLst/>
          </a:prstGeom>
          <a:noFill/>
        </p:spPr>
      </p:pic>
      <p:pic>
        <p:nvPicPr>
          <p:cNvPr id="97291" name="Picture 11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948488" y="5805488"/>
            <a:ext cx="558800" cy="828675"/>
          </a:xfrm>
          <a:prstGeom prst="rect">
            <a:avLst/>
          </a:prstGeom>
          <a:noFill/>
        </p:spPr>
      </p:pic>
      <p:pic>
        <p:nvPicPr>
          <p:cNvPr id="97292" name="Picture 12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059113" y="1557338"/>
            <a:ext cx="558800" cy="828675"/>
          </a:xfrm>
          <a:prstGeom prst="rect">
            <a:avLst/>
          </a:prstGeom>
          <a:noFill/>
        </p:spPr>
      </p:pic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800" dirty="0" smtClean="0">
                <a:cs typeface="Times New Roman" pitchFamily="18" charset="0"/>
              </a:rPr>
              <a:t>Estratégia</a:t>
            </a:r>
            <a:br>
              <a:rPr lang="pt-PT" sz="3800" dirty="0" smtClean="0">
                <a:cs typeface="Times New Roman" pitchFamily="18" charset="0"/>
              </a:rPr>
            </a:br>
            <a:r>
              <a:rPr lang="pt-PT" sz="3800" dirty="0" smtClean="0">
                <a:cs typeface="Times New Roman" pitchFamily="18" charset="0"/>
              </a:rPr>
              <a:t>Saídas de Pressão</a:t>
            </a:r>
            <a:endParaRPr lang="pt-PT" sz="38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00034" y="128586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Exemplo 3</a:t>
            </a:r>
            <a:endParaRPr lang="pt-PT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2" name="Marcador de Posição do Número do Diapositivo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428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14" name="Marcador de Posição do Rodapé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3.7037E-6 L -0.59861 3.7037E-6 " pathEditMode="relative" ptsTypes="AA">
                                      <p:cBhvr>
                                        <p:cTn id="6" dur="20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59844 2.22222E-6 " pathEditMode="relative" ptsTypes="AA">
                                      <p:cBhvr>
                                        <p:cTn id="8" dur="2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61424 3.7037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2.22222E-6 L 0.08663 -0.18889 " pathEditMode="relative" ptsTypes="AA">
                                      <p:cBhvr>
                                        <p:cTn id="12" dur="20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2448 -0.02361 L 0.72743 -0.32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" y="-14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8.33333E-7 -4.44444E-6 C 0.00313 0.02014 0.00643 0.04028 0.01563 0.05255 C 0.02483 0.06482 0.03802 0.06829 0.05504 0.07362 C 0.07205 0.07894 0.05643 0.08056 0.11806 0.08403 C 0.17969 0.0875 0.30243 0.09098 0.42518 0.09445 " pathEditMode="relative" ptsTypes="aaaaA">
                                      <p:cBhvr>
                                        <p:cTn id="16" dur="20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pt-PT" dirty="0" smtClean="0"/>
          </a:p>
          <a:p>
            <a:r>
              <a:rPr lang="pt-PT" dirty="0" smtClean="0"/>
              <a:t>4 x </a:t>
            </a:r>
            <a:r>
              <a:rPr lang="pt-PT" dirty="0"/>
              <a:t>3 (expulsão de um jogador)</a:t>
            </a:r>
          </a:p>
          <a:p>
            <a:r>
              <a:rPr lang="pt-PT" dirty="0"/>
              <a:t>5 </a:t>
            </a:r>
            <a:r>
              <a:rPr lang="pt-PT" dirty="0" smtClean="0"/>
              <a:t>x </a:t>
            </a:r>
            <a:r>
              <a:rPr lang="pt-PT" dirty="0"/>
              <a:t>4 (Guarda-redes ataca)</a:t>
            </a:r>
          </a:p>
          <a:p>
            <a:endParaRPr lang="pt-PT" dirty="0"/>
          </a:p>
          <a:p>
            <a:pPr lvl="1"/>
            <a:r>
              <a:rPr lang="pt-PT" dirty="0" smtClean="0"/>
              <a:t>Ofensivamente</a:t>
            </a:r>
            <a:endParaRPr lang="pt-PT" dirty="0"/>
          </a:p>
          <a:p>
            <a:pPr lvl="1"/>
            <a:r>
              <a:rPr lang="pt-PT" dirty="0"/>
              <a:t>Defensivamente</a:t>
            </a:r>
            <a:endParaRPr lang="en-GB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429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Situações </a:t>
            </a:r>
            <a:r>
              <a:rPr lang="pt-PT" dirty="0" smtClean="0"/>
              <a:t>Específicas</a:t>
            </a:r>
            <a:endParaRPr lang="en-GB" dirty="0"/>
          </a:p>
        </p:txBody>
      </p:sp>
      <p:pic>
        <p:nvPicPr>
          <p:cNvPr id="8" name="Imagem 7" descr="901545_full-l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3286124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pt-PT" dirty="0" smtClean="0">
                <a:solidFill>
                  <a:schemeClr val="tx1">
                    <a:lumMod val="65000"/>
                  </a:schemeClr>
                </a:solidFill>
              </a:rPr>
              <a:t>Ataque</a:t>
            </a:r>
          </a:p>
          <a:p>
            <a:pPr lvl="1"/>
            <a:r>
              <a:rPr lang="pt-PT" dirty="0" smtClean="0">
                <a:solidFill>
                  <a:schemeClr val="tx1">
                    <a:lumMod val="65000"/>
                  </a:schemeClr>
                </a:solidFill>
              </a:rPr>
              <a:t>Construção das acções ofensivas</a:t>
            </a:r>
          </a:p>
          <a:p>
            <a:pPr lvl="1"/>
            <a:r>
              <a:rPr lang="pt-PT" dirty="0" smtClean="0">
                <a:solidFill>
                  <a:schemeClr val="tx1">
                    <a:lumMod val="65000"/>
                  </a:schemeClr>
                </a:solidFill>
              </a:rPr>
              <a:t>Criação de situações de finalização</a:t>
            </a:r>
          </a:p>
          <a:p>
            <a:pPr lvl="1"/>
            <a:r>
              <a:rPr lang="pt-PT" dirty="0" smtClean="0">
                <a:solidFill>
                  <a:schemeClr val="tx1">
                    <a:lumMod val="65000"/>
                  </a:schemeClr>
                </a:solidFill>
              </a:rPr>
              <a:t>Finalização</a:t>
            </a:r>
            <a:endParaRPr lang="en-GB" dirty="0" smtClean="0">
              <a:solidFill>
                <a:schemeClr val="tx1">
                  <a:lumMod val="65000"/>
                </a:schemeClr>
              </a:solidFill>
            </a:endParaRPr>
          </a:p>
          <a:p>
            <a:pPr lvl="1" algn="just">
              <a:lnSpc>
                <a:spcPct val="90000"/>
              </a:lnSpc>
            </a:pPr>
            <a:endParaRPr lang="pt-PT" sz="2200" dirty="0" smtClean="0"/>
          </a:p>
          <a:p>
            <a:pPr algn="just">
              <a:lnSpc>
                <a:spcPct val="90000"/>
              </a:lnSpc>
            </a:pPr>
            <a:r>
              <a:rPr lang="pt-PT" dirty="0" smtClean="0"/>
              <a:t>Defesa</a:t>
            </a:r>
          </a:p>
          <a:p>
            <a:pPr lvl="1"/>
            <a:r>
              <a:rPr lang="pt-PT" dirty="0" smtClean="0"/>
              <a:t>Impedir a construção das acções ofensivas</a:t>
            </a:r>
          </a:p>
          <a:p>
            <a:pPr lvl="1"/>
            <a:r>
              <a:rPr lang="pt-PT" dirty="0" smtClean="0"/>
              <a:t>Anular as situações de finalização</a:t>
            </a:r>
          </a:p>
          <a:p>
            <a:pPr lvl="2"/>
            <a:r>
              <a:rPr lang="pt-PT" dirty="0" smtClean="0"/>
              <a:t>Recuperação defensiva</a:t>
            </a:r>
          </a:p>
          <a:p>
            <a:pPr lvl="1"/>
            <a:r>
              <a:rPr lang="pt-PT" dirty="0" smtClean="0"/>
              <a:t>Defender a baliza (impedir a finalização)</a:t>
            </a:r>
          </a:p>
          <a:p>
            <a:pPr lvl="2"/>
            <a:r>
              <a:rPr lang="pt-PT" dirty="0" smtClean="0"/>
              <a:t>Defesa Propriamente dita</a:t>
            </a:r>
            <a:endParaRPr lang="en-GB" dirty="0" smtClean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FADDA5-D540-4418-BFBE-B9A9BD8F6511}" type="slidenum">
              <a:rPr lang="pt-PT" smtClean="0"/>
              <a:pPr/>
              <a:t>43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PT" dirty="0" smtClean="0"/>
              <a:t>Fases do jogo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 uiExpand="1" build="p"/>
    </p:bldLst>
  </p:timing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Situações Específicas </a:t>
            </a:r>
            <a:br>
              <a:rPr lang="pt-PT" dirty="0" smtClean="0"/>
            </a:br>
            <a:r>
              <a:rPr lang="pt-PT" dirty="0" smtClean="0"/>
              <a:t>4 x 3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endParaRPr lang="pt-PT" dirty="0">
              <a:solidFill>
                <a:srgbClr val="FFC000"/>
              </a:solidFill>
            </a:endParaRPr>
          </a:p>
        </p:txBody>
      </p:sp>
      <p:grpSp>
        <p:nvGrpSpPr>
          <p:cNvPr id="192515" name="Group 3"/>
          <p:cNvGrpSpPr>
            <a:grpSpLocks/>
          </p:cNvGrpSpPr>
          <p:nvPr/>
        </p:nvGrpSpPr>
        <p:grpSpPr bwMode="auto">
          <a:xfrm>
            <a:off x="533400" y="1828800"/>
            <a:ext cx="8153400" cy="4572000"/>
            <a:chOff x="0" y="0"/>
            <a:chExt cx="20000" cy="20000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9251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grp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2517" name="Arc 5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2518" name="Arc 6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2519" name="Arc 7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2520" name="Arc 8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2521" name="Line 9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2522" name="Oval 10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2523" name="Line 11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2524" name="Line 12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92533" name="Line 21"/>
          <p:cNvSpPr>
            <a:spLocks noChangeShapeType="1"/>
          </p:cNvSpPr>
          <p:nvPr/>
        </p:nvSpPr>
        <p:spPr bwMode="auto">
          <a:xfrm>
            <a:off x="6072198" y="3000372"/>
            <a:ext cx="71438" cy="2928958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92534" name="Line 22"/>
          <p:cNvSpPr>
            <a:spLocks noChangeShapeType="1"/>
          </p:cNvSpPr>
          <p:nvPr/>
        </p:nvSpPr>
        <p:spPr bwMode="auto">
          <a:xfrm flipH="1">
            <a:off x="6357950" y="4929198"/>
            <a:ext cx="571504" cy="857256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92535" name="Line 23"/>
          <p:cNvSpPr>
            <a:spLocks noChangeShapeType="1"/>
          </p:cNvSpPr>
          <p:nvPr/>
        </p:nvSpPr>
        <p:spPr bwMode="auto">
          <a:xfrm>
            <a:off x="6715140" y="3095628"/>
            <a:ext cx="642942" cy="619124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92536" name="Line 24"/>
          <p:cNvSpPr>
            <a:spLocks noChangeShapeType="1"/>
          </p:cNvSpPr>
          <p:nvPr/>
        </p:nvSpPr>
        <p:spPr bwMode="auto">
          <a:xfrm>
            <a:off x="7929586" y="3500438"/>
            <a:ext cx="71438" cy="1143008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430</a:t>
            </a:fld>
            <a:endParaRPr lang="pt-PT"/>
          </a:p>
        </p:txBody>
      </p:sp>
      <p:sp>
        <p:nvSpPr>
          <p:cNvPr id="28" name="Marcador de Posição do Rodapé 2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pic>
        <p:nvPicPr>
          <p:cNvPr id="30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143900" y="1928802"/>
            <a:ext cx="420443" cy="66434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1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572132" y="5357826"/>
            <a:ext cx="420443" cy="66434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2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15008" y="2071678"/>
            <a:ext cx="420443" cy="664343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</p:spPr>
      </p:pic>
      <p:pic>
        <p:nvPicPr>
          <p:cNvPr id="33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072462" y="5572140"/>
            <a:ext cx="420443" cy="664343"/>
          </a:xfrm>
          <a:prstGeom prst="rect">
            <a:avLst/>
          </a:prstGeom>
          <a:noFill/>
          <a:effectLst>
            <a:glow rad="228600">
              <a:srgbClr val="00B050">
                <a:alpha val="40000"/>
              </a:srgbClr>
            </a:glow>
          </a:effectLst>
        </p:spPr>
      </p:pic>
      <p:pic>
        <p:nvPicPr>
          <p:cNvPr id="34" name="Picture 27" descr="futbola0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857496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5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4286256"/>
            <a:ext cx="515048" cy="5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5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3000372"/>
            <a:ext cx="515048" cy="5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5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2643182"/>
            <a:ext cx="515048" cy="5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6" descr="Picture1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358214" y="3781132"/>
            <a:ext cx="292846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2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33" grpId="0" animBg="1"/>
      <p:bldP spid="192534" grpId="0" animBg="1"/>
      <p:bldP spid="192535" grpId="0" animBg="1"/>
      <p:bldP spid="192536" grpId="0" animBg="1"/>
    </p:bldLst>
  </p:timing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Posição do Número do Diapositivo 2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431</a:t>
            </a:fld>
            <a:endParaRPr lang="pt-PT"/>
          </a:p>
        </p:txBody>
      </p:sp>
      <p:sp>
        <p:nvSpPr>
          <p:cNvPr id="28" name="Marcador de Posição do Rodapé 2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Situações Específicas </a:t>
            </a:r>
            <a:br>
              <a:rPr lang="pt-PT" dirty="0" smtClean="0"/>
            </a:br>
            <a:r>
              <a:rPr lang="pt-PT" dirty="0" smtClean="0"/>
              <a:t>4 x 3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endParaRPr lang="pt-PT" dirty="0">
              <a:solidFill>
                <a:srgbClr val="FFC000"/>
              </a:solidFill>
            </a:endParaRPr>
          </a:p>
        </p:txBody>
      </p:sp>
      <p:grpSp>
        <p:nvGrpSpPr>
          <p:cNvPr id="193539" name="Group 3"/>
          <p:cNvGrpSpPr>
            <a:grpSpLocks/>
          </p:cNvGrpSpPr>
          <p:nvPr/>
        </p:nvGrpSpPr>
        <p:grpSpPr bwMode="auto">
          <a:xfrm>
            <a:off x="533400" y="1828800"/>
            <a:ext cx="8153400" cy="4572000"/>
            <a:chOff x="0" y="0"/>
            <a:chExt cx="20000" cy="20000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9354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grp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3541" name="Arc 5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3542" name="Arc 6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3543" name="Arc 7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3544" name="Arc 8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3545" name="Line 9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3546" name="Oval 10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3547" name="Line 11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3548" name="Line 12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93557" name="Line 21"/>
          <p:cNvSpPr>
            <a:spLocks noChangeShapeType="1"/>
          </p:cNvSpPr>
          <p:nvPr/>
        </p:nvSpPr>
        <p:spPr bwMode="auto">
          <a:xfrm>
            <a:off x="6357950" y="5748350"/>
            <a:ext cx="1571636" cy="395294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93558" name="Line 22"/>
          <p:cNvSpPr>
            <a:spLocks noChangeShapeType="1"/>
          </p:cNvSpPr>
          <p:nvPr/>
        </p:nvSpPr>
        <p:spPr bwMode="auto">
          <a:xfrm>
            <a:off x="8001024" y="5072074"/>
            <a:ext cx="0" cy="500066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93559" name="Line 23"/>
          <p:cNvSpPr>
            <a:spLocks noChangeShapeType="1"/>
          </p:cNvSpPr>
          <p:nvPr/>
        </p:nvSpPr>
        <p:spPr bwMode="auto">
          <a:xfrm>
            <a:off x="6929454" y="5219712"/>
            <a:ext cx="285752" cy="66676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93560" name="Line 24"/>
          <p:cNvSpPr>
            <a:spLocks noChangeShapeType="1"/>
          </p:cNvSpPr>
          <p:nvPr/>
        </p:nvSpPr>
        <p:spPr bwMode="auto">
          <a:xfrm>
            <a:off x="7391400" y="3962400"/>
            <a:ext cx="252434" cy="109542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pic>
        <p:nvPicPr>
          <p:cNvPr id="34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143900" y="1928802"/>
            <a:ext cx="420443" cy="66434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5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15008" y="5000636"/>
            <a:ext cx="420443" cy="66434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6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15008" y="2071678"/>
            <a:ext cx="420443" cy="664343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</p:spPr>
      </p:pic>
      <p:pic>
        <p:nvPicPr>
          <p:cNvPr id="37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929586" y="5429264"/>
            <a:ext cx="420443" cy="664343"/>
          </a:xfrm>
          <a:prstGeom prst="rect">
            <a:avLst/>
          </a:prstGeom>
          <a:noFill/>
          <a:effectLst>
            <a:glow rad="228600">
              <a:srgbClr val="00B050">
                <a:alpha val="40000"/>
              </a:srgbClr>
            </a:glow>
          </a:effectLst>
        </p:spPr>
      </p:pic>
      <p:pic>
        <p:nvPicPr>
          <p:cNvPr id="38" name="Picture 15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5000636"/>
            <a:ext cx="515048" cy="5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5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4357694"/>
            <a:ext cx="515048" cy="5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5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3643314"/>
            <a:ext cx="515048" cy="5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6" descr="Picture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358214" y="3500438"/>
            <a:ext cx="292846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7" descr="futbola0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5572140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35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57" grpId="0" animBg="1"/>
      <p:bldP spid="193558" grpId="0" animBg="1"/>
      <p:bldP spid="193559" grpId="0" animBg="1"/>
      <p:bldP spid="193560" grpId="0" animBg="1"/>
    </p:bldLst>
  </p:timing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arcador de Posição do Número do Diapositivo 2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432</a:t>
            </a:fld>
            <a:endParaRPr lang="pt-PT"/>
          </a:p>
        </p:txBody>
      </p:sp>
      <p:sp>
        <p:nvSpPr>
          <p:cNvPr id="24" name="Marcador de Posição do Rodapé 2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Situações Específicas </a:t>
            </a:r>
            <a:br>
              <a:rPr lang="pt-PT" dirty="0" smtClean="0"/>
            </a:br>
            <a:r>
              <a:rPr lang="pt-PT" dirty="0" smtClean="0"/>
              <a:t>4 x 3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endParaRPr lang="pt-PT" dirty="0">
              <a:solidFill>
                <a:srgbClr val="FFC000"/>
              </a:solidFill>
            </a:endParaRPr>
          </a:p>
        </p:txBody>
      </p:sp>
      <p:grpSp>
        <p:nvGrpSpPr>
          <p:cNvPr id="194563" name="Group 3"/>
          <p:cNvGrpSpPr>
            <a:grpSpLocks/>
          </p:cNvGrpSpPr>
          <p:nvPr/>
        </p:nvGrpSpPr>
        <p:grpSpPr bwMode="auto">
          <a:xfrm>
            <a:off x="533400" y="1828800"/>
            <a:ext cx="8153400" cy="4572000"/>
            <a:chOff x="0" y="0"/>
            <a:chExt cx="20000" cy="20000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9456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grp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65" name="Arc 5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66" name="Arc 6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67" name="Arc 7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68" name="Arc 8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69" name="Line 9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70" name="Oval 10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71" name="Line 11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72" name="Line 12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pic>
        <p:nvPicPr>
          <p:cNvPr id="27" name="Picture 9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143900" y="1928802"/>
            <a:ext cx="420443" cy="66434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9" name="Picture 9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72198" y="2928934"/>
            <a:ext cx="420443" cy="664343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</p:spPr>
      </p:pic>
      <p:pic>
        <p:nvPicPr>
          <p:cNvPr id="31" name="Picture 15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4929198"/>
            <a:ext cx="515048" cy="5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5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3929066"/>
            <a:ext cx="515048" cy="5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5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5143512"/>
            <a:ext cx="515048" cy="5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7" descr="futbola0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6072206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6" descr="Picture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358214" y="3786190"/>
            <a:ext cx="292846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9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00760" y="5357826"/>
            <a:ext cx="420443" cy="66434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7" name="Picture 9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929586" y="5429264"/>
            <a:ext cx="420443" cy="664343"/>
          </a:xfrm>
          <a:prstGeom prst="rect">
            <a:avLst/>
          </a:prstGeom>
          <a:noFill/>
          <a:effectLst>
            <a:glow rad="228600">
              <a:srgbClr val="00B050">
                <a:alpha val="4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arcador de Posição do Número do Diapositivo 2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433</a:t>
            </a:fld>
            <a:endParaRPr lang="pt-PT"/>
          </a:p>
        </p:txBody>
      </p:sp>
      <p:sp>
        <p:nvSpPr>
          <p:cNvPr id="24" name="Marcador de Posição do Rodapé 2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Situações Específicas </a:t>
            </a:r>
            <a:br>
              <a:rPr lang="pt-PT" dirty="0" smtClean="0"/>
            </a:br>
            <a:r>
              <a:rPr lang="pt-PT" dirty="0" smtClean="0"/>
              <a:t>4 x 3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endParaRPr lang="pt-PT" dirty="0">
              <a:solidFill>
                <a:srgbClr val="FFC0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1828800"/>
            <a:ext cx="8153400" cy="4572000"/>
            <a:chOff x="0" y="0"/>
            <a:chExt cx="20000" cy="20000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9456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grp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65" name="Arc 5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66" name="Arc 6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67" name="Arc 7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68" name="Arc 8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69" name="Line 9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70" name="Oval 10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71" name="Line 11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72" name="Line 12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pic>
        <p:nvPicPr>
          <p:cNvPr id="27" name="Picture 9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143900" y="1928802"/>
            <a:ext cx="420443" cy="66434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9" name="Picture 9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72198" y="2928934"/>
            <a:ext cx="420443" cy="664343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</p:spPr>
      </p:pic>
      <p:pic>
        <p:nvPicPr>
          <p:cNvPr id="31" name="Picture 15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4929198"/>
            <a:ext cx="515048" cy="5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5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3929066"/>
            <a:ext cx="515048" cy="5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5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5143512"/>
            <a:ext cx="515048" cy="5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7" descr="futbola0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6072206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6" descr="Picture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358214" y="3786190"/>
            <a:ext cx="292846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9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00760" y="5357826"/>
            <a:ext cx="420443" cy="66434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7" name="Picture 9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929586" y="5429264"/>
            <a:ext cx="420443" cy="664343"/>
          </a:xfrm>
          <a:prstGeom prst="rect">
            <a:avLst/>
          </a:prstGeom>
          <a:noFill/>
          <a:effectLst>
            <a:glow rad="228600">
              <a:srgbClr val="00B050">
                <a:alpha val="4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5717E-6 L -0.21267 -0.04209 " pathEditMode="relative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8.32562E-7 L -0.05764 0.0531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2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1.75763E-7 L -0.05504 -0.07331 " pathEditMode="relative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1.96115E-6 L -0.02361 -0.105 " pathEditMode="relative" ptsTypes="AA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8575E-6 L -0.02361 -0.05249 " pathEditMode="relative" ptsTypes="AA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267 -0.04209 L -0.22048 -0.36725 " pathEditMode="relative" ptsTypes="AA"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4 -0.07331 L -0.12588 -0.10477 " pathEditMode="relative" ptsTypes="AA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-0.105 L -0.0158 -0.30412 " pathEditMode="relative" ptsTypes="AA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64 0.05319 L 0.02118 -0.0622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8 -0.047 L -0.02048 0.026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049 -0.36725 L 0.00781 -0.5141 " pathEditMode="relative" ptsTypes="AA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0.30412 L 0.02361 -0.39871 " pathEditMode="relative" ptsTypes="AA">
                                      <p:cBhvr>
                                        <p:cTn id="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4 -0.10546 L -0.03351 -0.1787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3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18 -0.06221 L 0.06059 -0.19866 " pathEditMode="relative" ptsTypes="AA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8 0.02685 L 0.00313 -0.0467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arcador de Posição do Número do Diapositivo 2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434</a:t>
            </a:fld>
            <a:endParaRPr lang="pt-PT"/>
          </a:p>
        </p:txBody>
      </p:sp>
      <p:sp>
        <p:nvSpPr>
          <p:cNvPr id="24" name="Marcador de Posição do Rodapé 2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Situações Específicas </a:t>
            </a:r>
            <a:br>
              <a:rPr lang="pt-PT" dirty="0" smtClean="0"/>
            </a:br>
            <a:r>
              <a:rPr lang="pt-PT" dirty="0" smtClean="0"/>
              <a:t>4 x 3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endParaRPr lang="pt-PT" dirty="0">
              <a:solidFill>
                <a:srgbClr val="FFFF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1828800"/>
            <a:ext cx="8153400" cy="4572000"/>
            <a:chOff x="0" y="0"/>
            <a:chExt cx="20000" cy="20000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9456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grp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65" name="Arc 5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66" name="Arc 6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67" name="Arc 7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68" name="Arc 8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69" name="Line 9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70" name="Oval 10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71" name="Line 11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72" name="Line 12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pic>
        <p:nvPicPr>
          <p:cNvPr id="25" name="Picture 25" descr="Pictur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4816489"/>
            <a:ext cx="284163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6" descr="Pictur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2438" y="2619389"/>
            <a:ext cx="284162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Pictur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5032389"/>
            <a:ext cx="284163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8" descr="Pictur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2619389"/>
            <a:ext cx="284162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4025" y="5005399"/>
            <a:ext cx="65088" cy="66675"/>
          </a:xfrm>
          <a:prstGeom prst="rect">
            <a:avLst/>
          </a:prstGeom>
          <a:noFill/>
        </p:spPr>
      </p:pic>
      <p:cxnSp>
        <p:nvCxnSpPr>
          <p:cNvPr id="40" name="Conexão recta unidireccional 39"/>
          <p:cNvCxnSpPr>
            <a:stCxn id="25" idx="1"/>
          </p:cNvCxnSpPr>
          <p:nvPr/>
        </p:nvCxnSpPr>
        <p:spPr>
          <a:xfrm rot="10800000" flipH="1">
            <a:off x="2987674" y="3000372"/>
            <a:ext cx="12689" cy="1978836"/>
          </a:xfrm>
          <a:prstGeom prst="straightConnector1">
            <a:avLst/>
          </a:prstGeom>
          <a:ln>
            <a:solidFill>
              <a:schemeClr val="tx2">
                <a:lumMod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orma livre 40"/>
          <p:cNvSpPr/>
          <p:nvPr/>
        </p:nvSpPr>
        <p:spPr>
          <a:xfrm>
            <a:off x="1119226" y="4564685"/>
            <a:ext cx="1821484" cy="446227"/>
          </a:xfrm>
          <a:custGeom>
            <a:avLst/>
            <a:gdLst>
              <a:gd name="connsiteX0" fmla="*/ 1821484 w 1821484"/>
              <a:gd name="connsiteY0" fmla="*/ 446227 h 446227"/>
              <a:gd name="connsiteX1" fmla="*/ 731520 w 1821484"/>
              <a:gd name="connsiteY1" fmla="*/ 351129 h 446227"/>
              <a:gd name="connsiteX2" fmla="*/ 0 w 1821484"/>
              <a:gd name="connsiteY2" fmla="*/ 0 h 44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1484" h="446227">
                <a:moveTo>
                  <a:pt x="1821484" y="446227"/>
                </a:moveTo>
                <a:cubicBezTo>
                  <a:pt x="1428292" y="435863"/>
                  <a:pt x="1035101" y="425500"/>
                  <a:pt x="731520" y="351129"/>
                </a:cubicBezTo>
                <a:cubicBezTo>
                  <a:pt x="427939" y="276758"/>
                  <a:pt x="213969" y="138379"/>
                  <a:pt x="0" y="0"/>
                </a:cubicBezTo>
              </a:path>
            </a:pathLst>
          </a:custGeom>
          <a:ln>
            <a:solidFill>
              <a:schemeClr val="tx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2" name="Forma livre 41"/>
          <p:cNvSpPr/>
          <p:nvPr/>
        </p:nvSpPr>
        <p:spPr>
          <a:xfrm>
            <a:off x="1236269" y="4045306"/>
            <a:ext cx="1221638" cy="1431340"/>
          </a:xfrm>
          <a:custGeom>
            <a:avLst/>
            <a:gdLst>
              <a:gd name="connsiteX0" fmla="*/ 0 w 1221638"/>
              <a:gd name="connsiteY0" fmla="*/ 1214323 h 1431340"/>
              <a:gd name="connsiteX1" fmla="*/ 643737 w 1221638"/>
              <a:gd name="connsiteY1" fmla="*/ 1228953 h 1431340"/>
              <a:gd name="connsiteX2" fmla="*/ 1221638 w 1221638"/>
              <a:gd name="connsiteY2" fmla="*/ 0 h 143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1638" h="1431340">
                <a:moveTo>
                  <a:pt x="0" y="1214323"/>
                </a:moveTo>
                <a:cubicBezTo>
                  <a:pt x="220065" y="1322831"/>
                  <a:pt x="440131" y="1431340"/>
                  <a:pt x="643737" y="1228953"/>
                </a:cubicBezTo>
                <a:cubicBezTo>
                  <a:pt x="847343" y="1026566"/>
                  <a:pt x="1034490" y="513283"/>
                  <a:pt x="1221638" y="0"/>
                </a:cubicBezTo>
              </a:path>
            </a:pathLst>
          </a:custGeom>
          <a:ln>
            <a:solidFill>
              <a:schemeClr val="tx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arcador de Posição do Número do Diapositivo 2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435</a:t>
            </a:fld>
            <a:endParaRPr lang="pt-PT"/>
          </a:p>
        </p:txBody>
      </p:sp>
      <p:sp>
        <p:nvSpPr>
          <p:cNvPr id="24" name="Marcador de Posição do Rodapé 2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Situações Específicas </a:t>
            </a:r>
            <a:br>
              <a:rPr lang="pt-PT" dirty="0" smtClean="0"/>
            </a:br>
            <a:r>
              <a:rPr lang="pt-PT" dirty="0" smtClean="0"/>
              <a:t>4 x 3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endParaRPr lang="pt-PT" dirty="0">
              <a:solidFill>
                <a:srgbClr val="FFFF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1828800"/>
            <a:ext cx="8153400" cy="4572000"/>
            <a:chOff x="0" y="0"/>
            <a:chExt cx="20000" cy="20000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9456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grp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65" name="Arc 5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66" name="Arc 6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67" name="Arc 7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68" name="Arc 8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69" name="Line 9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70" name="Oval 10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71" name="Line 11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72" name="Line 12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pic>
        <p:nvPicPr>
          <p:cNvPr id="25" name="Picture 25" descr="Pictur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4816489"/>
            <a:ext cx="284163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6" descr="Pictur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2438" y="2619389"/>
            <a:ext cx="284162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Pictur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5032389"/>
            <a:ext cx="284163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8" descr="Pictur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2619389"/>
            <a:ext cx="284162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4025" y="5005399"/>
            <a:ext cx="65088" cy="66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0486 L -0.00416 -0.305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649 L -0.1592 -0.00255 L -0.21841 -0.06581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-3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73928E-6 C 0.04393 0.01042 0.08785 0.02109 0.11355 4.73928E-6 C 0.13924 -0.02109 0.14671 -0.07393 0.15417 -0.12677 " pathEditMode="relative" ptsTypes="a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Marcador de Posição do Número do Diapositivo 2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436</a:t>
            </a:fld>
            <a:endParaRPr lang="pt-PT"/>
          </a:p>
        </p:txBody>
      </p:sp>
      <p:sp>
        <p:nvSpPr>
          <p:cNvPr id="31" name="Marcador de Posição do Rodapé 3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Situações Específicas </a:t>
            </a:r>
            <a:br>
              <a:rPr lang="pt-PT" dirty="0" smtClean="0"/>
            </a:br>
            <a:r>
              <a:rPr lang="pt-PT" dirty="0" smtClean="0"/>
              <a:t>5 x 4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endParaRPr lang="pt-PT" dirty="0"/>
          </a:p>
        </p:txBody>
      </p:sp>
      <p:grpSp>
        <p:nvGrpSpPr>
          <p:cNvPr id="196612" name="Group 4"/>
          <p:cNvGrpSpPr>
            <a:grpSpLocks/>
          </p:cNvGrpSpPr>
          <p:nvPr/>
        </p:nvGrpSpPr>
        <p:grpSpPr bwMode="auto">
          <a:xfrm>
            <a:off x="533400" y="1828800"/>
            <a:ext cx="8153400" cy="4572000"/>
            <a:chOff x="0" y="0"/>
            <a:chExt cx="20000" cy="20000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9661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grp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6614" name="Arc 6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6615" name="Arc 7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6616" name="Arc 8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6617" name="Arc 9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6618" name="Line 10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6619" name="Oval 11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6620" name="Line 12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6621" name="Line 13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96631" name="Line 23"/>
          <p:cNvSpPr>
            <a:spLocks noChangeShapeType="1"/>
          </p:cNvSpPr>
          <p:nvPr/>
        </p:nvSpPr>
        <p:spPr bwMode="auto">
          <a:xfrm flipV="1">
            <a:off x="5929322" y="2971800"/>
            <a:ext cx="319078" cy="117158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96632" name="Line 24"/>
          <p:cNvSpPr>
            <a:spLocks noChangeShapeType="1"/>
          </p:cNvSpPr>
          <p:nvPr/>
        </p:nvSpPr>
        <p:spPr bwMode="auto">
          <a:xfrm flipH="1" flipV="1">
            <a:off x="6500826" y="2857496"/>
            <a:ext cx="381000" cy="361952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96633" name="Line 25"/>
          <p:cNvSpPr>
            <a:spLocks noChangeShapeType="1"/>
          </p:cNvSpPr>
          <p:nvPr/>
        </p:nvSpPr>
        <p:spPr bwMode="auto">
          <a:xfrm flipV="1">
            <a:off x="6572264" y="3786190"/>
            <a:ext cx="428628" cy="2286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96634" name="Line 26"/>
          <p:cNvSpPr>
            <a:spLocks noChangeShapeType="1"/>
          </p:cNvSpPr>
          <p:nvPr/>
        </p:nvSpPr>
        <p:spPr bwMode="auto">
          <a:xfrm flipV="1">
            <a:off x="7391400" y="4286256"/>
            <a:ext cx="395310" cy="285744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96635" name="Line 27"/>
          <p:cNvSpPr>
            <a:spLocks noChangeShapeType="1"/>
          </p:cNvSpPr>
          <p:nvPr/>
        </p:nvSpPr>
        <p:spPr bwMode="auto">
          <a:xfrm flipV="1">
            <a:off x="8153400" y="3276600"/>
            <a:ext cx="0" cy="3810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pic>
        <p:nvPicPr>
          <p:cNvPr id="33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143900" y="1928802"/>
            <a:ext cx="420443" cy="66434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43636" y="2000240"/>
            <a:ext cx="420443" cy="664343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</p:spPr>
      </p:pic>
      <p:pic>
        <p:nvPicPr>
          <p:cNvPr id="35" name="Picture 6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358214" y="3786190"/>
            <a:ext cx="292846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00760" y="5572140"/>
            <a:ext cx="420443" cy="66434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7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929586" y="5572140"/>
            <a:ext cx="420443" cy="664343"/>
          </a:xfrm>
          <a:prstGeom prst="rect">
            <a:avLst/>
          </a:prstGeom>
          <a:noFill/>
          <a:effectLst>
            <a:glow rad="228600">
              <a:srgbClr val="00B050">
                <a:alpha val="40000"/>
              </a:srgbClr>
            </a:glow>
          </a:effectLst>
        </p:spPr>
      </p:pic>
      <p:pic>
        <p:nvPicPr>
          <p:cNvPr id="38" name="Picture 9" descr="j019434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24000" contrast="47000"/>
          </a:blip>
          <a:srcRect/>
          <a:stretch>
            <a:fillRect/>
          </a:stretch>
        </p:blipFill>
        <p:spPr bwMode="auto">
          <a:xfrm flipH="1">
            <a:off x="5357818" y="3643314"/>
            <a:ext cx="420443" cy="664343"/>
          </a:xfrm>
          <a:prstGeom prst="rect">
            <a:avLst/>
          </a:prstGeom>
          <a:noFill/>
          <a:effectLst>
            <a:glow rad="228600">
              <a:schemeClr val="bg1">
                <a:lumMod val="95000"/>
                <a:lumOff val="5000"/>
                <a:alpha val="40000"/>
              </a:schemeClr>
            </a:glow>
          </a:effectLst>
        </p:spPr>
      </p:pic>
      <p:pic>
        <p:nvPicPr>
          <p:cNvPr id="39" name="Picture 27" descr="futbola0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214818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5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4357694"/>
            <a:ext cx="515048" cy="5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5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3071810"/>
            <a:ext cx="515048" cy="5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5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3786190"/>
            <a:ext cx="515048" cy="5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5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3571876"/>
            <a:ext cx="515048" cy="5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66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31" grpId="0" animBg="1"/>
      <p:bldP spid="196632" grpId="0" animBg="1"/>
      <p:bldP spid="196633" grpId="0" animBg="1"/>
      <p:bldP spid="196634" grpId="0" animBg="1"/>
      <p:bldP spid="196635" grpId="0" animBg="1"/>
    </p:bldLst>
  </p:timing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Marcador de Posição do Número do Diapositivo 2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437</a:t>
            </a:fld>
            <a:endParaRPr lang="pt-PT"/>
          </a:p>
        </p:txBody>
      </p:sp>
      <p:sp>
        <p:nvSpPr>
          <p:cNvPr id="31" name="Marcador de Posição do Rodapé 3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Situações Específicas </a:t>
            </a:r>
            <a:br>
              <a:rPr lang="pt-PT" dirty="0" smtClean="0"/>
            </a:br>
            <a:r>
              <a:rPr lang="pt-PT" dirty="0" smtClean="0"/>
              <a:t>5 x 4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endParaRPr lang="pt-PT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1828800"/>
            <a:ext cx="8153400" cy="4572000"/>
            <a:chOff x="0" y="0"/>
            <a:chExt cx="20000" cy="20000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9661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grp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6614" name="Arc 6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6615" name="Arc 7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6616" name="Arc 8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6617" name="Arc 9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6618" name="Line 10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6619" name="Oval 11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6620" name="Line 12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6621" name="Line 13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96631" name="Line 23"/>
          <p:cNvSpPr>
            <a:spLocks noChangeShapeType="1"/>
          </p:cNvSpPr>
          <p:nvPr/>
        </p:nvSpPr>
        <p:spPr bwMode="auto">
          <a:xfrm flipV="1">
            <a:off x="6643702" y="2643182"/>
            <a:ext cx="1714512" cy="28572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96632" name="Line 24"/>
          <p:cNvSpPr>
            <a:spLocks noChangeShapeType="1"/>
          </p:cNvSpPr>
          <p:nvPr/>
        </p:nvSpPr>
        <p:spPr bwMode="auto">
          <a:xfrm flipV="1">
            <a:off x="6953264" y="2857496"/>
            <a:ext cx="476256" cy="762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96633" name="Line 25"/>
          <p:cNvSpPr>
            <a:spLocks noChangeShapeType="1"/>
          </p:cNvSpPr>
          <p:nvPr/>
        </p:nvSpPr>
        <p:spPr bwMode="auto">
          <a:xfrm flipV="1">
            <a:off x="7215206" y="3429000"/>
            <a:ext cx="214314" cy="2286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96634" name="Line 26"/>
          <p:cNvSpPr>
            <a:spLocks noChangeShapeType="1"/>
          </p:cNvSpPr>
          <p:nvPr/>
        </p:nvSpPr>
        <p:spPr bwMode="auto">
          <a:xfrm flipV="1">
            <a:off x="7858148" y="4214818"/>
            <a:ext cx="214314" cy="285752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96635" name="Line 27"/>
          <p:cNvSpPr>
            <a:spLocks noChangeShapeType="1"/>
          </p:cNvSpPr>
          <p:nvPr/>
        </p:nvSpPr>
        <p:spPr bwMode="auto">
          <a:xfrm flipV="1">
            <a:off x="8143900" y="2786058"/>
            <a:ext cx="142876" cy="285752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pic>
        <p:nvPicPr>
          <p:cNvPr id="33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143900" y="1928802"/>
            <a:ext cx="420443" cy="66434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43636" y="2000240"/>
            <a:ext cx="420443" cy="664343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</p:spPr>
      </p:pic>
      <p:pic>
        <p:nvPicPr>
          <p:cNvPr id="35" name="Picture 6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358214" y="3786190"/>
            <a:ext cx="292846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00760" y="5572140"/>
            <a:ext cx="420443" cy="66434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7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929586" y="5572140"/>
            <a:ext cx="420443" cy="664343"/>
          </a:xfrm>
          <a:prstGeom prst="rect">
            <a:avLst/>
          </a:prstGeom>
          <a:noFill/>
          <a:effectLst>
            <a:glow rad="228600">
              <a:srgbClr val="00B050">
                <a:alpha val="40000"/>
              </a:srgbClr>
            </a:glow>
          </a:effectLst>
        </p:spPr>
      </p:pic>
      <p:pic>
        <p:nvPicPr>
          <p:cNvPr id="38" name="Picture 9" descr="j019434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24000" contrast="47000"/>
          </a:blip>
          <a:srcRect/>
          <a:stretch>
            <a:fillRect/>
          </a:stretch>
        </p:blipFill>
        <p:spPr bwMode="auto">
          <a:xfrm flipH="1">
            <a:off x="5357818" y="3643314"/>
            <a:ext cx="420443" cy="664343"/>
          </a:xfrm>
          <a:prstGeom prst="rect">
            <a:avLst/>
          </a:prstGeom>
          <a:noFill/>
          <a:effectLst>
            <a:glow rad="228600">
              <a:schemeClr val="bg1">
                <a:lumMod val="95000"/>
                <a:lumOff val="5000"/>
                <a:alpha val="40000"/>
              </a:schemeClr>
            </a:glow>
          </a:effectLst>
        </p:spPr>
      </p:pic>
      <p:pic>
        <p:nvPicPr>
          <p:cNvPr id="39" name="Picture 27" descr="futbola0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2643182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5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4214818"/>
            <a:ext cx="515048" cy="5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5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2571744"/>
            <a:ext cx="515048" cy="5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5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3429000"/>
            <a:ext cx="515048" cy="5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5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2857496"/>
            <a:ext cx="515048" cy="5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31" grpId="0" animBg="1"/>
      <p:bldP spid="196632" grpId="0" animBg="1"/>
      <p:bldP spid="196633" grpId="0" animBg="1"/>
      <p:bldP spid="196634" grpId="0" animBg="1"/>
      <p:bldP spid="196635" grpId="0" animBg="1"/>
    </p:bldLst>
  </p:timing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Marcador de Posição do Número do Diapositivo 2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438</a:t>
            </a:fld>
            <a:endParaRPr lang="pt-PT"/>
          </a:p>
        </p:txBody>
      </p:sp>
      <p:sp>
        <p:nvSpPr>
          <p:cNvPr id="31" name="Marcador de Posição do Rodapé 3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Situações Específicas </a:t>
            </a:r>
            <a:br>
              <a:rPr lang="pt-PT" dirty="0" smtClean="0"/>
            </a:br>
            <a:r>
              <a:rPr lang="pt-PT" dirty="0" smtClean="0"/>
              <a:t>5 x 4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endParaRPr lang="pt-PT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1828800"/>
            <a:ext cx="8153400" cy="4572000"/>
            <a:chOff x="0" y="0"/>
            <a:chExt cx="20000" cy="20000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9661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grp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6614" name="Arc 6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6615" name="Arc 7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6616" name="Arc 8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6617" name="Arc 9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6618" name="Line 10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6619" name="Oval 11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6620" name="Line 12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6621" name="Line 13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96631" name="Line 23"/>
          <p:cNvSpPr>
            <a:spLocks noChangeShapeType="1"/>
          </p:cNvSpPr>
          <p:nvPr/>
        </p:nvSpPr>
        <p:spPr bwMode="auto">
          <a:xfrm flipH="1" flipV="1">
            <a:off x="6572264" y="2643182"/>
            <a:ext cx="1643074" cy="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96632" name="Line 24"/>
          <p:cNvSpPr>
            <a:spLocks noChangeShapeType="1"/>
          </p:cNvSpPr>
          <p:nvPr/>
        </p:nvSpPr>
        <p:spPr bwMode="auto">
          <a:xfrm flipH="1" flipV="1">
            <a:off x="6643702" y="2786058"/>
            <a:ext cx="714380" cy="142876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96633" name="Line 25"/>
          <p:cNvSpPr>
            <a:spLocks noChangeShapeType="1"/>
          </p:cNvSpPr>
          <p:nvPr/>
        </p:nvSpPr>
        <p:spPr bwMode="auto">
          <a:xfrm flipH="1">
            <a:off x="6786578" y="3571876"/>
            <a:ext cx="642942" cy="71438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96634" name="Line 26"/>
          <p:cNvSpPr>
            <a:spLocks noChangeShapeType="1"/>
          </p:cNvSpPr>
          <p:nvPr/>
        </p:nvSpPr>
        <p:spPr bwMode="auto">
          <a:xfrm flipH="1">
            <a:off x="7500958" y="4286256"/>
            <a:ext cx="357190" cy="285752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96635" name="Line 27"/>
          <p:cNvSpPr>
            <a:spLocks noChangeShapeType="1"/>
          </p:cNvSpPr>
          <p:nvPr/>
        </p:nvSpPr>
        <p:spPr bwMode="auto">
          <a:xfrm flipH="1">
            <a:off x="8072462" y="3000372"/>
            <a:ext cx="142876" cy="35719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pic>
        <p:nvPicPr>
          <p:cNvPr id="33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143900" y="1928802"/>
            <a:ext cx="420443" cy="66434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43636" y="2000240"/>
            <a:ext cx="420443" cy="664343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</p:spPr>
      </p:pic>
      <p:pic>
        <p:nvPicPr>
          <p:cNvPr id="35" name="Picture 6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358214" y="3786190"/>
            <a:ext cx="292846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00760" y="5572140"/>
            <a:ext cx="420443" cy="66434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7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929586" y="5572140"/>
            <a:ext cx="420443" cy="664343"/>
          </a:xfrm>
          <a:prstGeom prst="rect">
            <a:avLst/>
          </a:prstGeom>
          <a:noFill/>
          <a:effectLst>
            <a:glow rad="228600">
              <a:srgbClr val="00B050">
                <a:alpha val="40000"/>
              </a:srgbClr>
            </a:glow>
          </a:effectLst>
        </p:spPr>
      </p:pic>
      <p:pic>
        <p:nvPicPr>
          <p:cNvPr id="38" name="Picture 9" descr="j019434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24000" contrast="47000"/>
          </a:blip>
          <a:srcRect/>
          <a:stretch>
            <a:fillRect/>
          </a:stretch>
        </p:blipFill>
        <p:spPr bwMode="auto">
          <a:xfrm flipH="1">
            <a:off x="5357818" y="3643314"/>
            <a:ext cx="420443" cy="664343"/>
          </a:xfrm>
          <a:prstGeom prst="rect">
            <a:avLst/>
          </a:prstGeom>
          <a:noFill/>
          <a:effectLst>
            <a:glow rad="228600">
              <a:schemeClr val="bg1">
                <a:lumMod val="95000"/>
                <a:lumOff val="5000"/>
                <a:alpha val="40000"/>
              </a:schemeClr>
            </a:glow>
          </a:effectLst>
        </p:spPr>
      </p:pic>
      <p:pic>
        <p:nvPicPr>
          <p:cNvPr id="39" name="Picture 27" descr="futbola0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8214" y="2500306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5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3929066"/>
            <a:ext cx="515048" cy="5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5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2643182"/>
            <a:ext cx="515048" cy="5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5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3286124"/>
            <a:ext cx="515048" cy="5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5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2500306"/>
            <a:ext cx="515048" cy="5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66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9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9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31" grpId="0" animBg="1"/>
      <p:bldP spid="196632" grpId="0" animBg="1"/>
      <p:bldP spid="196633" grpId="0" animBg="1"/>
      <p:bldP spid="196634" grpId="0" animBg="1"/>
      <p:bldP spid="196635" grpId="0" animBg="1"/>
    </p:bldLst>
  </p:timing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Marcador de Posição do Número do Diapositivo 2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439</a:t>
            </a:fld>
            <a:endParaRPr lang="pt-PT"/>
          </a:p>
        </p:txBody>
      </p:sp>
      <p:sp>
        <p:nvSpPr>
          <p:cNvPr id="31" name="Marcador de Posição do Rodapé 3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Situações Específicas </a:t>
            </a:r>
            <a:br>
              <a:rPr lang="pt-PT" dirty="0" smtClean="0"/>
            </a:br>
            <a:r>
              <a:rPr lang="pt-PT" dirty="0" smtClean="0"/>
              <a:t>5 x 4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endParaRPr lang="pt-PT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1828800"/>
            <a:ext cx="8153400" cy="4572000"/>
            <a:chOff x="0" y="0"/>
            <a:chExt cx="20000" cy="20000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9661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grp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6614" name="Arc 6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6615" name="Arc 7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6616" name="Arc 8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6617" name="Arc 9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6618" name="Line 10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6619" name="Oval 11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6620" name="Line 12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6621" name="Line 13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96631" name="Line 23"/>
          <p:cNvSpPr>
            <a:spLocks noChangeShapeType="1"/>
          </p:cNvSpPr>
          <p:nvPr/>
        </p:nvSpPr>
        <p:spPr bwMode="auto">
          <a:xfrm flipH="1">
            <a:off x="6500826" y="2671754"/>
            <a:ext cx="142876" cy="3400452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96632" name="Line 24"/>
          <p:cNvSpPr>
            <a:spLocks noChangeShapeType="1"/>
          </p:cNvSpPr>
          <p:nvPr/>
        </p:nvSpPr>
        <p:spPr bwMode="auto">
          <a:xfrm>
            <a:off x="6953264" y="2933696"/>
            <a:ext cx="690570" cy="423866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96633" name="Line 25"/>
          <p:cNvSpPr>
            <a:spLocks noChangeShapeType="1"/>
          </p:cNvSpPr>
          <p:nvPr/>
        </p:nvSpPr>
        <p:spPr bwMode="auto">
          <a:xfrm>
            <a:off x="7143768" y="4000504"/>
            <a:ext cx="285752" cy="35719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96634" name="Line 26"/>
          <p:cNvSpPr>
            <a:spLocks noChangeShapeType="1"/>
          </p:cNvSpPr>
          <p:nvPr/>
        </p:nvSpPr>
        <p:spPr bwMode="auto">
          <a:xfrm flipH="1">
            <a:off x="6715140" y="4786322"/>
            <a:ext cx="785818" cy="1143008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96635" name="Line 27"/>
          <p:cNvSpPr>
            <a:spLocks noChangeShapeType="1"/>
          </p:cNvSpPr>
          <p:nvPr/>
        </p:nvSpPr>
        <p:spPr bwMode="auto">
          <a:xfrm>
            <a:off x="8072462" y="3357562"/>
            <a:ext cx="71438" cy="1928826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pic>
        <p:nvPicPr>
          <p:cNvPr id="33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143900" y="1928802"/>
            <a:ext cx="420443" cy="66434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43636" y="2000240"/>
            <a:ext cx="420443" cy="664343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</p:spPr>
      </p:pic>
      <p:pic>
        <p:nvPicPr>
          <p:cNvPr id="35" name="Picture 6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358214" y="3786190"/>
            <a:ext cx="292846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00760" y="5572140"/>
            <a:ext cx="420443" cy="66434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7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929586" y="5572140"/>
            <a:ext cx="420443" cy="664343"/>
          </a:xfrm>
          <a:prstGeom prst="rect">
            <a:avLst/>
          </a:prstGeom>
          <a:noFill/>
          <a:effectLst>
            <a:glow rad="228600">
              <a:srgbClr val="00B050">
                <a:alpha val="40000"/>
              </a:srgbClr>
            </a:glow>
          </a:effectLst>
        </p:spPr>
      </p:pic>
      <p:pic>
        <p:nvPicPr>
          <p:cNvPr id="38" name="Picture 9" descr="j019434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24000" contrast="47000"/>
          </a:blip>
          <a:srcRect/>
          <a:stretch>
            <a:fillRect/>
          </a:stretch>
        </p:blipFill>
        <p:spPr bwMode="auto">
          <a:xfrm flipH="1">
            <a:off x="5357818" y="3643314"/>
            <a:ext cx="420443" cy="664343"/>
          </a:xfrm>
          <a:prstGeom prst="rect">
            <a:avLst/>
          </a:prstGeom>
          <a:noFill/>
          <a:effectLst>
            <a:glow rad="228600">
              <a:schemeClr val="bg1">
                <a:lumMod val="95000"/>
                <a:lumOff val="5000"/>
                <a:alpha val="40000"/>
              </a:schemeClr>
            </a:glow>
          </a:effectLst>
        </p:spPr>
      </p:pic>
      <p:pic>
        <p:nvPicPr>
          <p:cNvPr id="39" name="Picture 27" descr="futbola0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2643182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5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4214818"/>
            <a:ext cx="515048" cy="5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5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2571744"/>
            <a:ext cx="515048" cy="5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5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3429000"/>
            <a:ext cx="515048" cy="5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5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2857496"/>
            <a:ext cx="515048" cy="5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66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31" grpId="0" animBg="1"/>
      <p:bldP spid="196632" grpId="0" animBg="1"/>
      <p:bldP spid="196633" grpId="0" animBg="1"/>
      <p:bldP spid="196634" grpId="0" animBg="1"/>
      <p:bldP spid="19663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pt-PT" dirty="0" smtClean="0"/>
              <a:t>Impedir a construção das acções ofensivas</a:t>
            </a:r>
            <a:endParaRPr lang="pt-PT" dirty="0"/>
          </a:p>
          <a:p>
            <a:pPr lvl="1" algn="just"/>
            <a:r>
              <a:rPr lang="pt-PT" dirty="0" smtClean="0"/>
              <a:t>Rápida reacção da equipa através de deslocamentos em </a:t>
            </a:r>
            <a:r>
              <a:rPr lang="pt-PT" b="1" dirty="0" smtClean="0">
                <a:solidFill>
                  <a:srgbClr val="FFFF00"/>
                </a:solidFill>
              </a:rPr>
              <a:t>direcção ao adversário de posse de bola</a:t>
            </a:r>
            <a:r>
              <a:rPr lang="pt-PT" dirty="0" smtClean="0"/>
              <a:t> e dos </a:t>
            </a:r>
            <a:r>
              <a:rPr lang="pt-PT" b="1" dirty="0" smtClean="0">
                <a:solidFill>
                  <a:srgbClr val="FFFF00"/>
                </a:solidFill>
              </a:rPr>
              <a:t>espaços vitais</a:t>
            </a:r>
            <a:r>
              <a:rPr lang="pt-PT" dirty="0" smtClean="0"/>
              <a:t> de jogo com os seguintes objectivos:</a:t>
            </a:r>
          </a:p>
          <a:p>
            <a:pPr lvl="1" algn="just"/>
            <a:endParaRPr lang="pt-PT" sz="1050" dirty="0" smtClean="0"/>
          </a:p>
          <a:p>
            <a:pPr lvl="2" algn="just"/>
            <a:r>
              <a:rPr lang="pt-PT" b="1" dirty="0" smtClean="0">
                <a:solidFill>
                  <a:srgbClr val="FFFF00"/>
                </a:solidFill>
              </a:rPr>
              <a:t>Entrar de novo na sua posse</a:t>
            </a:r>
            <a:r>
              <a:rPr lang="pt-PT" dirty="0" smtClean="0"/>
              <a:t> por forma a reorganizar o ataque</a:t>
            </a:r>
          </a:p>
          <a:p>
            <a:pPr lvl="2" algn="just"/>
            <a:r>
              <a:rPr lang="pt-PT" b="1" dirty="0" smtClean="0">
                <a:solidFill>
                  <a:srgbClr val="FFFF00"/>
                </a:solidFill>
              </a:rPr>
              <a:t>Impedir o relançamento do processo ofensivo</a:t>
            </a:r>
            <a:r>
              <a:rPr lang="pt-PT" dirty="0" smtClean="0"/>
              <a:t> adversário e, em especial, o contra-ataque</a:t>
            </a:r>
          </a:p>
          <a:p>
            <a:pPr lvl="2" algn="just"/>
            <a:r>
              <a:rPr lang="pt-PT" b="1" dirty="0" smtClean="0">
                <a:solidFill>
                  <a:srgbClr val="FFFF00"/>
                </a:solidFill>
              </a:rPr>
              <a:t>Ganhar o tempo</a:t>
            </a:r>
            <a:r>
              <a:rPr lang="pt-PT" dirty="0" smtClean="0"/>
              <a:t> suficiente para que todos os jogadores se possam enquadrar no dispositivo defensivo da equipa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44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Fases </a:t>
            </a:r>
            <a:r>
              <a:rPr lang="pt-PT" dirty="0" smtClean="0"/>
              <a:t>do Processo Defensivo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 uiExpand="1" build="p"/>
    </p:bldLst>
  </p:timing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Marcador de Posição do Número do Diapositivo 2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440</a:t>
            </a:fld>
            <a:endParaRPr lang="pt-PT"/>
          </a:p>
        </p:txBody>
      </p:sp>
      <p:sp>
        <p:nvSpPr>
          <p:cNvPr id="31" name="Marcador de Posição do Rodapé 3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Situações Específicas </a:t>
            </a:r>
            <a:br>
              <a:rPr lang="pt-PT" dirty="0" smtClean="0"/>
            </a:br>
            <a:r>
              <a:rPr lang="pt-PT" dirty="0" smtClean="0"/>
              <a:t>5 x 4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endParaRPr lang="pt-PT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1828800"/>
            <a:ext cx="8153400" cy="4572000"/>
            <a:chOff x="0" y="0"/>
            <a:chExt cx="20000" cy="20000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9661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grp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6614" name="Arc 6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6615" name="Arc 7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6616" name="Arc 8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6617" name="Arc 9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6618" name="Line 10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6619" name="Oval 11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6620" name="Line 12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6621" name="Line 13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96631" name="Line 23"/>
          <p:cNvSpPr>
            <a:spLocks noChangeShapeType="1"/>
          </p:cNvSpPr>
          <p:nvPr/>
        </p:nvSpPr>
        <p:spPr bwMode="auto">
          <a:xfrm>
            <a:off x="6429388" y="6143644"/>
            <a:ext cx="1500198" cy="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96632" name="Line 24"/>
          <p:cNvSpPr>
            <a:spLocks noChangeShapeType="1"/>
          </p:cNvSpPr>
          <p:nvPr/>
        </p:nvSpPr>
        <p:spPr bwMode="auto">
          <a:xfrm>
            <a:off x="7858148" y="3500438"/>
            <a:ext cx="214314" cy="214314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96633" name="Line 25"/>
          <p:cNvSpPr>
            <a:spLocks noChangeShapeType="1"/>
          </p:cNvSpPr>
          <p:nvPr/>
        </p:nvSpPr>
        <p:spPr bwMode="auto">
          <a:xfrm>
            <a:off x="7286644" y="4429132"/>
            <a:ext cx="142876" cy="214314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96634" name="Line 26"/>
          <p:cNvSpPr>
            <a:spLocks noChangeShapeType="1"/>
          </p:cNvSpPr>
          <p:nvPr/>
        </p:nvSpPr>
        <p:spPr bwMode="auto">
          <a:xfrm flipV="1">
            <a:off x="7072330" y="5643578"/>
            <a:ext cx="285752" cy="142876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96635" name="Line 27"/>
          <p:cNvSpPr>
            <a:spLocks noChangeShapeType="1"/>
          </p:cNvSpPr>
          <p:nvPr/>
        </p:nvSpPr>
        <p:spPr bwMode="auto">
          <a:xfrm>
            <a:off x="8072462" y="5143512"/>
            <a:ext cx="0" cy="71438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pic>
        <p:nvPicPr>
          <p:cNvPr id="33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143900" y="1928802"/>
            <a:ext cx="420443" cy="66434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43636" y="2000240"/>
            <a:ext cx="420443" cy="664343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</p:spPr>
      </p:pic>
      <p:pic>
        <p:nvPicPr>
          <p:cNvPr id="35" name="Picture 6" descr="Pictu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358214" y="3786190"/>
            <a:ext cx="292846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00760" y="5572140"/>
            <a:ext cx="420443" cy="66434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7" name="Picture 9" descr="j0194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929586" y="5572140"/>
            <a:ext cx="420443" cy="664343"/>
          </a:xfrm>
          <a:prstGeom prst="rect">
            <a:avLst/>
          </a:prstGeom>
          <a:noFill/>
          <a:effectLst>
            <a:glow rad="228600">
              <a:srgbClr val="00B050">
                <a:alpha val="40000"/>
              </a:srgbClr>
            </a:glow>
          </a:effectLst>
        </p:spPr>
      </p:pic>
      <p:pic>
        <p:nvPicPr>
          <p:cNvPr id="38" name="Picture 9" descr="j019434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24000" contrast="47000"/>
          </a:blip>
          <a:srcRect/>
          <a:stretch>
            <a:fillRect/>
          </a:stretch>
        </p:blipFill>
        <p:spPr bwMode="auto">
          <a:xfrm flipH="1">
            <a:off x="5357818" y="3643314"/>
            <a:ext cx="420443" cy="664343"/>
          </a:xfrm>
          <a:prstGeom prst="rect">
            <a:avLst/>
          </a:prstGeom>
          <a:noFill/>
          <a:effectLst>
            <a:glow rad="228600">
              <a:schemeClr val="bg1">
                <a:lumMod val="95000"/>
                <a:lumOff val="5000"/>
                <a:alpha val="40000"/>
              </a:schemeClr>
            </a:glow>
          </a:effectLst>
        </p:spPr>
      </p:pic>
      <p:pic>
        <p:nvPicPr>
          <p:cNvPr id="39" name="Picture 27" descr="futbola0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6143644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5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5429264"/>
            <a:ext cx="515048" cy="5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5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3000372"/>
            <a:ext cx="515048" cy="5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5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4071942"/>
            <a:ext cx="515048" cy="5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5" descr="Pictur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4643446"/>
            <a:ext cx="515048" cy="5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31" grpId="0" animBg="1"/>
      <p:bldP spid="196632" grpId="0" animBg="1"/>
      <p:bldP spid="196633" grpId="0" animBg="1"/>
      <p:bldP spid="196634" grpId="0" animBg="1"/>
      <p:bldP spid="196635" grpId="0" animBg="1"/>
    </p:bldLst>
  </p:timing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Marcador de Posição do Número do Diapositivo 2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441</a:t>
            </a:fld>
            <a:endParaRPr lang="pt-PT"/>
          </a:p>
        </p:txBody>
      </p:sp>
      <p:sp>
        <p:nvSpPr>
          <p:cNvPr id="31" name="Marcador de Posição do Rodapé 3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Situações Específicas </a:t>
            </a:r>
            <a:br>
              <a:rPr lang="pt-PT" dirty="0" smtClean="0"/>
            </a:br>
            <a:r>
              <a:rPr lang="pt-PT" dirty="0" smtClean="0"/>
              <a:t>5 x 4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endParaRPr lang="pt-PT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1828800"/>
            <a:ext cx="8153400" cy="4572000"/>
            <a:chOff x="0" y="0"/>
            <a:chExt cx="20000" cy="20000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9661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grp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6614" name="Arc 6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6615" name="Arc 7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6616" name="Arc 8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6617" name="Arc 9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6618" name="Line 10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6619" name="Oval 11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6620" name="Line 12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6621" name="Line 13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pic>
        <p:nvPicPr>
          <p:cNvPr id="33" name="Picture 9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143900" y="1928802"/>
            <a:ext cx="420443" cy="66434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" name="Picture 9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143636" y="2000240"/>
            <a:ext cx="420443" cy="664343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</p:spPr>
      </p:pic>
      <p:pic>
        <p:nvPicPr>
          <p:cNvPr id="35" name="Picture 6" descr="Picture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358214" y="3786190"/>
            <a:ext cx="292846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9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00760" y="5572140"/>
            <a:ext cx="420443" cy="66434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7" name="Picture 9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929586" y="5572140"/>
            <a:ext cx="420443" cy="664343"/>
          </a:xfrm>
          <a:prstGeom prst="rect">
            <a:avLst/>
          </a:prstGeom>
          <a:noFill/>
          <a:effectLst>
            <a:glow rad="228600">
              <a:srgbClr val="00B050">
                <a:alpha val="40000"/>
              </a:srgbClr>
            </a:glow>
          </a:effectLst>
        </p:spPr>
      </p:pic>
      <p:pic>
        <p:nvPicPr>
          <p:cNvPr id="38" name="Picture 9" descr="j019434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24000" contrast="47000"/>
          </a:blip>
          <a:srcRect/>
          <a:stretch>
            <a:fillRect/>
          </a:stretch>
        </p:blipFill>
        <p:spPr bwMode="auto">
          <a:xfrm flipH="1">
            <a:off x="5357818" y="3643314"/>
            <a:ext cx="420443" cy="664343"/>
          </a:xfrm>
          <a:prstGeom prst="rect">
            <a:avLst/>
          </a:prstGeom>
          <a:noFill/>
          <a:effectLst>
            <a:glow rad="228600">
              <a:schemeClr val="bg1">
                <a:lumMod val="95000"/>
                <a:lumOff val="5000"/>
                <a:alpha val="40000"/>
              </a:schemeClr>
            </a:glow>
          </a:effectLst>
        </p:spPr>
      </p:pic>
      <p:pic>
        <p:nvPicPr>
          <p:cNvPr id="39" name="Picture 27" descr="futbola0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38" y="6143644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5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5357826"/>
            <a:ext cx="515048" cy="5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5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3357562"/>
            <a:ext cx="515048" cy="5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5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4286256"/>
            <a:ext cx="515048" cy="5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5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5214950"/>
            <a:ext cx="515048" cy="5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arcador de Posição do Número do Diapositivo 2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442</a:t>
            </a:fld>
            <a:endParaRPr lang="pt-PT"/>
          </a:p>
        </p:txBody>
      </p:sp>
      <p:sp>
        <p:nvSpPr>
          <p:cNvPr id="24" name="Marcador de Posição do Rodapé 2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Situações Específicas </a:t>
            </a:r>
            <a:br>
              <a:rPr lang="pt-PT" dirty="0" smtClean="0"/>
            </a:br>
            <a:r>
              <a:rPr lang="pt-PT" dirty="0" smtClean="0"/>
              <a:t>5 x 4 </a:t>
            </a:r>
            <a:r>
              <a:rPr lang="pt-PT" dirty="0" smtClean="0">
                <a:solidFill>
                  <a:srgbClr val="FFC000"/>
                </a:solidFill>
              </a:rPr>
              <a:t>Defensivo</a:t>
            </a:r>
            <a:endParaRPr lang="pt-PT" dirty="0">
              <a:solidFill>
                <a:srgbClr val="FFFF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1828800"/>
            <a:ext cx="8153400" cy="4572000"/>
            <a:chOff x="0" y="0"/>
            <a:chExt cx="20000" cy="20000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9456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grp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65" name="Arc 5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66" name="Arc 6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67" name="Arc 7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68" name="Arc 8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69" name="Line 9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70" name="Oval 10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71" name="Line 11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72" name="Line 12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pic>
        <p:nvPicPr>
          <p:cNvPr id="20" name="Picture 25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8928" y="3832219"/>
            <a:ext cx="284163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6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067703" y="5272081"/>
            <a:ext cx="184150" cy="323850"/>
          </a:xfrm>
          <a:prstGeom prst="rect">
            <a:avLst/>
          </a:prstGeom>
          <a:noFill/>
        </p:spPr>
      </p:pic>
      <p:pic>
        <p:nvPicPr>
          <p:cNvPr id="22" name="Picture 27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372253" y="2500306"/>
            <a:ext cx="184150" cy="323850"/>
          </a:xfrm>
          <a:prstGeom prst="rect">
            <a:avLst/>
          </a:prstGeom>
          <a:noFill/>
        </p:spPr>
      </p:pic>
      <p:pic>
        <p:nvPicPr>
          <p:cNvPr id="27" name="Picture 29" descr="j01943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991253" y="3832219"/>
            <a:ext cx="133350" cy="323850"/>
          </a:xfrm>
          <a:prstGeom prst="rect">
            <a:avLst/>
          </a:prstGeom>
          <a:noFill/>
        </p:spPr>
      </p:pic>
      <p:pic>
        <p:nvPicPr>
          <p:cNvPr id="29" name="Picture 30" descr="j01943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99504" y="3832219"/>
            <a:ext cx="144462" cy="323850"/>
          </a:xfrm>
          <a:prstGeom prst="rect">
            <a:avLst/>
          </a:prstGeom>
          <a:noFill/>
        </p:spPr>
      </p:pic>
      <p:pic>
        <p:nvPicPr>
          <p:cNvPr id="31" name="Picture 3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24603" y="4054469"/>
            <a:ext cx="65088" cy="66675"/>
          </a:xfrm>
          <a:prstGeom prst="rect">
            <a:avLst/>
          </a:prstGeom>
          <a:noFill/>
        </p:spPr>
      </p:pic>
      <p:pic>
        <p:nvPicPr>
          <p:cNvPr id="32" name="Picture 32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5841" y="3113081"/>
            <a:ext cx="284162" cy="325438"/>
          </a:xfrm>
          <a:prstGeom prst="rect">
            <a:avLst/>
          </a:prstGeom>
          <a:solidFill>
            <a:schemeClr val="accent1">
              <a:alpha val="999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33" name="Picture 33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83378" y="3867144"/>
            <a:ext cx="284163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4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5841" y="4730744"/>
            <a:ext cx="284162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028016" y="2500306"/>
            <a:ext cx="184150" cy="323850"/>
          </a:xfrm>
          <a:prstGeom prst="rect">
            <a:avLst/>
          </a:prstGeom>
          <a:noFill/>
        </p:spPr>
      </p:pic>
      <p:pic>
        <p:nvPicPr>
          <p:cNvPr id="36" name="Picture 36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483378" y="5129206"/>
            <a:ext cx="184150" cy="32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05521 0.1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07496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277 L 0.05504 0.046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2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278 L 0.00035 0.0628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03177 0.134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6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-0.03159 0.055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2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0.04167 0.139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6.2963E-6 L -0.01579 6.2963E-6 " pathEditMode="relative" ptsTypes="AA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0.1889 L -0.00781 2.65896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07496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1.84971E-6 L 0.04375 -0.1840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9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13403 L 0.03177 -0.11805 " pathEditMode="relative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04 0.04694 L -0.04739 -0.0684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-5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6289 L -0.00747 -0.1019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8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0.13912 L 0.03368 -0.0289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8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59 0.05526 L 0.06285 -0.0809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6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0316 -0.14699 " pathEditMode="relative" ptsTypes="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75 -0.18426 L 0.25643 -0.2157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07496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-0.11805 L 0.07899 -0.170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2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39 -0.0659 L 0.08646 -0.0760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-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-0.10197 L 0.11857 -0.1019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85 -0.08103 L 0.11806 -0.09167 " pathEditMode="relative" ptsTypes="AA">
                                      <p:cBhvr>
                                        <p:cTn id="5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arcador de Posição do Número do Diapositivo 2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443</a:t>
            </a:fld>
            <a:endParaRPr lang="pt-PT"/>
          </a:p>
        </p:txBody>
      </p:sp>
      <p:sp>
        <p:nvSpPr>
          <p:cNvPr id="24" name="Marcador de Posição do Rodapé 2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Situações Específicas </a:t>
            </a:r>
            <a:br>
              <a:rPr lang="pt-PT" dirty="0" smtClean="0"/>
            </a:br>
            <a:r>
              <a:rPr lang="pt-PT" dirty="0" smtClean="0"/>
              <a:t>5 x 4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endParaRPr lang="pt-PT" dirty="0">
              <a:solidFill>
                <a:srgbClr val="FFFF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1828800"/>
            <a:ext cx="8153400" cy="4572000"/>
            <a:chOff x="0" y="0"/>
            <a:chExt cx="20000" cy="20000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9456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grp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65" name="Arc 5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66" name="Arc 6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67" name="Arc 7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68" name="Arc 8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69" name="Line 9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70" name="Oval 10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71" name="Line 11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72" name="Line 12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pic>
        <p:nvPicPr>
          <p:cNvPr id="27" name="Picture 25" descr="Pictur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55924" y="5532454"/>
            <a:ext cx="28416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6" descr="Pictur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87662" y="2508267"/>
            <a:ext cx="284162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7" descr="Pictur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5532454"/>
            <a:ext cx="284162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8" descr="Pictur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5337" y="2508267"/>
            <a:ext cx="284162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0" descr="j01943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3262" y="4092592"/>
            <a:ext cx="144462" cy="323850"/>
          </a:xfrm>
          <a:prstGeom prst="rect">
            <a:avLst/>
          </a:prstGeom>
          <a:noFill/>
        </p:spPr>
      </p:pic>
      <p:pic>
        <p:nvPicPr>
          <p:cNvPr id="34" name="Picture 3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79762" y="4384692"/>
            <a:ext cx="65087" cy="66675"/>
          </a:xfrm>
          <a:prstGeom prst="rect">
            <a:avLst/>
          </a:prstGeom>
          <a:noFill/>
        </p:spPr>
      </p:pic>
      <p:cxnSp>
        <p:nvCxnSpPr>
          <p:cNvPr id="36" name="Conexão recta unidireccional 35"/>
          <p:cNvCxnSpPr>
            <a:endCxn id="27" idx="1"/>
          </p:cNvCxnSpPr>
          <p:nvPr/>
        </p:nvCxnSpPr>
        <p:spPr>
          <a:xfrm rot="5400000">
            <a:off x="2659438" y="4997056"/>
            <a:ext cx="1194603" cy="201630"/>
          </a:xfrm>
          <a:prstGeom prst="straightConnector1">
            <a:avLst/>
          </a:prstGeom>
          <a:ln>
            <a:solidFill>
              <a:schemeClr val="tx2">
                <a:lumMod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xão recta unidireccional 43"/>
          <p:cNvCxnSpPr/>
          <p:nvPr/>
        </p:nvCxnSpPr>
        <p:spPr>
          <a:xfrm rot="16200000" flipV="1">
            <a:off x="2886866" y="3328184"/>
            <a:ext cx="1143006" cy="201630"/>
          </a:xfrm>
          <a:prstGeom prst="straightConnector1">
            <a:avLst/>
          </a:prstGeom>
          <a:ln>
            <a:solidFill>
              <a:schemeClr val="tx2">
                <a:lumMod val="2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cta unidireccional 45"/>
          <p:cNvCxnSpPr/>
          <p:nvPr/>
        </p:nvCxnSpPr>
        <p:spPr>
          <a:xfrm rot="16200000" flipH="1">
            <a:off x="964381" y="3036091"/>
            <a:ext cx="1357322" cy="1000132"/>
          </a:xfrm>
          <a:prstGeom prst="straightConnector1">
            <a:avLst/>
          </a:prstGeom>
          <a:ln>
            <a:solidFill>
              <a:schemeClr val="tx2">
                <a:lumMod val="2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xão recta unidireccional 49"/>
          <p:cNvCxnSpPr/>
          <p:nvPr/>
        </p:nvCxnSpPr>
        <p:spPr>
          <a:xfrm rot="16200000" flipH="1">
            <a:off x="1464447" y="4964917"/>
            <a:ext cx="1500198" cy="142876"/>
          </a:xfrm>
          <a:prstGeom prst="straightConnector1">
            <a:avLst/>
          </a:prstGeom>
          <a:ln>
            <a:solidFill>
              <a:schemeClr val="tx2">
                <a:lumMod val="2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xão recta unidireccional 51"/>
          <p:cNvCxnSpPr/>
          <p:nvPr/>
        </p:nvCxnSpPr>
        <p:spPr>
          <a:xfrm rot="10800000">
            <a:off x="1071538" y="2285992"/>
            <a:ext cx="1987580" cy="285750"/>
          </a:xfrm>
          <a:prstGeom prst="straightConnector1">
            <a:avLst/>
          </a:prstGeom>
          <a:ln>
            <a:solidFill>
              <a:schemeClr val="tx2">
                <a:lumMod val="2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arcador de Posição do Número do Diapositivo 2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444</a:t>
            </a:fld>
            <a:endParaRPr lang="pt-PT"/>
          </a:p>
        </p:txBody>
      </p:sp>
      <p:sp>
        <p:nvSpPr>
          <p:cNvPr id="24" name="Marcador de Posição do Rodapé 2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Situações Específicas </a:t>
            </a:r>
            <a:br>
              <a:rPr lang="pt-PT" dirty="0" smtClean="0"/>
            </a:br>
            <a:r>
              <a:rPr lang="pt-PT" dirty="0" smtClean="0"/>
              <a:t>5 x 4 </a:t>
            </a:r>
            <a:r>
              <a:rPr lang="pt-PT" dirty="0" smtClean="0">
                <a:solidFill>
                  <a:srgbClr val="FFFF00"/>
                </a:solidFill>
              </a:rPr>
              <a:t>Ofensivo</a:t>
            </a:r>
            <a:endParaRPr lang="pt-PT" dirty="0">
              <a:solidFill>
                <a:srgbClr val="FFFF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1828800"/>
            <a:ext cx="8153400" cy="4572000"/>
            <a:chOff x="0" y="0"/>
            <a:chExt cx="20000" cy="20000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9456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grp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65" name="Arc 5"/>
            <p:cNvSpPr>
              <a:spLocks/>
            </p:cNvSpPr>
            <p:nvPr/>
          </p:nvSpPr>
          <p:spPr bwMode="auto">
            <a:xfrm flipH="1" flipV="1">
              <a:off x="1681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66" name="Arc 6"/>
            <p:cNvSpPr>
              <a:spLocks/>
            </p:cNvSpPr>
            <p:nvPr/>
          </p:nvSpPr>
          <p:spPr bwMode="auto">
            <a:xfrm flipH="1">
              <a:off x="1681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67" name="Arc 7"/>
            <p:cNvSpPr>
              <a:spLocks/>
            </p:cNvSpPr>
            <p:nvPr/>
          </p:nvSpPr>
          <p:spPr bwMode="auto">
            <a:xfrm>
              <a:off x="0" y="1875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68" name="Arc 8"/>
            <p:cNvSpPr>
              <a:spLocks/>
            </p:cNvSpPr>
            <p:nvPr/>
          </p:nvSpPr>
          <p:spPr bwMode="auto">
            <a:xfrm flipV="1">
              <a:off x="0" y="9998"/>
              <a:ext cx="3190" cy="81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69" name="Line 9"/>
            <p:cNvSpPr>
              <a:spLocks noChangeShapeType="1"/>
            </p:cNvSpPr>
            <p:nvPr/>
          </p:nvSpPr>
          <p:spPr bwMode="auto">
            <a:xfrm>
              <a:off x="9854" y="0"/>
              <a:ext cx="2" cy="20000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70" name="Oval 10"/>
            <p:cNvSpPr>
              <a:spLocks noChangeArrowheads="1"/>
            </p:cNvSpPr>
            <p:nvPr/>
          </p:nvSpPr>
          <p:spPr bwMode="auto">
            <a:xfrm>
              <a:off x="8695" y="7498"/>
              <a:ext cx="2320" cy="4379"/>
            </a:xfrm>
            <a:prstGeom prst="ellipse">
              <a:avLst/>
            </a:prstGeom>
            <a:grp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71" name="Line 11"/>
            <p:cNvSpPr>
              <a:spLocks noChangeShapeType="1"/>
            </p:cNvSpPr>
            <p:nvPr/>
          </p:nvSpPr>
          <p:spPr bwMode="auto">
            <a:xfrm>
              <a:off x="5797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94572" name="Line 12"/>
            <p:cNvSpPr>
              <a:spLocks noChangeShapeType="1"/>
            </p:cNvSpPr>
            <p:nvPr/>
          </p:nvSpPr>
          <p:spPr bwMode="auto">
            <a:xfrm>
              <a:off x="13622" y="9373"/>
              <a:ext cx="2" cy="629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pic>
        <p:nvPicPr>
          <p:cNvPr id="27" name="Picture 25" descr="Pictur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55924" y="5532454"/>
            <a:ext cx="28416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6" descr="Pictur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87662" y="2508267"/>
            <a:ext cx="284162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7" descr="Pictur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5532454"/>
            <a:ext cx="284162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8" descr="Pictur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5337" y="2508267"/>
            <a:ext cx="284162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0" descr="j01943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3262" y="4092592"/>
            <a:ext cx="144462" cy="323850"/>
          </a:xfrm>
          <a:prstGeom prst="rect">
            <a:avLst/>
          </a:prstGeom>
          <a:noFill/>
        </p:spPr>
      </p:pic>
      <p:pic>
        <p:nvPicPr>
          <p:cNvPr id="34" name="Picture 3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79762" y="4384692"/>
            <a:ext cx="65087" cy="66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36732E-6 L -0.02795 0.194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5.09849E-7 L 0.07882 0.2102 " pathEditMode="relative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9.96524E-7 L -0.22048 0.01066 " pathEditMode="relative" ptsTypes="AA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278 L -0.02326 -0.2049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-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82 0.21023 L 0.11025 0.45144 " pathEditMode="relative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95 0.19426 L -0.01997 -0.21485 " pathEditMode="relative" ptsTypes="A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79186E-6 L 0.09444 -0.22016 " pathEditMode="relative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25 0.45144 L -4.72222E-6 0.4408 " pathEditMode="relative" ptsTypes="AA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11 -0.23035 L 0.11007 -0.432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-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PT" sz="2400" dirty="0" smtClean="0">
                <a:cs typeface="Times New Roman" pitchFamily="18" charset="0"/>
              </a:rPr>
              <a:t>Procurar a perna débil do defensor</a:t>
            </a:r>
            <a:endParaRPr lang="pt-PT" sz="2400" dirty="0" smtClean="0"/>
          </a:p>
          <a:p>
            <a:pPr algn="just"/>
            <a:r>
              <a:rPr lang="pt-PT" sz="2400" dirty="0" smtClean="0">
                <a:cs typeface="Times New Roman" pitchFamily="18" charset="0"/>
              </a:rPr>
              <a:t>Ajudar os companheiros com </a:t>
            </a:r>
            <a:r>
              <a:rPr lang="pt-PT" sz="2400" dirty="0">
                <a:cs typeface="Times New Roman" pitchFamily="18" charset="0"/>
              </a:rPr>
              <a:t>bloqueios e mudanças de ritmo</a:t>
            </a:r>
          </a:p>
          <a:p>
            <a:pPr algn="just"/>
            <a:r>
              <a:rPr lang="pt-PT" sz="2400" dirty="0">
                <a:cs typeface="Times New Roman" pitchFamily="18" charset="0"/>
              </a:rPr>
              <a:t>Ganhar posição em relação ao defensor</a:t>
            </a:r>
          </a:p>
          <a:p>
            <a:pPr algn="just"/>
            <a:r>
              <a:rPr lang="pt-PT" sz="2400" dirty="0">
                <a:cs typeface="Times New Roman" pitchFamily="18" charset="0"/>
              </a:rPr>
              <a:t>Simular e fintar constantemente</a:t>
            </a:r>
          </a:p>
          <a:p>
            <a:pPr algn="just"/>
            <a:r>
              <a:rPr lang="pt-PT" sz="2400" dirty="0">
                <a:cs typeface="Times New Roman" pitchFamily="18" charset="0"/>
              </a:rPr>
              <a:t>Procurar sempre o colega melhor situado para finalizar</a:t>
            </a:r>
          </a:p>
          <a:p>
            <a:pPr algn="just"/>
            <a:r>
              <a:rPr lang="pt-PT" sz="2400" b="1" dirty="0">
                <a:solidFill>
                  <a:srgbClr val="FFFF00"/>
                </a:solidFill>
                <a:cs typeface="Times New Roman" pitchFamily="18" charset="0"/>
              </a:rPr>
              <a:t>Sempre 100% de concentração</a:t>
            </a:r>
          </a:p>
          <a:p>
            <a:pPr algn="just"/>
            <a:r>
              <a:rPr lang="pt-PT" sz="2400" b="1" dirty="0">
                <a:solidFill>
                  <a:srgbClr val="FFFF00"/>
                </a:solidFill>
                <a:cs typeface="Times New Roman" pitchFamily="18" charset="0"/>
              </a:rPr>
              <a:t>Recuperar rápido</a:t>
            </a:r>
          </a:p>
          <a:p>
            <a:pPr algn="just"/>
            <a:r>
              <a:rPr lang="pt-PT" sz="2400" dirty="0">
                <a:cs typeface="Times New Roman" pitchFamily="18" charset="0"/>
              </a:rPr>
              <a:t>Generosidade com os companheiros nos momentos certos para passar a </a:t>
            </a:r>
            <a:r>
              <a:rPr lang="pt-PT" sz="2400" dirty="0" smtClean="0">
                <a:cs typeface="Times New Roman" pitchFamily="18" charset="0"/>
              </a:rPr>
              <a:t>bola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445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/>
              <a:t>Regras de Ouro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uiExpand="1" build="p"/>
    </p:bldLst>
  </p:timing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sz="2400" dirty="0" smtClean="0">
                <a:cs typeface="Times New Roman" pitchFamily="18" charset="0"/>
              </a:rPr>
              <a:t>Nunca ter pressa </a:t>
            </a:r>
          </a:p>
          <a:p>
            <a:pPr lvl="1" algn="just"/>
            <a:r>
              <a:rPr lang="pt-PT" sz="2200" b="1" dirty="0" smtClean="0">
                <a:solidFill>
                  <a:srgbClr val="FFFF00"/>
                </a:solidFill>
                <a:cs typeface="Times New Roman" pitchFamily="18" charset="0"/>
              </a:rPr>
              <a:t>Jogar depressa é diferente de jogar rápido!</a:t>
            </a:r>
          </a:p>
          <a:p>
            <a:pPr algn="just"/>
            <a:r>
              <a:rPr lang="pt-PT" sz="2400" b="1" dirty="0" smtClean="0">
                <a:solidFill>
                  <a:srgbClr val="FFFF00"/>
                </a:solidFill>
                <a:cs typeface="Times New Roman" pitchFamily="18" charset="0"/>
              </a:rPr>
              <a:t>Nunca estar parado</a:t>
            </a:r>
          </a:p>
          <a:p>
            <a:pPr algn="just"/>
            <a:r>
              <a:rPr lang="pt-PT" sz="2400" b="1" dirty="0" smtClean="0">
                <a:solidFill>
                  <a:srgbClr val="FFFF00"/>
                </a:solidFill>
                <a:cs typeface="Times New Roman" pitchFamily="18" charset="0"/>
              </a:rPr>
              <a:t>Nunca deixar de ver a bola</a:t>
            </a:r>
          </a:p>
          <a:p>
            <a:pPr algn="just"/>
            <a:r>
              <a:rPr lang="pt-PT" sz="2400" dirty="0" smtClean="0">
                <a:cs typeface="Times New Roman" pitchFamily="18" charset="0"/>
              </a:rPr>
              <a:t>Nunca considerar uma bola perdida</a:t>
            </a:r>
          </a:p>
          <a:p>
            <a:pPr algn="just"/>
            <a:r>
              <a:rPr lang="pt-PT" sz="2400" b="1" dirty="0" smtClean="0">
                <a:solidFill>
                  <a:srgbClr val="FFFF00"/>
                </a:solidFill>
                <a:cs typeface="Times New Roman" pitchFamily="18" charset="0"/>
              </a:rPr>
              <a:t>Levar o defensor para onde nos interessa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446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/>
              <a:t>Regras de Ouro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uiExpand="1" build="p"/>
    </p:bldLst>
  </p:timing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PT" sz="2400" dirty="0" smtClean="0"/>
          </a:p>
          <a:p>
            <a:pPr algn="just"/>
            <a:r>
              <a:rPr lang="pt-PT" sz="2400" b="1" dirty="0" smtClean="0">
                <a:solidFill>
                  <a:srgbClr val="FFFF00"/>
                </a:solidFill>
              </a:rPr>
              <a:t>Princípios que norteiam a organização do jogo</a:t>
            </a:r>
          </a:p>
          <a:p>
            <a:pPr algn="just"/>
            <a:r>
              <a:rPr lang="pt-PT" sz="2400" b="1" dirty="0" smtClean="0">
                <a:solidFill>
                  <a:srgbClr val="FFFF00"/>
                </a:solidFill>
              </a:rPr>
              <a:t>Objectivos, momentos e princípios de jogo</a:t>
            </a:r>
          </a:p>
          <a:p>
            <a:pPr algn="just"/>
            <a:r>
              <a:rPr lang="pt-PT" sz="2400" b="1" dirty="0" smtClean="0">
                <a:solidFill>
                  <a:srgbClr val="FFFF00"/>
                </a:solidFill>
              </a:rPr>
              <a:t>Acções de jogo, individuais, colectivas elementares e complexas</a:t>
            </a:r>
          </a:p>
          <a:p>
            <a:pPr algn="just"/>
            <a:r>
              <a:rPr lang="pt-PT" sz="2400" b="1" dirty="0" smtClean="0">
                <a:solidFill>
                  <a:srgbClr val="FFFF00"/>
                </a:solidFill>
              </a:rPr>
              <a:t>Compreensão e criação de um jogo colectivo organizado.</a:t>
            </a:r>
            <a:endParaRPr lang="pt-PT" sz="2400" b="1" dirty="0" smtClean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447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Reflexão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pt-PT" dirty="0" smtClean="0"/>
              <a:t>Impedir a construção das acções ofensivas</a:t>
            </a:r>
            <a:endParaRPr lang="pt-PT" dirty="0"/>
          </a:p>
          <a:p>
            <a:pPr lvl="1" algn="just"/>
            <a:r>
              <a:rPr lang="pt-PT" dirty="0" smtClean="0"/>
              <a:t>Concretizado em dois momentos diferentes e sucessivos:</a:t>
            </a:r>
          </a:p>
          <a:p>
            <a:pPr lvl="2" algn="just"/>
            <a:r>
              <a:rPr lang="pt-PT" b="1" dirty="0" smtClean="0">
                <a:solidFill>
                  <a:srgbClr val="FFFF00"/>
                </a:solidFill>
              </a:rPr>
              <a:t>Ainda durante o desenrolar do processo ofensivo</a:t>
            </a:r>
            <a:r>
              <a:rPr lang="pt-PT" dirty="0" smtClean="0"/>
              <a:t> da própria equipa através de medidas preventivas (coberturas ofensiva constantes)</a:t>
            </a:r>
          </a:p>
          <a:p>
            <a:pPr lvl="2" algn="just"/>
            <a:endParaRPr lang="pt-PT" dirty="0" smtClean="0"/>
          </a:p>
          <a:p>
            <a:pPr lvl="2" algn="just"/>
            <a:r>
              <a:rPr lang="pt-PT" b="1" dirty="0" smtClean="0">
                <a:solidFill>
                  <a:srgbClr val="FFFF00"/>
                </a:solidFill>
              </a:rPr>
              <a:t>Logo a após a perda da posse de bola</a:t>
            </a:r>
            <a:r>
              <a:rPr lang="pt-PT" dirty="0" smtClean="0"/>
              <a:t>, através da rápida reacção de todos os jogadores em direcção à bola,  ao jogador que a possui, em direcção aos espaços vitais de jogo e aos adversários que possam dar de imediato uma continuidade efectiva do processo ofensivo da sua equipa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45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Fases </a:t>
            </a:r>
            <a:r>
              <a:rPr lang="pt-PT" dirty="0" smtClean="0"/>
              <a:t>do Processo Defensivo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pt-PT" dirty="0" smtClean="0"/>
              <a:t>Recuperação defensiva</a:t>
            </a:r>
            <a:endParaRPr lang="pt-PT" dirty="0"/>
          </a:p>
          <a:p>
            <a:pPr lvl="1" algn="just"/>
            <a:r>
              <a:rPr lang="pt-PT" sz="2300" dirty="0" smtClean="0"/>
              <a:t>A recuperação defensiva começa nos momentos logo </a:t>
            </a:r>
            <a:r>
              <a:rPr lang="pt-PT" sz="2300" b="1" dirty="0" smtClean="0">
                <a:solidFill>
                  <a:srgbClr val="FFFF00"/>
                </a:solidFill>
              </a:rPr>
              <a:t>após a impossibilidade</a:t>
            </a:r>
            <a:r>
              <a:rPr lang="pt-PT" sz="2300" dirty="0" smtClean="0"/>
              <a:t> de </a:t>
            </a:r>
            <a:r>
              <a:rPr lang="pt-PT" sz="2300" b="1" dirty="0" smtClean="0">
                <a:solidFill>
                  <a:srgbClr val="FFFF00"/>
                </a:solidFill>
              </a:rPr>
              <a:t>recuperar imediatamente a posse de bola</a:t>
            </a:r>
            <a:r>
              <a:rPr lang="pt-PT" sz="2300" dirty="0" smtClean="0"/>
              <a:t> ou de </a:t>
            </a:r>
            <a:r>
              <a:rPr lang="pt-PT" sz="2300" b="1" dirty="0" smtClean="0">
                <a:solidFill>
                  <a:srgbClr val="FFFF00"/>
                </a:solidFill>
              </a:rPr>
              <a:t>evitar a progressão do ataque</a:t>
            </a:r>
            <a:r>
              <a:rPr lang="pt-PT" sz="2300" dirty="0" smtClean="0"/>
              <a:t> do adversário na sua fase inicial, através e acções que consubstanciam a fase de </a:t>
            </a:r>
            <a:r>
              <a:rPr lang="pt-PT" sz="2300" b="1" dirty="0" smtClean="0">
                <a:solidFill>
                  <a:srgbClr val="FFFF00"/>
                </a:solidFill>
              </a:rPr>
              <a:t>equilíbrio defensivo</a:t>
            </a:r>
            <a:r>
              <a:rPr lang="pt-PT" sz="2300" dirty="0" smtClean="0"/>
              <a:t> previamente preconizado pela equipa</a:t>
            </a:r>
            <a:endParaRPr lang="pt-PT" sz="2300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46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Fases </a:t>
            </a:r>
            <a:r>
              <a:rPr lang="pt-PT" dirty="0" smtClean="0"/>
              <a:t>do Processo Defensivo</a:t>
            </a:r>
            <a:endParaRPr lang="pt-PT" dirty="0"/>
          </a:p>
        </p:txBody>
      </p:sp>
      <p:pic>
        <p:nvPicPr>
          <p:cNvPr id="8" name="Imagem 7" descr="braxport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4143380"/>
            <a:ext cx="2143139" cy="2181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pt-PT" dirty="0" smtClean="0"/>
              <a:t>Recuperação defensiva</a:t>
            </a:r>
            <a:endParaRPr lang="pt-PT" dirty="0"/>
          </a:p>
          <a:p>
            <a:pPr lvl="1" algn="just"/>
            <a:endParaRPr lang="pt-PT" dirty="0" smtClean="0"/>
          </a:p>
          <a:p>
            <a:pPr lvl="1" algn="just"/>
            <a:r>
              <a:rPr lang="pt-PT" dirty="0" smtClean="0"/>
              <a:t>Os jogadores </a:t>
            </a:r>
            <a:r>
              <a:rPr lang="pt-PT" b="1" dirty="0" smtClean="0">
                <a:solidFill>
                  <a:srgbClr val="FFFF00"/>
                </a:solidFill>
              </a:rPr>
              <a:t>marcam os adversários que possam dar seguimento</a:t>
            </a:r>
            <a:r>
              <a:rPr lang="pt-PT" dirty="0" smtClean="0"/>
              <a:t> ao processo ofensivo que não tenha sido possível parar na sua fase inicial (equilíbrio defensivo)</a:t>
            </a:r>
          </a:p>
          <a:p>
            <a:pPr lvl="1" algn="just"/>
            <a:endParaRPr lang="pt-PT" dirty="0" smtClean="0"/>
          </a:p>
          <a:p>
            <a:pPr lvl="1" algn="just"/>
            <a:r>
              <a:rPr lang="pt-PT" dirty="0" smtClean="0"/>
              <a:t>Os jogadores ao recuperarem para ocuparem o seu sistema defensivo, </a:t>
            </a:r>
            <a:r>
              <a:rPr lang="pt-PT" b="1" dirty="0" smtClean="0">
                <a:solidFill>
                  <a:srgbClr val="FFFF00"/>
                </a:solidFill>
              </a:rPr>
              <a:t>passam por um verdadeiro exame de maturidade táctica</a:t>
            </a:r>
            <a:r>
              <a:rPr lang="pt-PT" dirty="0" smtClean="0"/>
              <a:t> (Castelo, 1996)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47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Fases </a:t>
            </a:r>
            <a:r>
              <a:rPr lang="pt-PT" dirty="0" smtClean="0"/>
              <a:t>do Processo Defensivo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pt-PT" dirty="0" smtClean="0"/>
              <a:t>Defesa Propriamente Dita</a:t>
            </a:r>
            <a:endParaRPr lang="pt-PT" dirty="0"/>
          </a:p>
          <a:p>
            <a:pPr lvl="1" algn="just">
              <a:lnSpc>
                <a:spcPct val="90000"/>
              </a:lnSpc>
            </a:pPr>
            <a:r>
              <a:rPr lang="pt-PT" dirty="0" smtClean="0"/>
              <a:t>Esta fase constitui a </a:t>
            </a:r>
            <a:r>
              <a:rPr lang="pt-PT" b="1" dirty="0" smtClean="0">
                <a:solidFill>
                  <a:srgbClr val="FFFF00"/>
                </a:solidFill>
              </a:rPr>
              <a:t>fase principal da defesa</a:t>
            </a:r>
          </a:p>
          <a:p>
            <a:pPr lvl="1" algn="just">
              <a:lnSpc>
                <a:spcPct val="90000"/>
              </a:lnSpc>
            </a:pPr>
            <a:r>
              <a:rPr lang="pt-PT" dirty="0" smtClean="0"/>
              <a:t>Pressupõe a </a:t>
            </a:r>
            <a:r>
              <a:rPr lang="pt-PT" b="1" dirty="0" smtClean="0">
                <a:solidFill>
                  <a:srgbClr val="FFFF00"/>
                </a:solidFill>
              </a:rPr>
              <a:t>ocupação</a:t>
            </a:r>
            <a:r>
              <a:rPr lang="pt-PT" dirty="0" smtClean="0"/>
              <a:t>, por parte de todos os jogadores, </a:t>
            </a:r>
            <a:r>
              <a:rPr lang="pt-PT" b="1" dirty="0" smtClean="0">
                <a:solidFill>
                  <a:srgbClr val="FFFF00"/>
                </a:solidFill>
              </a:rPr>
              <a:t>do dispositivo defensivo previamente preconizado pela equipa</a:t>
            </a:r>
            <a:endParaRPr lang="pt-PT" dirty="0" smtClean="0"/>
          </a:p>
          <a:p>
            <a:pPr lvl="1" algn="just"/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48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Fases </a:t>
            </a:r>
            <a:r>
              <a:rPr lang="pt-PT" dirty="0" smtClean="0"/>
              <a:t>do Processo Defensivo</a:t>
            </a:r>
            <a:endParaRPr lang="pt-PT" dirty="0"/>
          </a:p>
        </p:txBody>
      </p:sp>
      <p:pic>
        <p:nvPicPr>
          <p:cNvPr id="3532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461662"/>
            <a:ext cx="4181477" cy="265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800" y="4000504"/>
            <a:ext cx="7924800" cy="876296"/>
          </a:xfrm>
        </p:spPr>
        <p:txBody>
          <a:bodyPr/>
          <a:lstStyle/>
          <a:p>
            <a:r>
              <a:rPr lang="pt-PT" dirty="0" smtClean="0"/>
              <a:t>4. Análise Sistemática do Jogo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Princípios de jogo</a:t>
            </a:r>
            <a:endParaRPr lang="pt-PT" dirty="0"/>
          </a:p>
        </p:txBody>
      </p:sp>
      <p:pic>
        <p:nvPicPr>
          <p:cNvPr id="6" name="Imagem 5" descr="320px-Tokyo_rooftop_footb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857232"/>
            <a:ext cx="5643602" cy="317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/>
              <a:t>A </a:t>
            </a:r>
            <a:r>
              <a:rPr lang="pt-PT" b="1" dirty="0" smtClean="0">
                <a:solidFill>
                  <a:srgbClr val="FFFF00"/>
                </a:solidFill>
              </a:rPr>
              <a:t>relação antagónica entre o ataque e a defesa </a:t>
            </a:r>
            <a:r>
              <a:rPr lang="pt-PT" dirty="0" smtClean="0"/>
              <a:t>manifesta-se tanto </a:t>
            </a:r>
            <a:r>
              <a:rPr lang="pt-PT" b="1" dirty="0" smtClean="0">
                <a:solidFill>
                  <a:srgbClr val="FFFF00"/>
                </a:solidFill>
              </a:rPr>
              <a:t>individual</a:t>
            </a:r>
            <a:r>
              <a:rPr lang="pt-PT" dirty="0" smtClean="0"/>
              <a:t> (luta entre o atacante e o defesa) como </a:t>
            </a:r>
            <a:r>
              <a:rPr lang="pt-PT" b="1" dirty="0" smtClean="0">
                <a:solidFill>
                  <a:srgbClr val="FFFF00"/>
                </a:solidFill>
              </a:rPr>
              <a:t>colectivamente</a:t>
            </a:r>
            <a:r>
              <a:rPr lang="pt-PT" dirty="0" smtClean="0"/>
              <a:t> (lutas entre o ataque e a defesa). (</a:t>
            </a:r>
            <a:r>
              <a:rPr lang="pt-PT" dirty="0" err="1" smtClean="0"/>
              <a:t>Teodorescu</a:t>
            </a:r>
            <a:r>
              <a:rPr lang="pt-PT" dirty="0" smtClean="0"/>
              <a:t>, 1984)</a:t>
            </a:r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Jogo de Futsal</a:t>
            </a:r>
            <a:endParaRPr lang="pt-PT" dirty="0"/>
          </a:p>
        </p:txBody>
      </p:sp>
      <p:pic>
        <p:nvPicPr>
          <p:cNvPr id="6" name="Imagem 5" descr="futsal_portugal2184aaf3_630x3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3286124"/>
            <a:ext cx="5091416" cy="2860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PT" dirty="0" smtClean="0"/>
          </a:p>
          <a:p>
            <a:pPr algn="just"/>
            <a:r>
              <a:rPr lang="pt-PT" b="1" dirty="0" smtClean="0">
                <a:solidFill>
                  <a:srgbClr val="FFFF00"/>
                </a:solidFill>
              </a:rPr>
              <a:t>Recusar </a:t>
            </a:r>
            <a:r>
              <a:rPr lang="pt-PT" b="1" dirty="0">
                <a:solidFill>
                  <a:srgbClr val="FFFF00"/>
                </a:solidFill>
              </a:rPr>
              <a:t>a inferioridade</a:t>
            </a:r>
            <a:r>
              <a:rPr lang="pt-PT" dirty="0">
                <a:solidFill>
                  <a:schemeClr val="tx2"/>
                </a:solidFill>
              </a:rPr>
              <a:t> numérica</a:t>
            </a:r>
          </a:p>
          <a:p>
            <a:pPr algn="just"/>
            <a:endParaRPr lang="pt-PT" dirty="0" smtClean="0"/>
          </a:p>
          <a:p>
            <a:pPr algn="just"/>
            <a:r>
              <a:rPr lang="pt-PT" b="1" dirty="0" smtClean="0">
                <a:solidFill>
                  <a:srgbClr val="FFFF00"/>
                </a:solidFill>
              </a:rPr>
              <a:t>Evitar </a:t>
            </a:r>
            <a:r>
              <a:rPr lang="pt-PT" b="1" dirty="0">
                <a:solidFill>
                  <a:srgbClr val="FFFF00"/>
                </a:solidFill>
              </a:rPr>
              <a:t>a igualdade</a:t>
            </a:r>
            <a:r>
              <a:rPr lang="pt-PT" dirty="0">
                <a:solidFill>
                  <a:schemeClr val="tx2"/>
                </a:solidFill>
              </a:rPr>
              <a:t> numérica</a:t>
            </a:r>
          </a:p>
          <a:p>
            <a:pPr algn="just"/>
            <a:endParaRPr lang="pt-PT" dirty="0" smtClean="0"/>
          </a:p>
          <a:p>
            <a:pPr algn="just"/>
            <a:r>
              <a:rPr lang="pt-PT" b="1" dirty="0" smtClean="0">
                <a:solidFill>
                  <a:srgbClr val="FFFF00"/>
                </a:solidFill>
              </a:rPr>
              <a:t>Criar </a:t>
            </a:r>
            <a:r>
              <a:rPr lang="pt-PT" b="1" dirty="0">
                <a:solidFill>
                  <a:srgbClr val="FFFF00"/>
                </a:solidFill>
              </a:rPr>
              <a:t>a superioridade</a:t>
            </a:r>
            <a:r>
              <a:rPr lang="pt-PT" dirty="0">
                <a:solidFill>
                  <a:schemeClr val="tx2"/>
                </a:solidFill>
              </a:rPr>
              <a:t> numérica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50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PT" dirty="0"/>
              <a:t>Princípios de Jogo </a:t>
            </a:r>
            <a:r>
              <a:rPr lang="pt-PT" dirty="0" smtClean="0"/>
              <a:t>Gerais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DDA5-D540-4418-BFBE-B9A9BD8F6511}" type="slidenum">
              <a:rPr lang="pt-PT" smtClean="0"/>
              <a:pPr/>
              <a:t>51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9" name="Marcador de Posição do Texto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PT" sz="3600" dirty="0" smtClean="0"/>
              <a:t>Ofensivos</a:t>
            </a:r>
            <a:endParaRPr lang="pt-PT" sz="3600" dirty="0"/>
          </a:p>
        </p:txBody>
      </p:sp>
      <p:sp>
        <p:nvSpPr>
          <p:cNvPr id="11878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pt-PT" sz="2800" dirty="0" smtClean="0"/>
              <a:t>Penetração</a:t>
            </a:r>
            <a:endParaRPr lang="pt-PT" sz="2800" dirty="0"/>
          </a:p>
          <a:p>
            <a:pPr lvl="1"/>
            <a:endParaRPr lang="pt-PT" sz="2800" dirty="0" smtClean="0"/>
          </a:p>
          <a:p>
            <a:pPr lvl="1"/>
            <a:r>
              <a:rPr lang="pt-PT" sz="2800" dirty="0" smtClean="0"/>
              <a:t>Cobertura </a:t>
            </a:r>
            <a:r>
              <a:rPr lang="pt-PT" sz="2800" dirty="0"/>
              <a:t>ofensiva</a:t>
            </a:r>
          </a:p>
          <a:p>
            <a:pPr lvl="1"/>
            <a:endParaRPr lang="pt-PT" sz="2800" dirty="0" smtClean="0"/>
          </a:p>
          <a:p>
            <a:pPr lvl="1"/>
            <a:r>
              <a:rPr lang="pt-PT" sz="2800" dirty="0" smtClean="0"/>
              <a:t>Mobilidade</a:t>
            </a:r>
            <a:endParaRPr lang="pt-PT" sz="2800" dirty="0"/>
          </a:p>
          <a:p>
            <a:pPr lvl="1"/>
            <a:endParaRPr lang="pt-PT" sz="2800" dirty="0" smtClean="0"/>
          </a:p>
          <a:p>
            <a:pPr lvl="1"/>
            <a:r>
              <a:rPr lang="pt-PT" sz="2800" dirty="0" smtClean="0"/>
              <a:t>Espaço</a:t>
            </a:r>
            <a:endParaRPr lang="en-GB" sz="2800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1"/>
            <a:r>
              <a:rPr lang="pt-PT" sz="2800" dirty="0" smtClean="0"/>
              <a:t>Contenção</a:t>
            </a:r>
            <a:endParaRPr lang="pt-PT" sz="2800" dirty="0"/>
          </a:p>
          <a:p>
            <a:pPr lvl="1"/>
            <a:endParaRPr lang="pt-PT" sz="2800" dirty="0" smtClean="0"/>
          </a:p>
          <a:p>
            <a:pPr lvl="1"/>
            <a:r>
              <a:rPr lang="pt-PT" sz="2800" dirty="0" smtClean="0"/>
              <a:t>Cobertura </a:t>
            </a:r>
            <a:r>
              <a:rPr lang="pt-PT" sz="2800" dirty="0"/>
              <a:t>defensiva</a:t>
            </a:r>
          </a:p>
          <a:p>
            <a:pPr lvl="1"/>
            <a:endParaRPr lang="pt-PT" sz="2800" dirty="0" smtClean="0"/>
          </a:p>
          <a:p>
            <a:pPr lvl="1"/>
            <a:r>
              <a:rPr lang="pt-PT" sz="2800" dirty="0" smtClean="0"/>
              <a:t>Equilíbrio</a:t>
            </a:r>
            <a:endParaRPr lang="pt-PT" sz="2800" dirty="0"/>
          </a:p>
          <a:p>
            <a:pPr lvl="1"/>
            <a:endParaRPr lang="pt-PT" sz="2800" dirty="0" smtClean="0"/>
          </a:p>
          <a:p>
            <a:pPr lvl="1"/>
            <a:r>
              <a:rPr lang="pt-PT" sz="2800" dirty="0" smtClean="0"/>
              <a:t>Concentração</a:t>
            </a:r>
            <a:endParaRPr lang="en-GB" sz="2800" dirty="0"/>
          </a:p>
        </p:txBody>
      </p:sp>
      <p:sp>
        <p:nvSpPr>
          <p:cNvPr id="10" name="Marcador de Posição do Texto 9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pt-PT" sz="3600" dirty="0" smtClean="0"/>
              <a:t>Defensivos</a:t>
            </a:r>
            <a:endParaRPr lang="pt-PT" sz="3600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oper Black" pitchFamily="18" charset="0"/>
                <a:ea typeface="+mj-ea"/>
                <a:cs typeface="+mj-cs"/>
              </a:rPr>
              <a:t>Princípios de Jogo Específicos</a:t>
            </a:r>
            <a:endParaRPr kumimoji="0" lang="en-GB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 uiExpand="1" build="p"/>
      <p:bldP spid="118787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lnSpc>
                <a:spcPct val="150000"/>
              </a:lnSpc>
            </a:pPr>
            <a:r>
              <a:rPr lang="pt-PT" sz="2800" dirty="0" smtClean="0"/>
              <a:t>Jogador Atacante</a:t>
            </a:r>
            <a:endParaRPr lang="pt-PT" sz="2800" dirty="0"/>
          </a:p>
          <a:p>
            <a:pPr lvl="1">
              <a:lnSpc>
                <a:spcPct val="150000"/>
              </a:lnSpc>
            </a:pPr>
            <a:r>
              <a:rPr lang="pt-PT" sz="2800" dirty="0" smtClean="0"/>
              <a:t>Jogador Defensor</a:t>
            </a:r>
          </a:p>
          <a:p>
            <a:pPr lvl="1">
              <a:lnSpc>
                <a:spcPct val="150000"/>
              </a:lnSpc>
            </a:pPr>
            <a:r>
              <a:rPr lang="pt-PT" sz="2800" dirty="0" smtClean="0"/>
              <a:t>Bola</a:t>
            </a:r>
            <a:endParaRPr lang="pt-PT" sz="2800" dirty="0"/>
          </a:p>
          <a:p>
            <a:pPr lvl="1">
              <a:lnSpc>
                <a:spcPct val="150000"/>
              </a:lnSpc>
            </a:pPr>
            <a:r>
              <a:rPr lang="pt-PT" sz="2800" dirty="0" smtClean="0"/>
              <a:t>Movimento da Bola</a:t>
            </a:r>
          </a:p>
          <a:p>
            <a:pPr lvl="1">
              <a:lnSpc>
                <a:spcPct val="150000"/>
              </a:lnSpc>
            </a:pPr>
            <a:r>
              <a:rPr lang="pt-PT" sz="2800" dirty="0" smtClean="0"/>
              <a:t>Movimento do Jogador sem Bola</a:t>
            </a:r>
          </a:p>
          <a:p>
            <a:pPr lvl="1">
              <a:lnSpc>
                <a:spcPct val="150000"/>
              </a:lnSpc>
            </a:pPr>
            <a:r>
              <a:rPr lang="pt-PT" sz="2800" dirty="0" smtClean="0"/>
              <a:t>Movimento do Jogador com Bola</a:t>
            </a:r>
          </a:p>
          <a:p>
            <a:pPr lvl="1">
              <a:lnSpc>
                <a:spcPct val="150000"/>
              </a:lnSpc>
            </a:pPr>
            <a:r>
              <a:rPr lang="pt-PT" sz="2800" dirty="0" smtClean="0"/>
              <a:t>Remate</a:t>
            </a:r>
            <a:endParaRPr lang="en-GB" sz="2800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FADDA5-D540-4418-BFBE-B9A9BD8F6511}" type="slidenum">
              <a:rPr lang="pt-PT" smtClean="0"/>
              <a:pPr/>
              <a:t>52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Simbologia Utilizada</a:t>
            </a:r>
            <a:endParaRPr lang="pt-PT" dirty="0"/>
          </a:p>
        </p:txBody>
      </p:sp>
      <p:pic>
        <p:nvPicPr>
          <p:cNvPr id="20" name="Picture 9" descr="j019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357686" y="1571612"/>
            <a:ext cx="428628" cy="635636"/>
          </a:xfrm>
          <a:prstGeom prst="rect">
            <a:avLst/>
          </a:prstGeom>
          <a:noFill/>
        </p:spPr>
      </p:pic>
      <p:pic>
        <p:nvPicPr>
          <p:cNvPr id="21" name="Picture 5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2285992"/>
            <a:ext cx="500066" cy="56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3071810"/>
            <a:ext cx="233174" cy="214314"/>
          </a:xfrm>
          <a:prstGeom prst="rect">
            <a:avLst/>
          </a:prstGeom>
          <a:noFill/>
        </p:spPr>
      </p:pic>
      <p:sp>
        <p:nvSpPr>
          <p:cNvPr id="23" name="Line 13"/>
          <p:cNvSpPr>
            <a:spLocks noChangeShapeType="1"/>
          </p:cNvSpPr>
          <p:nvPr/>
        </p:nvSpPr>
        <p:spPr bwMode="auto">
          <a:xfrm flipV="1">
            <a:off x="4429125" y="3857627"/>
            <a:ext cx="1214445" cy="1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 flipV="1">
            <a:off x="6500826" y="4429132"/>
            <a:ext cx="1214445" cy="1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solid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25" name="Freeform 15"/>
          <p:cNvSpPr>
            <a:spLocks/>
          </p:cNvSpPr>
          <p:nvPr/>
        </p:nvSpPr>
        <p:spPr bwMode="auto">
          <a:xfrm>
            <a:off x="6643702" y="4929198"/>
            <a:ext cx="792163" cy="287337"/>
          </a:xfrm>
          <a:custGeom>
            <a:avLst/>
            <a:gdLst/>
            <a:ahLst/>
            <a:cxnLst>
              <a:cxn ang="0">
                <a:pos x="0" y="181"/>
              </a:cxn>
              <a:cxn ang="0">
                <a:pos x="91" y="0"/>
              </a:cxn>
              <a:cxn ang="0">
                <a:pos x="227" y="181"/>
              </a:cxn>
              <a:cxn ang="0">
                <a:pos x="408" y="0"/>
              </a:cxn>
              <a:cxn ang="0">
                <a:pos x="635" y="181"/>
              </a:cxn>
            </a:cxnLst>
            <a:rect l="0" t="0" r="r" b="b"/>
            <a:pathLst>
              <a:path w="635" h="181">
                <a:moveTo>
                  <a:pt x="0" y="181"/>
                </a:moveTo>
                <a:cubicBezTo>
                  <a:pt x="26" y="90"/>
                  <a:pt x="53" y="0"/>
                  <a:pt x="91" y="0"/>
                </a:cubicBezTo>
                <a:cubicBezTo>
                  <a:pt x="129" y="0"/>
                  <a:pt x="174" y="181"/>
                  <a:pt x="227" y="181"/>
                </a:cubicBezTo>
                <a:cubicBezTo>
                  <a:pt x="280" y="181"/>
                  <a:pt x="340" y="0"/>
                  <a:pt x="408" y="0"/>
                </a:cubicBezTo>
                <a:cubicBezTo>
                  <a:pt x="476" y="0"/>
                  <a:pt x="597" y="151"/>
                  <a:pt x="635" y="181"/>
                </a:cubicBezTo>
              </a:path>
            </a:pathLst>
          </a:cu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>
            <a:off x="2643174" y="5500702"/>
            <a:ext cx="503237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Posição de Conteúdo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/>
              <a:t>Consiste nas normas de base de orientação que determinam a </a:t>
            </a:r>
            <a:r>
              <a:rPr lang="pt-PT" b="1" dirty="0" smtClean="0">
                <a:solidFill>
                  <a:srgbClr val="FFFF00"/>
                </a:solidFill>
              </a:rPr>
              <a:t>atitude do jogador com posse da bola</a:t>
            </a:r>
            <a:r>
              <a:rPr lang="pt-PT" dirty="0" smtClean="0"/>
              <a:t>, coordenando e dirigindo em simultâneo, a realização de todas as suas acções técnico-tácticas, na </a:t>
            </a:r>
            <a:r>
              <a:rPr lang="pt-PT" b="1" dirty="0" smtClean="0">
                <a:solidFill>
                  <a:srgbClr val="FFFF00"/>
                </a:solidFill>
              </a:rPr>
              <a:t>procura do objectivo do jogo </a:t>
            </a:r>
            <a:r>
              <a:rPr lang="pt-PT" dirty="0" smtClean="0"/>
              <a:t>ou espaço livre para a progressão para a baliza contrária</a:t>
            </a:r>
          </a:p>
          <a:p>
            <a:endParaRPr lang="pt-PT" dirty="0" smtClean="0"/>
          </a:p>
          <a:p>
            <a:r>
              <a:rPr lang="pt-PT" b="1" dirty="0" smtClean="0"/>
              <a:t>Objectivo</a:t>
            </a:r>
          </a:p>
          <a:p>
            <a:pPr lvl="1"/>
            <a:r>
              <a:rPr lang="pt-PT" b="1" dirty="0" smtClean="0">
                <a:solidFill>
                  <a:srgbClr val="FFFF00"/>
                </a:solidFill>
              </a:rPr>
              <a:t>Procura do golo</a:t>
            </a:r>
          </a:p>
          <a:p>
            <a:pPr lvl="1"/>
            <a:r>
              <a:rPr lang="pt-PT" b="1" dirty="0" smtClean="0">
                <a:solidFill>
                  <a:srgbClr val="FFFF00"/>
                </a:solidFill>
              </a:rPr>
              <a:t>Conquista de posições mais ofensivas</a:t>
            </a:r>
            <a:endParaRPr lang="pt-PT" b="1" dirty="0">
              <a:solidFill>
                <a:srgbClr val="FFFF00"/>
              </a:solidFill>
            </a:endParaRPr>
          </a:p>
        </p:txBody>
      </p:sp>
      <p:sp>
        <p:nvSpPr>
          <p:cNvPr id="21" name="Título 3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FF00"/>
                </a:solidFill>
              </a:rPr>
              <a:t>Ofensivo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Penetração</a:t>
            </a:r>
            <a:endParaRPr lang="pt-PT" sz="3600" dirty="0">
              <a:solidFill>
                <a:srgbClr val="FFFF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53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Posição de Conteúdo 1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PT" dirty="0" smtClean="0"/>
              <a:t>Comportamentos táctico-técnicos:</a:t>
            </a: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Transportar o centro do jogo</a:t>
            </a:r>
            <a:r>
              <a:rPr lang="pt-PT" dirty="0" smtClean="0"/>
              <a:t> o mais rapidamente possível para as </a:t>
            </a:r>
            <a:r>
              <a:rPr lang="pt-PT" b="1" dirty="0" smtClean="0">
                <a:solidFill>
                  <a:srgbClr val="FFFF00"/>
                </a:solidFill>
              </a:rPr>
              <a:t>zonas predominantes de finalização</a:t>
            </a:r>
          </a:p>
          <a:p>
            <a:pPr lvl="1" algn="just"/>
            <a:endParaRPr lang="pt-PT" dirty="0" smtClean="0"/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Evitar que a equipa adversária</a:t>
            </a:r>
            <a:r>
              <a:rPr lang="pt-PT" dirty="0" smtClean="0"/>
              <a:t> tenha o </a:t>
            </a:r>
            <a:r>
              <a:rPr lang="pt-PT" b="1" dirty="0" smtClean="0">
                <a:solidFill>
                  <a:srgbClr val="FFFF00"/>
                </a:solidFill>
              </a:rPr>
              <a:t>tempo</a:t>
            </a:r>
            <a:r>
              <a:rPr lang="pt-PT" dirty="0" smtClean="0"/>
              <a:t> suficiente para se </a:t>
            </a:r>
            <a:r>
              <a:rPr lang="pt-PT" b="1" dirty="0" smtClean="0">
                <a:solidFill>
                  <a:srgbClr val="FFFF00"/>
                </a:solidFill>
              </a:rPr>
              <a:t>organizar</a:t>
            </a:r>
            <a:r>
              <a:rPr lang="pt-PT" dirty="0" smtClean="0"/>
              <a:t> de forma eficaz </a:t>
            </a:r>
            <a:r>
              <a:rPr lang="pt-PT" b="1" dirty="0" smtClean="0">
                <a:solidFill>
                  <a:srgbClr val="FFFF00"/>
                </a:solidFill>
              </a:rPr>
              <a:t>em termos defensivos</a:t>
            </a:r>
          </a:p>
          <a:p>
            <a:pPr lvl="1" algn="just"/>
            <a:endParaRPr lang="pt-PT" dirty="0" smtClean="0"/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Orientar</a:t>
            </a:r>
            <a:r>
              <a:rPr lang="pt-PT" dirty="0" smtClean="0"/>
              <a:t> continuamente a </a:t>
            </a:r>
            <a:r>
              <a:rPr lang="pt-PT" b="1" dirty="0" smtClean="0">
                <a:solidFill>
                  <a:srgbClr val="FFFF00"/>
                </a:solidFill>
              </a:rPr>
              <a:t>execução dos comportamentos técnico-tácticos</a:t>
            </a:r>
            <a:r>
              <a:rPr lang="pt-PT" dirty="0" smtClean="0"/>
              <a:t> em direcção à </a:t>
            </a:r>
            <a:r>
              <a:rPr lang="pt-PT" b="1" dirty="0" smtClean="0">
                <a:solidFill>
                  <a:srgbClr val="FFFF00"/>
                </a:solidFill>
              </a:rPr>
              <a:t>baliza adversária</a:t>
            </a:r>
            <a:endParaRPr lang="pt-PT" b="1" dirty="0">
              <a:solidFill>
                <a:srgbClr val="FFFF00"/>
              </a:solidFill>
            </a:endParaRPr>
          </a:p>
        </p:txBody>
      </p:sp>
      <p:sp>
        <p:nvSpPr>
          <p:cNvPr id="21" name="Título 3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FF00"/>
                </a:solidFill>
              </a:rPr>
              <a:t>Ofensivo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Penetração</a:t>
            </a:r>
            <a:endParaRPr lang="pt-PT" sz="3600" dirty="0">
              <a:solidFill>
                <a:srgbClr val="FFFF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54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Posição de Conteúdo 1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Comportamentos táctico-técnicos:</a:t>
            </a:r>
          </a:p>
          <a:p>
            <a:pPr lvl="1" algn="just"/>
            <a:r>
              <a:rPr lang="pt-PT" dirty="0" smtClean="0"/>
              <a:t>No momento da </a:t>
            </a:r>
            <a:r>
              <a:rPr lang="pt-PT" b="1" dirty="0" smtClean="0">
                <a:solidFill>
                  <a:srgbClr val="FFFF00"/>
                </a:solidFill>
              </a:rPr>
              <a:t>recuperação da bola</a:t>
            </a:r>
            <a:r>
              <a:rPr lang="pt-PT" dirty="0" smtClean="0"/>
              <a:t> o jogador deve </a:t>
            </a:r>
            <a:r>
              <a:rPr lang="pt-PT" b="1" dirty="0" smtClean="0">
                <a:solidFill>
                  <a:srgbClr val="FFFF00"/>
                </a:solidFill>
              </a:rPr>
              <a:t>orientar-se para a baliza adversária</a:t>
            </a:r>
          </a:p>
          <a:p>
            <a:pPr lvl="1" algn="just"/>
            <a:endParaRPr lang="pt-PT" dirty="0" smtClean="0"/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Livre de oposição e com espaço</a:t>
            </a:r>
            <a:r>
              <a:rPr lang="pt-PT" dirty="0" smtClean="0"/>
              <a:t>, </a:t>
            </a:r>
            <a:r>
              <a:rPr lang="pt-PT" b="1" dirty="0" smtClean="0">
                <a:solidFill>
                  <a:srgbClr val="FFFF00"/>
                </a:solidFill>
              </a:rPr>
              <a:t>rematar ou progredir</a:t>
            </a:r>
            <a:r>
              <a:rPr lang="pt-PT" dirty="0" smtClean="0"/>
              <a:t> para a baliza adversária</a:t>
            </a:r>
          </a:p>
          <a:p>
            <a:pPr lvl="1" algn="just"/>
            <a:endParaRPr lang="pt-PT" dirty="0" smtClean="0"/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Com oposição</a:t>
            </a:r>
            <a:r>
              <a:rPr lang="pt-PT" dirty="0" smtClean="0"/>
              <a:t>, deverá </a:t>
            </a:r>
            <a:r>
              <a:rPr lang="pt-PT" b="1" dirty="0" smtClean="0">
                <a:solidFill>
                  <a:srgbClr val="FFFF00"/>
                </a:solidFill>
              </a:rPr>
              <a:t>passar a bola ao companheiro mais próximo da baliza adversária</a:t>
            </a:r>
            <a:endParaRPr lang="pt-PT" b="1" dirty="0">
              <a:solidFill>
                <a:srgbClr val="FFFF00"/>
              </a:solidFill>
            </a:endParaRPr>
          </a:p>
        </p:txBody>
      </p:sp>
      <p:sp>
        <p:nvSpPr>
          <p:cNvPr id="21" name="Título 3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FF00"/>
                </a:solidFill>
              </a:rPr>
              <a:t>Ofensivo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Penetração</a:t>
            </a:r>
            <a:endParaRPr lang="pt-PT" sz="3600" dirty="0">
              <a:solidFill>
                <a:srgbClr val="FFFF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55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Posição de Conteúdo 1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Comportamentos táctico-técnicos:</a:t>
            </a: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Ter iniciativa</a:t>
            </a:r>
          </a:p>
          <a:p>
            <a:pPr lvl="1" algn="just"/>
            <a:r>
              <a:rPr lang="pt-PT" dirty="0" smtClean="0">
                <a:solidFill>
                  <a:srgbClr val="FFC000"/>
                </a:solidFill>
              </a:rPr>
              <a:t>Simular a sua verdadeira intenção táctica</a:t>
            </a:r>
          </a:p>
          <a:p>
            <a:pPr lvl="1" algn="just"/>
            <a:r>
              <a:rPr lang="pt-PT" dirty="0" smtClean="0"/>
              <a:t>Ter a correcta percepção da situação de jogo</a:t>
            </a:r>
          </a:p>
          <a:p>
            <a:pPr lvl="1" algn="just"/>
            <a:r>
              <a:rPr lang="pt-PT" dirty="0" smtClean="0"/>
              <a:t>Esperar pelo momento mais oportuno para desenvolver o ataque</a:t>
            </a:r>
          </a:p>
          <a:p>
            <a:pPr lvl="1" algn="just"/>
            <a:r>
              <a:rPr lang="pt-PT" dirty="0" smtClean="0"/>
              <a:t>Variar o ângulo e o momento do ataque</a:t>
            </a: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Orientar os comportamentos tácticos em direcção à baliza adversária</a:t>
            </a:r>
          </a:p>
          <a:p>
            <a:pPr lvl="1" algn="just"/>
            <a:r>
              <a:rPr lang="pt-PT" dirty="0" smtClean="0"/>
              <a:t>Acelerar o processo ofensivo</a:t>
            </a:r>
          </a:p>
        </p:txBody>
      </p:sp>
      <p:sp>
        <p:nvSpPr>
          <p:cNvPr id="21" name="Título 3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FF00"/>
                </a:solidFill>
              </a:rPr>
              <a:t>Ofensivo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Penetração</a:t>
            </a:r>
            <a:endParaRPr lang="pt-PT" sz="3600" dirty="0">
              <a:solidFill>
                <a:srgbClr val="FFFF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56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Posição de Conteúdo 1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Acções táctico-técnicas mais relevantes:</a:t>
            </a:r>
          </a:p>
          <a:p>
            <a:pPr lvl="1" algn="just"/>
            <a:endParaRPr lang="pt-PT" b="1" dirty="0" smtClean="0">
              <a:solidFill>
                <a:srgbClr val="FFFF00"/>
              </a:solidFill>
            </a:endParaRP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Condução</a:t>
            </a:r>
          </a:p>
          <a:p>
            <a:pPr lvl="1" algn="just"/>
            <a:endParaRPr lang="pt-PT" b="1" dirty="0" smtClean="0">
              <a:solidFill>
                <a:srgbClr val="FFFF00"/>
              </a:solidFill>
            </a:endParaRP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Remate</a:t>
            </a:r>
          </a:p>
          <a:p>
            <a:pPr lvl="1" algn="just"/>
            <a:endParaRPr lang="pt-PT" b="1" dirty="0" smtClean="0">
              <a:solidFill>
                <a:srgbClr val="FFFF00"/>
              </a:solidFill>
            </a:endParaRP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Drible</a:t>
            </a:r>
          </a:p>
          <a:p>
            <a:pPr lvl="1" algn="just"/>
            <a:endParaRPr lang="pt-PT" b="1" dirty="0" smtClean="0">
              <a:solidFill>
                <a:srgbClr val="FFFF00"/>
              </a:solidFill>
            </a:endParaRP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Passe</a:t>
            </a:r>
            <a:endParaRPr lang="pt-PT" dirty="0" smtClean="0"/>
          </a:p>
        </p:txBody>
      </p:sp>
      <p:sp>
        <p:nvSpPr>
          <p:cNvPr id="21" name="Título 3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FF00"/>
                </a:solidFill>
              </a:rPr>
              <a:t>Ofensivo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Penetração</a:t>
            </a:r>
            <a:endParaRPr lang="pt-PT" sz="3600" dirty="0">
              <a:solidFill>
                <a:srgbClr val="FFFF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57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pic>
        <p:nvPicPr>
          <p:cNvPr id="435202" name="Picture 2" descr="http://3.bp.blogspot.com/_quoBIHwE32c/R85Gc-zDroI/AAAAAAAAAU4/i3XW8LqZQZI/s320/pan-futsal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214554"/>
            <a:ext cx="3786214" cy="3491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3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6429396"/>
            <a:ext cx="215900" cy="198437"/>
          </a:xfrm>
          <a:prstGeom prst="rect">
            <a:avLst/>
          </a:prstGeom>
          <a:noFill/>
        </p:spPr>
      </p:pic>
      <p:pic>
        <p:nvPicPr>
          <p:cNvPr id="12293" name="Picture 5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4221163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588125" y="2708275"/>
            <a:ext cx="558800" cy="828675"/>
          </a:xfrm>
          <a:prstGeom prst="rect">
            <a:avLst/>
          </a:prstGeom>
          <a:noFill/>
        </p:spPr>
      </p:pic>
      <p:pic>
        <p:nvPicPr>
          <p:cNvPr id="12296" name="Picture 8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635375" y="5734050"/>
            <a:ext cx="558800" cy="82867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297" name="Picture 9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924300" y="2492375"/>
            <a:ext cx="558800" cy="828675"/>
          </a:xfrm>
          <a:prstGeom prst="rect">
            <a:avLst/>
          </a:prstGeom>
          <a:noFill/>
        </p:spPr>
      </p:pic>
      <p:pic>
        <p:nvPicPr>
          <p:cNvPr id="12298" name="Picture 10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3573463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1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2924175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2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276600" y="4005263"/>
            <a:ext cx="558800" cy="828675"/>
          </a:xfrm>
          <a:prstGeom prst="rect">
            <a:avLst/>
          </a:prstGeom>
          <a:noFill/>
        </p:spPr>
      </p:pic>
      <p:sp>
        <p:nvSpPr>
          <p:cNvPr id="12304" name="AutoShape 16"/>
          <p:cNvSpPr>
            <a:spLocks noChangeArrowheads="1"/>
          </p:cNvSpPr>
          <p:nvPr/>
        </p:nvSpPr>
        <p:spPr bwMode="auto">
          <a:xfrm rot="-2550092">
            <a:off x="7060843" y="5828287"/>
            <a:ext cx="503237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21" name="Título 3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FF00"/>
                </a:solidFill>
              </a:rPr>
              <a:t>Ofensivo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Penetração</a:t>
            </a:r>
            <a:endParaRPr lang="pt-PT" sz="3600" dirty="0">
              <a:solidFill>
                <a:srgbClr val="FFFF00"/>
              </a:solidFill>
            </a:endParaRPr>
          </a:p>
        </p:txBody>
      </p:sp>
      <p:sp>
        <p:nvSpPr>
          <p:cNvPr id="17" name="Marcador de Posição do Número do Diapositivo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>
                    <a:lumMod val="95000"/>
                    <a:lumOff val="5000"/>
                  </a:schemeClr>
                </a:solidFill>
              </a:rPr>
              <a:pPr/>
              <a:t>58</a:t>
            </a:fld>
            <a:endParaRPr lang="pt-PT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Marcador de Posição do Rodapé 1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Análise Sistemática do Jogo</a:t>
            </a:r>
            <a:endParaRPr lang="pt-PT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Forma livre 18"/>
          <p:cNvSpPr/>
          <p:nvPr/>
        </p:nvSpPr>
        <p:spPr>
          <a:xfrm>
            <a:off x="4367284" y="6291618"/>
            <a:ext cx="2634017" cy="307075"/>
          </a:xfrm>
          <a:custGeom>
            <a:avLst/>
            <a:gdLst>
              <a:gd name="connsiteX0" fmla="*/ 0 w 2634017"/>
              <a:gd name="connsiteY0" fmla="*/ 259307 h 307075"/>
              <a:gd name="connsiteX1" fmla="*/ 272955 w 2634017"/>
              <a:gd name="connsiteY1" fmla="*/ 40943 h 307075"/>
              <a:gd name="connsiteX2" fmla="*/ 668740 w 2634017"/>
              <a:gd name="connsiteY2" fmla="*/ 300251 h 307075"/>
              <a:gd name="connsiteX3" fmla="*/ 1187355 w 2634017"/>
              <a:gd name="connsiteY3" fmla="*/ 81886 h 307075"/>
              <a:gd name="connsiteX4" fmla="*/ 1555844 w 2634017"/>
              <a:gd name="connsiteY4" fmla="*/ 245660 h 307075"/>
              <a:gd name="connsiteX5" fmla="*/ 1897038 w 2634017"/>
              <a:gd name="connsiteY5" fmla="*/ 40943 h 307075"/>
              <a:gd name="connsiteX6" fmla="*/ 2224585 w 2634017"/>
              <a:gd name="connsiteY6" fmla="*/ 272955 h 307075"/>
              <a:gd name="connsiteX7" fmla="*/ 2634017 w 2634017"/>
              <a:gd name="connsiteY7" fmla="*/ 0 h 30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4017" h="307075">
                <a:moveTo>
                  <a:pt x="0" y="259307"/>
                </a:moveTo>
                <a:cubicBezTo>
                  <a:pt x="80749" y="146713"/>
                  <a:pt x="161498" y="34119"/>
                  <a:pt x="272955" y="40943"/>
                </a:cubicBezTo>
                <a:cubicBezTo>
                  <a:pt x="384412" y="47767"/>
                  <a:pt x="516340" y="293427"/>
                  <a:pt x="668740" y="300251"/>
                </a:cubicBezTo>
                <a:cubicBezTo>
                  <a:pt x="821140" y="307075"/>
                  <a:pt x="1039504" y="90984"/>
                  <a:pt x="1187355" y="81886"/>
                </a:cubicBezTo>
                <a:cubicBezTo>
                  <a:pt x="1335206" y="72788"/>
                  <a:pt x="1437564" y="252484"/>
                  <a:pt x="1555844" y="245660"/>
                </a:cubicBezTo>
                <a:cubicBezTo>
                  <a:pt x="1674124" y="238836"/>
                  <a:pt x="1785581" y="36394"/>
                  <a:pt x="1897038" y="40943"/>
                </a:cubicBezTo>
                <a:cubicBezTo>
                  <a:pt x="2008495" y="45492"/>
                  <a:pt x="2101755" y="279779"/>
                  <a:pt x="2224585" y="272955"/>
                </a:cubicBezTo>
                <a:cubicBezTo>
                  <a:pt x="2347415" y="266131"/>
                  <a:pt x="2490716" y="133065"/>
                  <a:pt x="2634017" y="0"/>
                </a:cubicBezTo>
              </a:path>
            </a:pathLst>
          </a:custGeom>
          <a:ln w="25400">
            <a:solidFill>
              <a:schemeClr val="tx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292" name="Picture 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5786454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 animBg="1"/>
      <p:bldP spid="1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6215082"/>
            <a:ext cx="215900" cy="198437"/>
          </a:xfrm>
          <a:prstGeom prst="rect">
            <a:avLst/>
          </a:prstGeom>
          <a:noFill/>
        </p:spPr>
      </p:pic>
      <p:pic>
        <p:nvPicPr>
          <p:cNvPr id="12293" name="Picture 5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4221163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588125" y="2708275"/>
            <a:ext cx="558800" cy="828675"/>
          </a:xfrm>
          <a:prstGeom prst="rect">
            <a:avLst/>
          </a:prstGeom>
          <a:noFill/>
        </p:spPr>
      </p:pic>
      <p:pic>
        <p:nvPicPr>
          <p:cNvPr id="12296" name="Picture 8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786578" y="5572140"/>
            <a:ext cx="558800" cy="82867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297" name="Picture 9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924300" y="2492375"/>
            <a:ext cx="558800" cy="828675"/>
          </a:xfrm>
          <a:prstGeom prst="rect">
            <a:avLst/>
          </a:prstGeom>
          <a:noFill/>
        </p:spPr>
      </p:pic>
      <p:pic>
        <p:nvPicPr>
          <p:cNvPr id="12298" name="Picture 10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3573463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1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2924175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2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276600" y="4005263"/>
            <a:ext cx="558800" cy="828675"/>
          </a:xfrm>
          <a:prstGeom prst="rect">
            <a:avLst/>
          </a:prstGeom>
          <a:noFill/>
        </p:spPr>
      </p:pic>
      <p:sp>
        <p:nvSpPr>
          <p:cNvPr id="21" name="Título 3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FF00"/>
                </a:solidFill>
              </a:rPr>
              <a:t>Ofensivo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Penetração</a:t>
            </a:r>
            <a:endParaRPr lang="pt-PT" sz="3600" dirty="0">
              <a:solidFill>
                <a:srgbClr val="FFFF00"/>
              </a:solidFill>
            </a:endParaRPr>
          </a:p>
        </p:txBody>
      </p:sp>
      <p:sp>
        <p:nvSpPr>
          <p:cNvPr id="17" name="Marcador de Posição do Número do Diapositivo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>
                    <a:lumMod val="95000"/>
                    <a:lumOff val="5000"/>
                  </a:schemeClr>
                </a:solidFill>
              </a:rPr>
              <a:pPr/>
              <a:t>59</a:t>
            </a:fld>
            <a:endParaRPr lang="pt-PT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Marcador de Posição do Rodapé 1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Análise Sistemática do Jogo</a:t>
            </a:r>
            <a:endParaRPr lang="pt-PT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292" name="Picture 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5786454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a 20"/>
          <p:cNvGraphicFramePr/>
          <p:nvPr/>
        </p:nvGraphicFramePr>
        <p:xfrm>
          <a:off x="71406" y="4071942"/>
          <a:ext cx="8643998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Marcador de Posição de Conteúdo 19"/>
          <p:cNvGraphicFramePr>
            <a:graphicFrameLocks noGrp="1"/>
          </p:cNvGraphicFramePr>
          <p:nvPr>
            <p:ph idx="1"/>
          </p:nvPr>
        </p:nvGraphicFramePr>
        <p:xfrm>
          <a:off x="142844" y="1524000"/>
          <a:ext cx="8401080" cy="3190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Marcador de Posição do Número do Diapositivo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6</a:t>
            </a:fld>
            <a:endParaRPr lang="pt-PT"/>
          </a:p>
        </p:txBody>
      </p:sp>
      <p:sp>
        <p:nvSpPr>
          <p:cNvPr id="16" name="Marcador de Posição do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Jogo de Futsal</a:t>
            </a:r>
          </a:p>
        </p:txBody>
      </p:sp>
      <p:graphicFrame>
        <p:nvGraphicFramePr>
          <p:cNvPr id="19" name="Diagrama 18"/>
          <p:cNvGraphicFramePr/>
          <p:nvPr/>
        </p:nvGraphicFramePr>
        <p:xfrm>
          <a:off x="857224" y="1428736"/>
          <a:ext cx="1357322" cy="1103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2" name="Diagrama 21"/>
          <p:cNvGraphicFramePr/>
          <p:nvPr/>
        </p:nvGraphicFramePr>
        <p:xfrm>
          <a:off x="6715140" y="1428736"/>
          <a:ext cx="1357322" cy="1103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1B4254F1-BDB8-4BA6-8DBA-1F34806F2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D3367B4B-5F0A-4E2B-B551-105B3FF0A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160846F9-B7B9-4DB4-A69E-BC0FF98A3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70A45D3F-4F4C-44C0-814A-25AB052A3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86C38D1E-AA2B-4686-B78B-423EB0C53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D4F0C5E-4752-48B4-9B57-3FDE74B20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3FBE5AB-C9B2-4094-A5FD-52B0CA0CE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1461913C-9676-4D07-969A-2B1DD35B0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3D0323D8-912F-4E35-9D52-9E9E0A794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46FF1CD5-FA17-47C0-BB8A-9538D40B0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84A5098E-8C02-4DCC-A7F7-224B0F55A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2DDE8DB5-DE18-4561-B5EC-C74531B4A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9D066181-00CD-4EEF-8D93-E0CC4DD5C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 uiExpand="1">
        <p:bldSub>
          <a:bldDgm bld="one"/>
        </p:bldSub>
      </p:bldGraphic>
      <p:bldGraphic spid="20" grpId="0" uiExpand="1">
        <p:bldSub>
          <a:bldDgm bld="one"/>
        </p:bldSub>
      </p:bldGraphic>
      <p:bldGraphic spid="19" grpId="0">
        <p:bldAsOne/>
      </p:bldGraphic>
      <p:bldGraphic spid="22" grpId="0">
        <p:bldAsOne/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6429396"/>
            <a:ext cx="215900" cy="198437"/>
          </a:xfrm>
          <a:prstGeom prst="rect">
            <a:avLst/>
          </a:prstGeom>
          <a:noFill/>
        </p:spPr>
      </p:pic>
      <p:pic>
        <p:nvPicPr>
          <p:cNvPr id="12293" name="Picture 5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4221163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588125" y="2708275"/>
            <a:ext cx="558800" cy="828675"/>
          </a:xfrm>
          <a:prstGeom prst="rect">
            <a:avLst/>
          </a:prstGeom>
          <a:noFill/>
        </p:spPr>
      </p:pic>
      <p:pic>
        <p:nvPicPr>
          <p:cNvPr id="12296" name="Picture 8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635375" y="5734050"/>
            <a:ext cx="558800" cy="82867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297" name="Picture 9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924300" y="2492375"/>
            <a:ext cx="558800" cy="828675"/>
          </a:xfrm>
          <a:prstGeom prst="rect">
            <a:avLst/>
          </a:prstGeom>
          <a:noFill/>
        </p:spPr>
      </p:pic>
      <p:pic>
        <p:nvPicPr>
          <p:cNvPr id="12298" name="Picture 10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3573463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1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2924175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2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276600" y="4005263"/>
            <a:ext cx="558800" cy="828675"/>
          </a:xfrm>
          <a:prstGeom prst="rect">
            <a:avLst/>
          </a:prstGeom>
          <a:noFill/>
        </p:spPr>
      </p:pic>
      <p:sp>
        <p:nvSpPr>
          <p:cNvPr id="21" name="Título 3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FF00"/>
                </a:solidFill>
              </a:rPr>
              <a:t>Ofensivo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Penetração</a:t>
            </a:r>
            <a:endParaRPr lang="pt-PT" sz="3600" dirty="0">
              <a:solidFill>
                <a:srgbClr val="FFFF00"/>
              </a:solidFill>
            </a:endParaRPr>
          </a:p>
        </p:txBody>
      </p:sp>
      <p:sp>
        <p:nvSpPr>
          <p:cNvPr id="17" name="Marcador de Posição do Número do Diapositivo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>
                    <a:lumMod val="95000"/>
                    <a:lumOff val="5000"/>
                  </a:schemeClr>
                </a:solidFill>
              </a:rPr>
              <a:pPr/>
              <a:t>60</a:t>
            </a:fld>
            <a:endParaRPr lang="pt-PT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Marcador de Posição do Rodapé 1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Análise Sistemática do Jogo</a:t>
            </a:r>
            <a:endParaRPr lang="pt-PT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292" name="Picture 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5786454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60777E-7 C 0.04323 0.00971 0.08663 0.01943 0.14965 0.01064 C 0.21268 0.00185 0.29531 -0.02521 0.37813 -0.05227 " pathEditMode="relative" ptsTypes="aaA">
                                      <p:cBhvr>
                                        <p:cTn id="6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3469E-6 C 0.03212 0.00347 0.06441 0.00694 0.11823 2.53469E-6 C 0.17205 -0.00694 0.27969 -0.02798 0.32292 -0.04186 C 0.36615 -0.05574 0.37205 -0.06984 0.37795 -0.08372 " pathEditMode="relative" ptsTypes="aaaA">
                                      <p:cBhvr>
                                        <p:cTn id="8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2.77521E-7 L 0.22049 -0.0104 " pathEditMode="relative" ptsTypes="AA">
                                      <p:cBhvr>
                                        <p:cTn id="1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795 -0.08372 L 0.52326 -0.3256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4652963"/>
            <a:ext cx="215900" cy="198437"/>
          </a:xfrm>
          <a:prstGeom prst="rect">
            <a:avLst/>
          </a:prstGeom>
          <a:noFill/>
        </p:spPr>
      </p:pic>
      <p:pic>
        <p:nvPicPr>
          <p:cNvPr id="12293" name="Picture 5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4221163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j01943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588125" y="2708275"/>
            <a:ext cx="558800" cy="828675"/>
          </a:xfrm>
          <a:prstGeom prst="rect">
            <a:avLst/>
          </a:prstGeom>
          <a:noFill/>
        </p:spPr>
      </p:pic>
      <p:pic>
        <p:nvPicPr>
          <p:cNvPr id="12296" name="Picture 8" descr="j01943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635375" y="5734050"/>
            <a:ext cx="558800" cy="82867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297" name="Picture 9" descr="j01943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924300" y="2492375"/>
            <a:ext cx="558800" cy="828675"/>
          </a:xfrm>
          <a:prstGeom prst="rect">
            <a:avLst/>
          </a:prstGeom>
          <a:noFill/>
        </p:spPr>
      </p:pic>
      <p:pic>
        <p:nvPicPr>
          <p:cNvPr id="12298" name="Picture 10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3573463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1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2924175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2" descr="j01943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276600" y="4005263"/>
            <a:ext cx="558800" cy="828675"/>
          </a:xfrm>
          <a:prstGeom prst="rect">
            <a:avLst/>
          </a:prstGeom>
          <a:noFill/>
        </p:spPr>
      </p:pic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3924300" y="4797425"/>
            <a:ext cx="3311525" cy="936625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V="1">
            <a:off x="4067175" y="6092825"/>
            <a:ext cx="3168650" cy="288925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2303" name="Freeform 15"/>
          <p:cNvSpPr>
            <a:spLocks/>
          </p:cNvSpPr>
          <p:nvPr/>
        </p:nvSpPr>
        <p:spPr bwMode="auto">
          <a:xfrm rot="-1910496">
            <a:off x="7235825" y="5589588"/>
            <a:ext cx="792163" cy="287337"/>
          </a:xfrm>
          <a:custGeom>
            <a:avLst/>
            <a:gdLst/>
            <a:ahLst/>
            <a:cxnLst>
              <a:cxn ang="0">
                <a:pos x="0" y="181"/>
              </a:cxn>
              <a:cxn ang="0">
                <a:pos x="91" y="0"/>
              </a:cxn>
              <a:cxn ang="0">
                <a:pos x="227" y="181"/>
              </a:cxn>
              <a:cxn ang="0">
                <a:pos x="408" y="0"/>
              </a:cxn>
              <a:cxn ang="0">
                <a:pos x="635" y="181"/>
              </a:cxn>
            </a:cxnLst>
            <a:rect l="0" t="0" r="r" b="b"/>
            <a:pathLst>
              <a:path w="635" h="181">
                <a:moveTo>
                  <a:pt x="0" y="181"/>
                </a:moveTo>
                <a:cubicBezTo>
                  <a:pt x="26" y="90"/>
                  <a:pt x="53" y="0"/>
                  <a:pt x="91" y="0"/>
                </a:cubicBezTo>
                <a:cubicBezTo>
                  <a:pt x="129" y="0"/>
                  <a:pt x="174" y="181"/>
                  <a:pt x="227" y="181"/>
                </a:cubicBezTo>
                <a:cubicBezTo>
                  <a:pt x="280" y="181"/>
                  <a:pt x="340" y="0"/>
                  <a:pt x="408" y="0"/>
                </a:cubicBezTo>
                <a:cubicBezTo>
                  <a:pt x="476" y="0"/>
                  <a:pt x="597" y="151"/>
                  <a:pt x="635" y="181"/>
                </a:cubicBezTo>
              </a:path>
            </a:pathLst>
          </a:cu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2304" name="AutoShape 16"/>
          <p:cNvSpPr>
            <a:spLocks noChangeArrowheads="1"/>
          </p:cNvSpPr>
          <p:nvPr/>
        </p:nvSpPr>
        <p:spPr bwMode="auto">
          <a:xfrm rot="-2550092">
            <a:off x="8027988" y="5084763"/>
            <a:ext cx="503237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21" name="Título 3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FF00"/>
                </a:solidFill>
              </a:rPr>
              <a:t>Ofensivo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Penetração</a:t>
            </a:r>
            <a:endParaRPr lang="pt-PT" sz="3600" dirty="0">
              <a:solidFill>
                <a:srgbClr val="FFFF00"/>
              </a:solidFill>
            </a:endParaRPr>
          </a:p>
        </p:txBody>
      </p:sp>
      <p:pic>
        <p:nvPicPr>
          <p:cNvPr id="12292" name="Picture 4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5013325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Marcador de Posição do Número do Diapositivo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>
                    <a:lumMod val="95000"/>
                    <a:lumOff val="5000"/>
                  </a:schemeClr>
                </a:solidFill>
              </a:rPr>
              <a:pPr/>
              <a:t>61</a:t>
            </a:fld>
            <a:endParaRPr lang="pt-PT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Marcador de Posição do Rodapé 1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Análise Sistemática do Jogo</a:t>
            </a:r>
            <a:endParaRPr lang="pt-PT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 animBg="1"/>
      <p:bldP spid="12302" grpId="0" animBg="1"/>
      <p:bldP spid="12303" grpId="0" animBg="1"/>
      <p:bldP spid="1230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13316" name="Picture 4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5013325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4221163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88125" y="2708275"/>
            <a:ext cx="558800" cy="828675"/>
          </a:xfrm>
          <a:prstGeom prst="rect">
            <a:avLst/>
          </a:prstGeom>
          <a:noFill/>
        </p:spPr>
      </p:pic>
      <p:pic>
        <p:nvPicPr>
          <p:cNvPr id="13321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924300" y="2492375"/>
            <a:ext cx="558800" cy="828675"/>
          </a:xfrm>
          <a:prstGeom prst="rect">
            <a:avLst/>
          </a:prstGeom>
          <a:noFill/>
        </p:spPr>
      </p:pic>
      <p:pic>
        <p:nvPicPr>
          <p:cNvPr id="13322" name="Picture 10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3573463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2924175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76600" y="4005263"/>
            <a:ext cx="558800" cy="828675"/>
          </a:xfrm>
          <a:prstGeom prst="rect">
            <a:avLst/>
          </a:prstGeom>
          <a:noFill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6000768"/>
            <a:ext cx="215900" cy="198437"/>
          </a:xfrm>
          <a:prstGeom prst="rect">
            <a:avLst/>
          </a:prstGeom>
          <a:noFill/>
        </p:spPr>
      </p:pic>
      <p:pic>
        <p:nvPicPr>
          <p:cNvPr id="13320" name="Picture 8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929454" y="5429264"/>
            <a:ext cx="558800" cy="82867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8" name="Título 3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FF00"/>
                </a:solidFill>
              </a:rPr>
              <a:t>Ofensivo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Penetração</a:t>
            </a:r>
            <a:endParaRPr lang="pt-PT" sz="3600" dirty="0">
              <a:solidFill>
                <a:srgbClr val="FFFF00"/>
              </a:solidFill>
            </a:endParaRPr>
          </a:p>
        </p:txBody>
      </p:sp>
      <p:sp>
        <p:nvSpPr>
          <p:cNvPr id="13" name="Marcador de Posição do Número do Diapositivo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62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14" name="Marcador de Posição do Rodapé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13316" name="Picture 4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5013325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4221163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88125" y="2708275"/>
            <a:ext cx="558800" cy="828675"/>
          </a:xfrm>
          <a:prstGeom prst="rect">
            <a:avLst/>
          </a:prstGeom>
          <a:noFill/>
        </p:spPr>
      </p:pic>
      <p:pic>
        <p:nvPicPr>
          <p:cNvPr id="13321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924300" y="2492375"/>
            <a:ext cx="558800" cy="828675"/>
          </a:xfrm>
          <a:prstGeom prst="rect">
            <a:avLst/>
          </a:prstGeom>
          <a:noFill/>
        </p:spPr>
      </p:pic>
      <p:pic>
        <p:nvPicPr>
          <p:cNvPr id="13322" name="Picture 10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3573463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2924175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76600" y="4005263"/>
            <a:ext cx="558800" cy="828675"/>
          </a:xfrm>
          <a:prstGeom prst="rect">
            <a:avLst/>
          </a:prstGeom>
          <a:noFill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4652963"/>
            <a:ext cx="215900" cy="198437"/>
          </a:xfrm>
          <a:prstGeom prst="rect">
            <a:avLst/>
          </a:prstGeom>
          <a:noFill/>
        </p:spPr>
      </p:pic>
      <p:pic>
        <p:nvPicPr>
          <p:cNvPr id="13320" name="Picture 8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635375" y="5734050"/>
            <a:ext cx="558800" cy="82867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8" name="Título 3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FF00"/>
                </a:solidFill>
              </a:rPr>
              <a:t>Ofensivo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Penetração</a:t>
            </a:r>
            <a:endParaRPr lang="pt-PT" sz="3600" dirty="0">
              <a:solidFill>
                <a:srgbClr val="FFFF00"/>
              </a:solidFill>
            </a:endParaRPr>
          </a:p>
        </p:txBody>
      </p:sp>
      <p:sp>
        <p:nvSpPr>
          <p:cNvPr id="13" name="Marcador de Posição do Número do Diapositivo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63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14" name="Marcador de Posição do Rodapé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57262E-6 L 0.3632 -0.039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0671 L 0.41337 0.174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32 -0.03955 L 0.44983 -0.09205 " pathEditMode="relative" ptsTypes="AA">
                                      <p:cBhvr>
                                        <p:cTn id="14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337 0.17461 L 0.46059 0.12211 " pathEditMode="relative" ptsTypes="AA">
                                      <p:cBhvr>
                                        <p:cTn id="16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059 0.12211 L 0.56302 -0.03538 " pathEditMode="relative" ptsTypes="AA">
                                      <p:cBhvr>
                                        <p:cTn id="19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Posição de Conteúdo 1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Consiste nas normas de base de orientação que determinam a </a:t>
            </a:r>
            <a:r>
              <a:rPr lang="pt-PT" b="1" dirty="0" smtClean="0">
                <a:solidFill>
                  <a:srgbClr val="FFFF00"/>
                </a:solidFill>
              </a:rPr>
              <a:t>atitude do jogador mais próximo do adversário com a posse da bola</a:t>
            </a:r>
            <a:r>
              <a:rPr lang="pt-PT" dirty="0" smtClean="0"/>
              <a:t>, coordenando e dirigindo em simultâneo, a realização de todas as suas acções técnico-tácticas, </a:t>
            </a:r>
            <a:r>
              <a:rPr lang="pt-PT" b="1" dirty="0" smtClean="0">
                <a:solidFill>
                  <a:srgbClr val="FFFF00"/>
                </a:solidFill>
              </a:rPr>
              <a:t>no sentido de recuperar a posse de bola</a:t>
            </a:r>
          </a:p>
          <a:p>
            <a:pPr algn="just"/>
            <a:endParaRPr lang="pt-PT" b="1" dirty="0" smtClean="0">
              <a:solidFill>
                <a:srgbClr val="FFFF00"/>
              </a:solidFill>
            </a:endParaRPr>
          </a:p>
          <a:p>
            <a:pPr algn="just"/>
            <a:r>
              <a:rPr lang="pt-PT" b="1" dirty="0" smtClean="0"/>
              <a:t>Objectivo</a:t>
            </a: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Parar do ataque</a:t>
            </a:r>
          </a:p>
          <a:p>
            <a:pPr lvl="1" algn="just"/>
            <a:r>
              <a:rPr lang="pt-PT" sz="2350" b="1" dirty="0" smtClean="0">
                <a:solidFill>
                  <a:srgbClr val="FFFF00"/>
                </a:solidFill>
              </a:rPr>
              <a:t>Dar tempo</a:t>
            </a:r>
            <a:r>
              <a:rPr lang="pt-PT" sz="2350" dirty="0" smtClean="0"/>
              <a:t> para a equipa se organizar defensivamente</a:t>
            </a:r>
          </a:p>
        </p:txBody>
      </p:sp>
      <p:sp>
        <p:nvSpPr>
          <p:cNvPr id="21" name="Título 3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C000"/>
                </a:solidFill>
              </a:rPr>
              <a:t>Defensivo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Contenção</a:t>
            </a:r>
            <a:endParaRPr lang="pt-PT" sz="3600" dirty="0">
              <a:solidFill>
                <a:srgbClr val="FFFF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64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Posição de Conteúdo 1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Comportamentos táctico-técnicos:</a:t>
            </a: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Aproximação imediata ao portador da bola</a:t>
            </a:r>
            <a:r>
              <a:rPr lang="pt-PT" dirty="0" smtClean="0"/>
              <a:t>, aumentando a sua distância à baliza</a:t>
            </a:r>
          </a:p>
          <a:p>
            <a:pPr lvl="1" algn="just"/>
            <a:endParaRPr lang="pt-PT" sz="1000" dirty="0" smtClean="0"/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Perto do adversário, diminuir a velocidade de aproximação</a:t>
            </a:r>
          </a:p>
          <a:p>
            <a:pPr lvl="1" algn="just"/>
            <a:endParaRPr lang="pt-PT" sz="1000" b="1" dirty="0" smtClean="0">
              <a:solidFill>
                <a:srgbClr val="FFFF00"/>
              </a:solidFill>
            </a:endParaRP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Orientar o seu opositor</a:t>
            </a:r>
            <a:r>
              <a:rPr lang="pt-PT" dirty="0" smtClean="0"/>
              <a:t> em direcção a um companheiro de equipa ou às </a:t>
            </a:r>
            <a:r>
              <a:rPr lang="pt-PT" b="1" dirty="0" smtClean="0">
                <a:solidFill>
                  <a:srgbClr val="FFFF00"/>
                </a:solidFill>
              </a:rPr>
              <a:t>linhas laterais</a:t>
            </a:r>
          </a:p>
          <a:p>
            <a:pPr lvl="1" algn="just"/>
            <a:endParaRPr lang="pt-PT" sz="1100" b="1" dirty="0" smtClean="0">
              <a:solidFill>
                <a:srgbClr val="FFFF00"/>
              </a:solidFill>
            </a:endParaRPr>
          </a:p>
          <a:p>
            <a:pPr lvl="1" algn="just"/>
            <a:r>
              <a:rPr lang="pt-PT" dirty="0" smtClean="0"/>
              <a:t>Tentar o desarme ou, não o conseguindo, </a:t>
            </a:r>
            <a:r>
              <a:rPr lang="pt-PT" b="1" dirty="0" smtClean="0">
                <a:solidFill>
                  <a:srgbClr val="FFFF00"/>
                </a:solidFill>
              </a:rPr>
              <a:t>pressionar o portador da bola</a:t>
            </a:r>
            <a:r>
              <a:rPr lang="pt-PT" dirty="0" smtClean="0"/>
              <a:t> obrigando-o a virar as costas ao sentido do seu ataque</a:t>
            </a:r>
            <a:endParaRPr lang="pt-PT" dirty="0"/>
          </a:p>
        </p:txBody>
      </p:sp>
      <p:sp>
        <p:nvSpPr>
          <p:cNvPr id="21" name="Título 3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C000"/>
                </a:solidFill>
              </a:rPr>
              <a:t>Defensivo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Contenção</a:t>
            </a:r>
            <a:endParaRPr lang="pt-PT" sz="3600" dirty="0">
              <a:solidFill>
                <a:srgbClr val="FFFF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65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Posição de Conteúdo 1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Comportamentos táctico-técnicos:</a:t>
            </a:r>
          </a:p>
          <a:p>
            <a:pPr lvl="1" algn="just"/>
            <a:r>
              <a:rPr lang="pt-PT" dirty="0" smtClean="0"/>
              <a:t>Manter-se </a:t>
            </a:r>
            <a:r>
              <a:rPr lang="pt-PT" b="1" dirty="0" smtClean="0">
                <a:solidFill>
                  <a:srgbClr val="FFFF00"/>
                </a:solidFill>
              </a:rPr>
              <a:t>entre a bola e a baliza</a:t>
            </a:r>
          </a:p>
          <a:p>
            <a:pPr lvl="1" algn="just"/>
            <a:r>
              <a:rPr lang="pt-PT" dirty="0" smtClean="0"/>
              <a:t>Ter atenção à </a:t>
            </a:r>
            <a:r>
              <a:rPr lang="pt-PT" b="1" dirty="0" smtClean="0">
                <a:solidFill>
                  <a:srgbClr val="FFFF00"/>
                </a:solidFill>
              </a:rPr>
              <a:t>velocidade e o ângulo de aproximação ao adversário</a:t>
            </a:r>
          </a:p>
          <a:p>
            <a:pPr lvl="1" algn="just"/>
            <a:r>
              <a:rPr lang="pt-PT" dirty="0" smtClean="0"/>
              <a:t>Posicionamento de base defensivo</a:t>
            </a: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Manter a distância </a:t>
            </a:r>
            <a:r>
              <a:rPr lang="pt-PT" dirty="0" smtClean="0"/>
              <a:t>entre o defesa e o atacante</a:t>
            </a:r>
          </a:p>
          <a:p>
            <a:pPr lvl="1" algn="just"/>
            <a:r>
              <a:rPr lang="pt-PT" dirty="0" smtClean="0"/>
              <a:t>Observar a bola – ser paciente</a:t>
            </a: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Retardar a acção do atacante </a:t>
            </a:r>
            <a:r>
              <a:rPr lang="pt-PT" dirty="0" smtClean="0"/>
              <a:t>de posse de bola</a:t>
            </a: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Ter iniciativa </a:t>
            </a:r>
            <a:r>
              <a:rPr lang="pt-PT" dirty="0" smtClean="0"/>
              <a:t>e determinação</a:t>
            </a:r>
            <a:endParaRPr lang="pt-PT" dirty="0" smtClean="0">
              <a:solidFill>
                <a:srgbClr val="FFFF00"/>
              </a:solidFill>
            </a:endParaRPr>
          </a:p>
        </p:txBody>
      </p:sp>
      <p:sp>
        <p:nvSpPr>
          <p:cNvPr id="21" name="Título 3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C000"/>
                </a:solidFill>
              </a:rPr>
              <a:t>Defensivo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Contenção</a:t>
            </a:r>
            <a:endParaRPr lang="pt-PT" sz="3600" dirty="0">
              <a:solidFill>
                <a:srgbClr val="FFFF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66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Posição de Conteúdo 1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Acções táctico-técnicas mais relevantes:</a:t>
            </a:r>
          </a:p>
          <a:p>
            <a:pPr lvl="1" algn="just"/>
            <a:endParaRPr lang="pt-PT" b="1" dirty="0" smtClean="0">
              <a:solidFill>
                <a:srgbClr val="FFFF00"/>
              </a:solidFill>
            </a:endParaRPr>
          </a:p>
          <a:p>
            <a:pPr lvl="1" algn="just"/>
            <a:endParaRPr lang="pt-PT" b="1" dirty="0" smtClean="0">
              <a:solidFill>
                <a:srgbClr val="FFFF00"/>
              </a:solidFill>
            </a:endParaRP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Marcação</a:t>
            </a:r>
          </a:p>
          <a:p>
            <a:pPr lvl="1" algn="just"/>
            <a:endParaRPr lang="pt-PT" b="1" dirty="0" smtClean="0">
              <a:solidFill>
                <a:srgbClr val="FFFF00"/>
              </a:solidFill>
            </a:endParaRP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Desarme</a:t>
            </a:r>
          </a:p>
        </p:txBody>
      </p:sp>
      <p:sp>
        <p:nvSpPr>
          <p:cNvPr id="21" name="Título 3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C000"/>
                </a:solidFill>
              </a:rPr>
              <a:t>Defensivo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Contenção</a:t>
            </a:r>
            <a:endParaRPr lang="pt-PT" sz="3600" dirty="0">
              <a:solidFill>
                <a:srgbClr val="FFFF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67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pic>
        <p:nvPicPr>
          <p:cNvPr id="591874" name="Picture 2" descr="http://1.bp.blogspot.com/_quoBIHwE32c/R_xoRquQ8CI/AAAAAAAAAW0/uOOkWH7E2xU/s320/futsal_pxo01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500306"/>
            <a:ext cx="4220335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4366800"/>
            <a:ext cx="215900" cy="198438"/>
          </a:xfrm>
          <a:prstGeom prst="rect">
            <a:avLst/>
          </a:prstGeom>
          <a:noFill/>
        </p:spPr>
      </p:pic>
      <p:pic>
        <p:nvPicPr>
          <p:cNvPr id="2059" name="Picture 11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5600" y="4651200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61" name="Picture 13" descr="Pict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3859200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0" descr="j01943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276600" y="3715200"/>
            <a:ext cx="558800" cy="828675"/>
          </a:xfrm>
          <a:prstGeom prst="rect">
            <a:avLst/>
          </a:prstGeom>
          <a:noFill/>
        </p:spPr>
      </p:pic>
      <p:sp>
        <p:nvSpPr>
          <p:cNvPr id="2071" name="Line 23"/>
          <p:cNvSpPr>
            <a:spLocks noChangeShapeType="1"/>
          </p:cNvSpPr>
          <p:nvPr/>
        </p:nvSpPr>
        <p:spPr bwMode="auto">
          <a:xfrm>
            <a:off x="3995738" y="4549775"/>
            <a:ext cx="431800" cy="1511300"/>
          </a:xfrm>
          <a:prstGeom prst="line">
            <a:avLst/>
          </a:prstGeom>
          <a:noFill/>
          <a:ln w="25400">
            <a:solidFill>
              <a:schemeClr val="tx1">
                <a:lumMod val="50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2069" name="Picture 21" descr="j01943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779838" y="5731200"/>
            <a:ext cx="558800" cy="828675"/>
          </a:xfrm>
          <a:prstGeom prst="rect">
            <a:avLst/>
          </a:prstGeom>
          <a:noFill/>
        </p:spPr>
      </p:pic>
      <p:sp>
        <p:nvSpPr>
          <p:cNvPr id="2072" name="Freeform 24"/>
          <p:cNvSpPr>
            <a:spLocks/>
          </p:cNvSpPr>
          <p:nvPr/>
        </p:nvSpPr>
        <p:spPr bwMode="auto">
          <a:xfrm>
            <a:off x="4494218" y="6134100"/>
            <a:ext cx="792162" cy="287338"/>
          </a:xfrm>
          <a:custGeom>
            <a:avLst/>
            <a:gdLst/>
            <a:ahLst/>
            <a:cxnLst>
              <a:cxn ang="0">
                <a:pos x="0" y="181"/>
              </a:cxn>
              <a:cxn ang="0">
                <a:pos x="91" y="0"/>
              </a:cxn>
              <a:cxn ang="0">
                <a:pos x="227" y="181"/>
              </a:cxn>
              <a:cxn ang="0">
                <a:pos x="408" y="0"/>
              </a:cxn>
              <a:cxn ang="0">
                <a:pos x="635" y="181"/>
              </a:cxn>
            </a:cxnLst>
            <a:rect l="0" t="0" r="r" b="b"/>
            <a:pathLst>
              <a:path w="635" h="181">
                <a:moveTo>
                  <a:pt x="0" y="181"/>
                </a:moveTo>
                <a:cubicBezTo>
                  <a:pt x="26" y="90"/>
                  <a:pt x="53" y="0"/>
                  <a:pt x="91" y="0"/>
                </a:cubicBezTo>
                <a:cubicBezTo>
                  <a:pt x="129" y="0"/>
                  <a:pt x="174" y="181"/>
                  <a:pt x="227" y="181"/>
                </a:cubicBezTo>
                <a:cubicBezTo>
                  <a:pt x="280" y="181"/>
                  <a:pt x="340" y="0"/>
                  <a:pt x="408" y="0"/>
                </a:cubicBezTo>
                <a:cubicBezTo>
                  <a:pt x="476" y="0"/>
                  <a:pt x="597" y="151"/>
                  <a:pt x="635" y="181"/>
                </a:cubicBezTo>
              </a:path>
            </a:pathLst>
          </a:custGeom>
          <a:noFill/>
          <a:ln w="2540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2075" name="Freeform 27"/>
          <p:cNvSpPr>
            <a:spLocks/>
          </p:cNvSpPr>
          <p:nvPr/>
        </p:nvSpPr>
        <p:spPr bwMode="auto">
          <a:xfrm>
            <a:off x="5724525" y="5053013"/>
            <a:ext cx="911225" cy="1296987"/>
          </a:xfrm>
          <a:custGeom>
            <a:avLst/>
            <a:gdLst/>
            <a:ahLst/>
            <a:cxnLst>
              <a:cxn ang="0">
                <a:pos x="181" y="0"/>
              </a:cxn>
              <a:cxn ang="0">
                <a:pos x="544" y="318"/>
              </a:cxn>
              <a:cxn ang="0">
                <a:pos x="0" y="817"/>
              </a:cxn>
            </a:cxnLst>
            <a:rect l="0" t="0" r="r" b="b"/>
            <a:pathLst>
              <a:path w="574" h="817">
                <a:moveTo>
                  <a:pt x="181" y="0"/>
                </a:moveTo>
                <a:cubicBezTo>
                  <a:pt x="377" y="91"/>
                  <a:pt x="574" y="182"/>
                  <a:pt x="544" y="318"/>
                </a:cubicBezTo>
                <a:cubicBezTo>
                  <a:pt x="514" y="454"/>
                  <a:pt x="257" y="635"/>
                  <a:pt x="0" y="817"/>
                </a:cubicBezTo>
              </a:path>
            </a:pathLst>
          </a:cu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C000"/>
                </a:solidFill>
              </a:rPr>
              <a:t>Defensivo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Contenção</a:t>
            </a:r>
            <a:endParaRPr lang="pt-PT" sz="3600" dirty="0"/>
          </a:p>
        </p:txBody>
      </p:sp>
      <p:sp>
        <p:nvSpPr>
          <p:cNvPr id="12" name="Marcador de Posição do Número do Diapositivo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68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3" name="Marcador de Posição do Rodapé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1" grpId="0" animBg="1"/>
      <p:bldP spid="2072" grpId="0" animBg="1"/>
      <p:bldP spid="207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6357958"/>
            <a:ext cx="215900" cy="198438"/>
          </a:xfrm>
          <a:prstGeom prst="rect">
            <a:avLst/>
          </a:prstGeom>
          <a:noFill/>
        </p:spPr>
      </p:pic>
      <p:pic>
        <p:nvPicPr>
          <p:cNvPr id="3076" name="Picture 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5929330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077" name="Picture 5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3860800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276600" y="3716338"/>
            <a:ext cx="558800" cy="828675"/>
          </a:xfrm>
          <a:prstGeom prst="rect">
            <a:avLst/>
          </a:prstGeom>
          <a:noFill/>
        </p:spPr>
      </p:pic>
      <p:pic>
        <p:nvPicPr>
          <p:cNvPr id="3081" name="Picture 9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714876" y="5786454"/>
            <a:ext cx="558800" cy="828675"/>
          </a:xfrm>
          <a:prstGeom prst="rect">
            <a:avLst/>
          </a:prstGeom>
          <a:noFill/>
        </p:spPr>
      </p:pic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C000"/>
                </a:solidFill>
              </a:rPr>
              <a:t>Defensivo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Contenção</a:t>
            </a:r>
            <a:endParaRPr lang="pt-PT" sz="3600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69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800" y="4000504"/>
            <a:ext cx="7924800" cy="876296"/>
          </a:xfrm>
        </p:spPr>
        <p:txBody>
          <a:bodyPr/>
          <a:lstStyle/>
          <a:p>
            <a:r>
              <a:rPr lang="pt-PT" dirty="0" smtClean="0"/>
              <a:t>4. Análise Sistemática do Jogo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Processo Ofensivo</a:t>
            </a:r>
            <a:endParaRPr lang="pt-PT" dirty="0"/>
          </a:p>
        </p:txBody>
      </p:sp>
      <p:pic>
        <p:nvPicPr>
          <p:cNvPr id="6" name="Imagem 5" descr="320px-Tokyo_rooftop_footb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857232"/>
            <a:ext cx="5643602" cy="317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4365625"/>
            <a:ext cx="215900" cy="198438"/>
          </a:xfrm>
          <a:prstGeom prst="rect">
            <a:avLst/>
          </a:prstGeom>
          <a:noFill/>
        </p:spPr>
      </p:pic>
      <p:pic>
        <p:nvPicPr>
          <p:cNvPr id="3076" name="Picture 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5600" y="4652963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077" name="Picture 5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3860800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276600" y="3716338"/>
            <a:ext cx="558800" cy="828675"/>
          </a:xfrm>
          <a:prstGeom prst="rect">
            <a:avLst/>
          </a:prstGeom>
          <a:noFill/>
        </p:spPr>
      </p:pic>
      <p:pic>
        <p:nvPicPr>
          <p:cNvPr id="3081" name="Picture 9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779838" y="5734050"/>
            <a:ext cx="558800" cy="828675"/>
          </a:xfrm>
          <a:prstGeom prst="rect">
            <a:avLst/>
          </a:prstGeom>
          <a:noFill/>
        </p:spPr>
      </p:pic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C000"/>
                </a:solidFill>
              </a:rPr>
              <a:t>Defensivo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Contenção</a:t>
            </a:r>
            <a:endParaRPr lang="pt-PT" sz="3600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70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056E-7 L 0.06701 0.289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14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6 5.3654E-7 C 0.02569 0.02405 0.06632 0.0481 0.06823 0.07586 C 0.07014 0.10338 0.01024 0.15009 -0.00295 0.16628 C -0.01615 0.18247 -0.01042 0.1716 -0.01146 0.17252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47 -0.00416 L 0.12396 -0.001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02 0.28977 L 0.14566 0.289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Posição de Conteúdo 1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  <a:spcBef>
                <a:spcPts val="1000"/>
              </a:spcBef>
            </a:pPr>
            <a:r>
              <a:rPr lang="pt-PT" dirty="0" smtClean="0"/>
              <a:t>Consiste nas normas de base de orientação que determinam a </a:t>
            </a:r>
            <a:r>
              <a:rPr lang="pt-PT" b="1" dirty="0" smtClean="0">
                <a:solidFill>
                  <a:srgbClr val="FFFF00"/>
                </a:solidFill>
              </a:rPr>
              <a:t>atitude do jogador</a:t>
            </a:r>
            <a:r>
              <a:rPr lang="pt-PT" dirty="0" smtClean="0"/>
              <a:t> </a:t>
            </a:r>
            <a:r>
              <a:rPr lang="pt-PT" dirty="0" smtClean="0">
                <a:solidFill>
                  <a:schemeClr val="tx2">
                    <a:lumMod val="90000"/>
                  </a:schemeClr>
                </a:solidFill>
              </a:rPr>
              <a:t>(2º atacante)</a:t>
            </a:r>
            <a:r>
              <a:rPr lang="pt-PT" dirty="0" smtClean="0"/>
              <a:t> </a:t>
            </a:r>
            <a:r>
              <a:rPr lang="pt-PT" b="1" dirty="0" smtClean="0">
                <a:solidFill>
                  <a:srgbClr val="FFFF00"/>
                </a:solidFill>
              </a:rPr>
              <a:t>mais próximo do colega com a posse da bola</a:t>
            </a:r>
            <a:r>
              <a:rPr lang="pt-PT" dirty="0" smtClean="0"/>
              <a:t>, coordenando e dirigindo em simultâneo, a realização de todas as suas acções técnico-tácticas, no sentido de lhe </a:t>
            </a:r>
            <a:r>
              <a:rPr lang="pt-PT" b="1" dirty="0" smtClean="0">
                <a:solidFill>
                  <a:srgbClr val="FFFF00"/>
                </a:solidFill>
              </a:rPr>
              <a:t>proporcionar apoio</a:t>
            </a:r>
          </a:p>
          <a:p>
            <a:pPr algn="just"/>
            <a:endParaRPr lang="pt-PT" sz="2200" dirty="0" smtClean="0"/>
          </a:p>
          <a:p>
            <a:pPr algn="just"/>
            <a:r>
              <a:rPr lang="pt-PT" sz="2400" b="1" dirty="0" smtClean="0">
                <a:solidFill>
                  <a:schemeClr val="tx2"/>
                </a:solidFill>
              </a:rPr>
              <a:t>Objectivo</a:t>
            </a: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Apoio</a:t>
            </a:r>
            <a:r>
              <a:rPr lang="pt-PT" dirty="0" smtClean="0"/>
              <a:t> ao colega com a posse da bola</a:t>
            </a:r>
          </a:p>
          <a:p>
            <a:pPr lvl="2" algn="just"/>
            <a:r>
              <a:rPr lang="pt-PT" b="1" dirty="0" smtClean="0">
                <a:solidFill>
                  <a:srgbClr val="FFFF00"/>
                </a:solidFill>
              </a:rPr>
              <a:t>Proporcionar linhas de passe </a:t>
            </a:r>
            <a:r>
              <a:rPr lang="pt-PT" dirty="0" smtClean="0"/>
              <a:t>para assegurar a posse de bola colectiva e diminuir o efeito da pressão dos adversários sobre o portador da bola.</a:t>
            </a:r>
          </a:p>
          <a:p>
            <a:pPr lvl="1" algn="just"/>
            <a:r>
              <a:rPr lang="pt-PT" dirty="0" smtClean="0"/>
              <a:t>Manter o </a:t>
            </a:r>
            <a:r>
              <a:rPr lang="pt-PT" b="1" dirty="0" smtClean="0">
                <a:solidFill>
                  <a:srgbClr val="FFFF00"/>
                </a:solidFill>
              </a:rPr>
              <a:t>equilíbrio defensivo</a:t>
            </a:r>
          </a:p>
        </p:txBody>
      </p:sp>
      <p:sp>
        <p:nvSpPr>
          <p:cNvPr id="21" name="Título 3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FF00"/>
                </a:solidFill>
              </a:rPr>
              <a:t>Ofensivo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Cobertura Ofensiva</a:t>
            </a:r>
            <a:endParaRPr lang="pt-PT" sz="3600" dirty="0">
              <a:solidFill>
                <a:srgbClr val="FFFF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71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Posição de Conteúdo 1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sz="2400" dirty="0" smtClean="0"/>
              <a:t>Para realizarmos eficazmente uma cobertura ofensiva devemos considerar a </a:t>
            </a:r>
            <a:r>
              <a:rPr lang="pt-PT" sz="2400" b="1" dirty="0" smtClean="0">
                <a:solidFill>
                  <a:srgbClr val="FFFF00"/>
                </a:solidFill>
              </a:rPr>
              <a:t>distância</a:t>
            </a:r>
            <a:r>
              <a:rPr lang="pt-PT" sz="2400" dirty="0" smtClean="0"/>
              <a:t>, o </a:t>
            </a:r>
            <a:r>
              <a:rPr lang="pt-PT" sz="2400" b="1" dirty="0" smtClean="0">
                <a:solidFill>
                  <a:srgbClr val="FFFF00"/>
                </a:solidFill>
              </a:rPr>
              <a:t>ângulo</a:t>
            </a:r>
            <a:r>
              <a:rPr lang="pt-PT" sz="2400" dirty="0" smtClean="0"/>
              <a:t> e a </a:t>
            </a:r>
            <a:r>
              <a:rPr lang="pt-PT" sz="2400" b="1" dirty="0" smtClean="0">
                <a:solidFill>
                  <a:srgbClr val="FFFF00"/>
                </a:solidFill>
              </a:rPr>
              <a:t>comunicação</a:t>
            </a:r>
            <a:r>
              <a:rPr lang="pt-PT" sz="2400" dirty="0" smtClean="0"/>
              <a:t> (entre o portador da bola e o jogador em cobertura ofensiva).</a:t>
            </a:r>
          </a:p>
          <a:p>
            <a:pPr algn="just"/>
            <a:endParaRPr lang="pt-PT" dirty="0" smtClean="0">
              <a:solidFill>
                <a:srgbClr val="FFFF00"/>
              </a:solidFill>
            </a:endParaRPr>
          </a:p>
          <a:p>
            <a:pPr algn="just"/>
            <a:r>
              <a:rPr lang="pt-PT" dirty="0" smtClean="0"/>
              <a:t>Comportamentos táctico-técnicos:</a:t>
            </a: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Colocar-se atrás e ao lado</a:t>
            </a:r>
            <a:r>
              <a:rPr lang="pt-PT" dirty="0" smtClean="0"/>
              <a:t> do portador da bola</a:t>
            </a: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Impedir o corte da linha de passe</a:t>
            </a:r>
            <a:r>
              <a:rPr lang="pt-PT" dirty="0" smtClean="0"/>
              <a:t> (fornecida ao portador da bola) </a:t>
            </a:r>
            <a:r>
              <a:rPr lang="pt-PT" b="1" dirty="0" smtClean="0">
                <a:solidFill>
                  <a:srgbClr val="FFFF00"/>
                </a:solidFill>
              </a:rPr>
              <a:t>por parte do seu defensor directo</a:t>
            </a:r>
          </a:p>
          <a:p>
            <a:pPr algn="just"/>
            <a:endParaRPr lang="pt-PT" dirty="0" smtClean="0">
              <a:solidFill>
                <a:srgbClr val="FFFF00"/>
              </a:solidFill>
            </a:endParaRPr>
          </a:p>
          <a:p>
            <a:pPr algn="just"/>
            <a:endParaRPr lang="pt-PT" dirty="0" smtClean="0"/>
          </a:p>
        </p:txBody>
      </p:sp>
      <p:sp>
        <p:nvSpPr>
          <p:cNvPr id="21" name="Título 3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FF00"/>
                </a:solidFill>
              </a:rPr>
              <a:t>Ofensivo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Cobertura Ofensiva</a:t>
            </a:r>
            <a:endParaRPr lang="pt-PT" sz="3600" dirty="0">
              <a:solidFill>
                <a:srgbClr val="FFFF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72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Posição de Conteúdo 1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Acções táctico-técnicas mais relevantes:</a:t>
            </a:r>
          </a:p>
          <a:p>
            <a:pPr lvl="1" algn="just"/>
            <a:endParaRPr lang="pt-PT" sz="1050" dirty="0" smtClean="0"/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Passe</a:t>
            </a:r>
          </a:p>
          <a:p>
            <a:pPr lvl="2" algn="just"/>
            <a:r>
              <a:rPr lang="pt-PT" dirty="0" smtClean="0"/>
              <a:t>Trajectória da bola, superfície de contacto do pé, superfície de contacto da bola</a:t>
            </a:r>
          </a:p>
          <a:p>
            <a:pPr lvl="1" algn="just"/>
            <a:endParaRPr lang="pt-PT" dirty="0" smtClean="0"/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Recepção da bola</a:t>
            </a:r>
          </a:p>
          <a:p>
            <a:pPr lvl="2" algn="just"/>
            <a:r>
              <a:rPr lang="pt-PT" dirty="0" smtClean="0"/>
              <a:t>Trajectória</a:t>
            </a:r>
          </a:p>
          <a:p>
            <a:pPr lvl="2" algn="just"/>
            <a:r>
              <a:rPr lang="pt-PT" dirty="0" smtClean="0"/>
              <a:t>Superfícies de recepção</a:t>
            </a:r>
          </a:p>
          <a:p>
            <a:pPr lvl="1" algn="just"/>
            <a:endParaRPr lang="pt-PT" dirty="0" smtClean="0"/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Combinações tácticas a dois jogadores</a:t>
            </a:r>
            <a:endParaRPr lang="pt-PT" b="1" dirty="0">
              <a:solidFill>
                <a:srgbClr val="FFFF00"/>
              </a:solidFill>
            </a:endParaRPr>
          </a:p>
        </p:txBody>
      </p:sp>
      <p:sp>
        <p:nvSpPr>
          <p:cNvPr id="21" name="Título 3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FF00"/>
                </a:solidFill>
              </a:rPr>
              <a:t>Ofensivo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Cobertura Ofensiva</a:t>
            </a:r>
            <a:endParaRPr lang="pt-PT" sz="3600" dirty="0">
              <a:solidFill>
                <a:srgbClr val="FFFF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73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pic>
        <p:nvPicPr>
          <p:cNvPr id="592898" name="Picture 2" descr="http://4.bp.blogspot.com/_quoBIHwE32c/R9Y4xODbLDI/AAAAAAAAAVo/M8VjnoazWoo/s320/esporte_futsal2007_01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071810"/>
            <a:ext cx="2714644" cy="2035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9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14341" name="Picture 5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300663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284663" y="2492375"/>
            <a:ext cx="558800" cy="828675"/>
          </a:xfrm>
          <a:prstGeom prst="rect">
            <a:avLst/>
          </a:prstGeom>
          <a:noFill/>
        </p:spPr>
      </p:pic>
      <p:pic>
        <p:nvPicPr>
          <p:cNvPr id="14346" name="Picture 10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4005263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Line 13"/>
          <p:cNvSpPr>
            <a:spLocks noChangeShapeType="1"/>
          </p:cNvSpPr>
          <p:nvPr/>
        </p:nvSpPr>
        <p:spPr bwMode="auto">
          <a:xfrm flipV="1">
            <a:off x="4211638" y="3068638"/>
            <a:ext cx="576262" cy="2738437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14344" name="Picture 8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635375" y="5157788"/>
            <a:ext cx="558800" cy="82867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5876925"/>
            <a:ext cx="215900" cy="198438"/>
          </a:xfrm>
          <a:prstGeom prst="rect">
            <a:avLst/>
          </a:prstGeom>
          <a:noFill/>
        </p:spPr>
      </p:pic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4000496" y="4071941"/>
            <a:ext cx="0" cy="1095362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solid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 flipV="1">
            <a:off x="5214942" y="3143248"/>
            <a:ext cx="642942" cy="881048"/>
          </a:xfrm>
          <a:prstGeom prst="line">
            <a:avLst/>
          </a:prstGeom>
          <a:noFill/>
          <a:ln w="25400" cap="rnd">
            <a:solidFill>
              <a:schemeClr val="tx1">
                <a:lumMod val="50000"/>
              </a:schemeClr>
            </a:solidFill>
            <a:prstDash val="solid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5143504" y="4714884"/>
            <a:ext cx="642942" cy="738172"/>
          </a:xfrm>
          <a:prstGeom prst="line">
            <a:avLst/>
          </a:prstGeom>
          <a:noFill/>
          <a:ln w="25400" cap="rnd">
            <a:solidFill>
              <a:schemeClr val="tx1">
                <a:lumMod val="50000"/>
              </a:schemeClr>
            </a:solidFill>
            <a:prstDash val="solid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FF00"/>
                </a:solidFill>
              </a:rPr>
              <a:t>Ofensivo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Cobertura Ofensiva</a:t>
            </a:r>
            <a:endParaRPr lang="pt-PT" sz="3600" dirty="0"/>
          </a:p>
        </p:txBody>
      </p:sp>
      <p:sp>
        <p:nvSpPr>
          <p:cNvPr id="13" name="Marcador de Posição do Número do Diapositivo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74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18" name="Marcador de Posição do Rodapé 1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 animBg="1"/>
      <p:bldP spid="14" grpId="0" animBg="1"/>
      <p:bldP spid="15" grpId="0" animBg="1"/>
      <p:bldP spid="1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14341" name="Picture 5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4286256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284663" y="2492375"/>
            <a:ext cx="558800" cy="828675"/>
          </a:xfrm>
          <a:prstGeom prst="rect">
            <a:avLst/>
          </a:prstGeom>
          <a:noFill/>
        </p:spPr>
      </p:pic>
      <p:pic>
        <p:nvPicPr>
          <p:cNvPr id="14346" name="Picture 10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2928934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86116" y="4000504"/>
            <a:ext cx="558800" cy="82867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143248"/>
            <a:ext cx="215900" cy="198438"/>
          </a:xfrm>
          <a:prstGeom prst="rect">
            <a:avLst/>
          </a:prstGeom>
          <a:noFill/>
        </p:spPr>
      </p:pic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FF00"/>
                </a:solidFill>
              </a:rPr>
              <a:t>Ofensivo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Cobertura Ofensiva</a:t>
            </a:r>
            <a:endParaRPr lang="pt-PT" sz="3600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75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14341" name="Picture 5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300663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284663" y="2492375"/>
            <a:ext cx="558800" cy="828675"/>
          </a:xfrm>
          <a:prstGeom prst="rect">
            <a:avLst/>
          </a:prstGeom>
          <a:noFill/>
        </p:spPr>
      </p:pic>
      <p:pic>
        <p:nvPicPr>
          <p:cNvPr id="14346" name="Picture 10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4005263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635375" y="5157788"/>
            <a:ext cx="558800" cy="82867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5876925"/>
            <a:ext cx="215900" cy="198438"/>
          </a:xfrm>
          <a:prstGeom prst="rect">
            <a:avLst/>
          </a:prstGeom>
          <a:noFill/>
        </p:spPr>
      </p:pic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FF00"/>
                </a:solidFill>
              </a:rPr>
              <a:t>Ofensivo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Cobertura Ofensiva</a:t>
            </a:r>
            <a:endParaRPr lang="pt-PT" sz="3600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76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36818E-6 L 0.05521 -0.3987 " pathEditMode="relative" ptsTypes="AA">
                                      <p:cBhvr>
                                        <p:cTn id="6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61887E-6 L -0.03055 -0.18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9444E-5 7.40056E-7 L -0.06303 -0.14685 " pathEditMode="relative" ptsTypes="AA">
                                      <p:cBhvr>
                                        <p:cTn id="11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5.78168E-6 L 0.07865 -0.14686 " pathEditMode="relative" ptsTypes="AA">
                                      <p:cBhvr>
                                        <p:cTn id="13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Posição de Conteúdo 1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Consiste nas normas de base de orientação que determinam a </a:t>
            </a:r>
            <a:r>
              <a:rPr lang="pt-PT" b="1" dirty="0" smtClean="0">
                <a:solidFill>
                  <a:srgbClr val="FFFF00"/>
                </a:solidFill>
              </a:rPr>
              <a:t>atitude</a:t>
            </a:r>
            <a:r>
              <a:rPr lang="pt-PT" dirty="0" smtClean="0"/>
              <a:t> </a:t>
            </a:r>
            <a:r>
              <a:rPr lang="pt-PT" b="1" dirty="0" smtClean="0">
                <a:solidFill>
                  <a:srgbClr val="FFFF00"/>
                </a:solidFill>
              </a:rPr>
              <a:t>do jogador </a:t>
            </a:r>
            <a:r>
              <a:rPr lang="pt-PT" dirty="0" smtClean="0"/>
              <a:t>(</a:t>
            </a:r>
            <a:r>
              <a:rPr lang="pt-PT" dirty="0" smtClean="0">
                <a:solidFill>
                  <a:schemeClr val="tx2">
                    <a:lumMod val="90000"/>
                  </a:schemeClr>
                </a:solidFill>
              </a:rPr>
              <a:t>2º defesa</a:t>
            </a:r>
            <a:r>
              <a:rPr lang="pt-PT" dirty="0" smtClean="0"/>
              <a:t>) em </a:t>
            </a:r>
            <a:r>
              <a:rPr lang="pt-PT" b="1" dirty="0" smtClean="0">
                <a:solidFill>
                  <a:srgbClr val="FFFF00"/>
                </a:solidFill>
              </a:rPr>
              <a:t>apoio ao 1º defesa</a:t>
            </a:r>
            <a:r>
              <a:rPr lang="pt-PT" dirty="0" smtClean="0"/>
              <a:t>, de modo a evitar situações de inferioridade numérica para a sua equipa</a:t>
            </a:r>
          </a:p>
          <a:p>
            <a:pPr algn="just"/>
            <a:endParaRPr lang="pt-PT" dirty="0" smtClean="0"/>
          </a:p>
          <a:p>
            <a:pPr algn="just"/>
            <a:r>
              <a:rPr lang="pt-PT" sz="2400" b="1" dirty="0" smtClean="0">
                <a:solidFill>
                  <a:schemeClr val="tx2"/>
                </a:solidFill>
              </a:rPr>
              <a:t>Objectivo</a:t>
            </a: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Apoio</a:t>
            </a:r>
            <a:r>
              <a:rPr lang="pt-PT" dirty="0" smtClean="0"/>
              <a:t> ao colega que marca jogador com bola</a:t>
            </a: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Evitar a inferioridade numérica</a:t>
            </a:r>
            <a:r>
              <a:rPr lang="pt-PT" dirty="0" smtClean="0"/>
              <a:t> para a sua equipa</a:t>
            </a: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Anular as linhas de passe</a:t>
            </a:r>
            <a:r>
              <a:rPr lang="pt-PT" dirty="0" smtClean="0"/>
              <a:t> mais ofensivas que o adversário disponha</a:t>
            </a:r>
            <a:endParaRPr lang="pt-PT" b="1" dirty="0">
              <a:solidFill>
                <a:srgbClr val="FFFF00"/>
              </a:solidFill>
            </a:endParaRPr>
          </a:p>
        </p:txBody>
      </p:sp>
      <p:sp>
        <p:nvSpPr>
          <p:cNvPr id="21" name="Título 3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C000"/>
                </a:solidFill>
              </a:rPr>
              <a:t>Defensivo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Cobertura Defensiva</a:t>
            </a:r>
            <a:endParaRPr lang="pt-PT" sz="3600" dirty="0">
              <a:solidFill>
                <a:srgbClr val="FFFF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77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Posição de Conteúdo 1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Comportamentos táctico-técnicos:</a:t>
            </a: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Deslocar-se</a:t>
            </a:r>
            <a:r>
              <a:rPr lang="pt-PT" dirty="0" smtClean="0"/>
              <a:t> de acordo com as movimentações do (s) adversário (s) (directo e indirectos)</a:t>
            </a:r>
          </a:p>
          <a:p>
            <a:pPr lvl="1" algn="just"/>
            <a:endParaRPr lang="pt-PT" dirty="0" smtClean="0"/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Assumir</a:t>
            </a:r>
            <a:r>
              <a:rPr lang="pt-PT" dirty="0" smtClean="0"/>
              <a:t> a tarefa realizada pelo seu colega de equipa em caso de ultrapassagem deste pelo portador da bola</a:t>
            </a:r>
          </a:p>
          <a:p>
            <a:pPr lvl="1" algn="just"/>
            <a:endParaRPr lang="pt-PT" dirty="0" smtClean="0"/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Tentar intersectar a bola</a:t>
            </a:r>
            <a:r>
              <a:rPr lang="pt-PT" dirty="0" smtClean="0"/>
              <a:t>, sempre que esta seja passada para linhas mais ofensivas dentro do seu raio de acção</a:t>
            </a:r>
            <a:endParaRPr lang="pt-PT" dirty="0"/>
          </a:p>
        </p:txBody>
      </p:sp>
      <p:sp>
        <p:nvSpPr>
          <p:cNvPr id="21" name="Título 3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C000"/>
                </a:solidFill>
              </a:rPr>
              <a:t>Defensivo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Cobertura Defensiva</a:t>
            </a:r>
            <a:endParaRPr lang="pt-PT" sz="3600" dirty="0">
              <a:solidFill>
                <a:srgbClr val="FFFF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78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Posição de Conteúdo 1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Acções táctico-técnicas mais relevantes:</a:t>
            </a:r>
          </a:p>
          <a:p>
            <a:pPr lvl="1" algn="just"/>
            <a:endParaRPr lang="pt-PT" b="1" dirty="0" smtClean="0">
              <a:solidFill>
                <a:srgbClr val="FFFF00"/>
              </a:solidFill>
            </a:endParaRPr>
          </a:p>
          <a:p>
            <a:pPr lvl="1" algn="just"/>
            <a:endParaRPr lang="pt-PT" b="1" dirty="0" smtClean="0">
              <a:solidFill>
                <a:srgbClr val="FFFF00"/>
              </a:solidFill>
            </a:endParaRP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Marcação</a:t>
            </a:r>
          </a:p>
          <a:p>
            <a:pPr lvl="1" algn="just"/>
            <a:endParaRPr lang="pt-PT" b="1" dirty="0" smtClean="0">
              <a:solidFill>
                <a:srgbClr val="FFFF00"/>
              </a:solidFill>
            </a:endParaRP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Dobra</a:t>
            </a:r>
          </a:p>
          <a:p>
            <a:pPr lvl="1" algn="just"/>
            <a:endParaRPr lang="pt-PT" b="1" dirty="0" smtClean="0">
              <a:solidFill>
                <a:srgbClr val="FFFF00"/>
              </a:solidFill>
            </a:endParaRP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Intersecção</a:t>
            </a:r>
          </a:p>
        </p:txBody>
      </p:sp>
      <p:sp>
        <p:nvSpPr>
          <p:cNvPr id="21" name="Título 3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C000"/>
                </a:solidFill>
              </a:rPr>
              <a:t>Defensivo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Cobertura Defensiva</a:t>
            </a:r>
            <a:endParaRPr lang="pt-PT" sz="3600" dirty="0">
              <a:solidFill>
                <a:srgbClr val="FFFF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79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pic>
        <p:nvPicPr>
          <p:cNvPr id="591874" name="Picture 2" descr="http://1.bp.blogspot.com/_quoBIHwE32c/R_xoRquQ8CI/AAAAAAAAAW0/uOOkWH7E2xU/s320/futsal_pxo01%5B1%5D.jpg"/>
          <p:cNvPicPr>
            <a:picLocks noChangeAspect="1" noChangeArrowheads="1"/>
          </p:cNvPicPr>
          <p:nvPr/>
        </p:nvPicPr>
        <p:blipFill>
          <a:blip r:embed="rId2" cstate="print"/>
          <a:srcRect l="10863" r="12196"/>
          <a:stretch>
            <a:fillRect/>
          </a:stretch>
        </p:blipFill>
        <p:spPr bwMode="auto">
          <a:xfrm>
            <a:off x="4500562" y="2357430"/>
            <a:ext cx="3571900" cy="3475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9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/>
              <a:t>O </a:t>
            </a:r>
            <a:r>
              <a:rPr lang="pt-PT" b="1" dirty="0">
                <a:solidFill>
                  <a:srgbClr val="FFFF00"/>
                </a:solidFill>
              </a:rPr>
              <a:t>processo ofensivo</a:t>
            </a:r>
            <a:r>
              <a:rPr lang="pt-PT" dirty="0"/>
              <a:t> representa uma das fases fundamentais do jogo de Futsal. </a:t>
            </a:r>
            <a:endParaRPr lang="pt-PT" dirty="0" smtClean="0"/>
          </a:p>
          <a:p>
            <a:pPr algn="just"/>
            <a:endParaRPr lang="pt-PT" dirty="0" smtClean="0"/>
          </a:p>
          <a:p>
            <a:pPr algn="just"/>
            <a:r>
              <a:rPr lang="pt-PT" dirty="0" smtClean="0"/>
              <a:t>Este </a:t>
            </a:r>
            <a:r>
              <a:rPr lang="pt-PT" dirty="0"/>
              <a:t>processo é objectivamente determinado </a:t>
            </a:r>
            <a:r>
              <a:rPr lang="pt-PT" dirty="0" smtClean="0"/>
              <a:t>“</a:t>
            </a:r>
            <a:r>
              <a:rPr lang="pt-PT" b="1" dirty="0">
                <a:solidFill>
                  <a:srgbClr val="FFFF00"/>
                </a:solidFill>
              </a:rPr>
              <a:t>pela equipa que se encontra de posse de bola</a:t>
            </a:r>
            <a:r>
              <a:rPr lang="pt-PT" dirty="0"/>
              <a:t>, com vista à obtenção do golo, sem cometer infracções às leis do jogo. (</a:t>
            </a:r>
            <a:r>
              <a:rPr lang="pt-PT" dirty="0" err="1"/>
              <a:t>Teodorescu</a:t>
            </a:r>
            <a:r>
              <a:rPr lang="pt-PT" dirty="0"/>
              <a:t>, 1984)</a:t>
            </a:r>
          </a:p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8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Processo Ofensivo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uiExpand="1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4581525"/>
            <a:ext cx="215900" cy="198438"/>
          </a:xfrm>
          <a:prstGeom prst="rect">
            <a:avLst/>
          </a:prstGeom>
          <a:noFill/>
        </p:spPr>
      </p:pic>
      <p:pic>
        <p:nvPicPr>
          <p:cNvPr id="4100" name="Picture 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5157788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101" name="Picture 5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4149725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276600" y="3860800"/>
            <a:ext cx="558800" cy="828675"/>
          </a:xfrm>
          <a:prstGeom prst="rect">
            <a:avLst/>
          </a:prstGeom>
          <a:noFill/>
        </p:spPr>
      </p:pic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3924300" y="4797425"/>
            <a:ext cx="431800" cy="1295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4105" name="Picture 9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635375" y="5734050"/>
            <a:ext cx="558800" cy="828675"/>
          </a:xfrm>
          <a:prstGeom prst="rect">
            <a:avLst/>
          </a:prstGeom>
          <a:noFill/>
        </p:spPr>
      </p:pic>
      <p:pic>
        <p:nvPicPr>
          <p:cNvPr id="4108" name="Picture 12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924300" y="2492375"/>
            <a:ext cx="558800" cy="828675"/>
          </a:xfrm>
          <a:prstGeom prst="rect">
            <a:avLst/>
          </a:prstGeom>
          <a:noFill/>
        </p:spPr>
      </p:pic>
      <p:pic>
        <p:nvPicPr>
          <p:cNvPr id="4109" name="Picture 13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3357563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110" name="Picture 1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4149725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588125" y="4005263"/>
            <a:ext cx="558800" cy="828675"/>
          </a:xfrm>
          <a:prstGeom prst="rect">
            <a:avLst/>
          </a:prstGeom>
          <a:noFill/>
        </p:spPr>
      </p:pic>
      <p:sp>
        <p:nvSpPr>
          <p:cNvPr id="4112" name="Line 16"/>
          <p:cNvSpPr>
            <a:spLocks noChangeShapeType="1"/>
          </p:cNvSpPr>
          <p:nvPr/>
        </p:nvSpPr>
        <p:spPr bwMode="auto">
          <a:xfrm flipH="1">
            <a:off x="4716463" y="5734050"/>
            <a:ext cx="1295400" cy="503238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5003800" y="4652963"/>
            <a:ext cx="576263" cy="576262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5940425" y="3860800"/>
            <a:ext cx="360363" cy="288925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5219700" y="4365625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2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Vai Fazer Cobertura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6227763" y="5734050"/>
            <a:ext cx="1150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2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Vai Pressionar</a:t>
            </a:r>
          </a:p>
        </p:txBody>
      </p:sp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C000"/>
                </a:solidFill>
              </a:rPr>
              <a:t>Defensivo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Cobertura Defensiva</a:t>
            </a:r>
            <a:endParaRPr lang="pt-PT" sz="3600" dirty="0"/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3571869" y="4786322"/>
            <a:ext cx="428628" cy="928694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20" name="Marcador de Posição do Número do Diapositivo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80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animBg="1"/>
      <p:bldP spid="4113" grpId="0" animBg="1"/>
      <p:bldP spid="4114" grpId="0" animBg="1"/>
      <p:bldP spid="4115" grpId="0"/>
      <p:bldP spid="4116" grpId="0"/>
      <p:bldP spid="2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6286520"/>
            <a:ext cx="215900" cy="198438"/>
          </a:xfrm>
          <a:prstGeom prst="rect">
            <a:avLst/>
          </a:prstGeom>
          <a:noFill/>
        </p:spPr>
      </p:pic>
      <p:pic>
        <p:nvPicPr>
          <p:cNvPr id="6148" name="Picture 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5857892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4786322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151" name="Picture 7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276600" y="3860800"/>
            <a:ext cx="558800" cy="828675"/>
          </a:xfrm>
          <a:prstGeom prst="rect">
            <a:avLst/>
          </a:prstGeom>
          <a:noFill/>
        </p:spPr>
      </p:pic>
      <p:pic>
        <p:nvPicPr>
          <p:cNvPr id="6152" name="Picture 8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635375" y="5734050"/>
            <a:ext cx="558800" cy="828675"/>
          </a:xfrm>
          <a:prstGeom prst="rect">
            <a:avLst/>
          </a:prstGeom>
          <a:noFill/>
        </p:spPr>
      </p:pic>
      <p:pic>
        <p:nvPicPr>
          <p:cNvPr id="6153" name="Picture 9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924300" y="2492375"/>
            <a:ext cx="558800" cy="828675"/>
          </a:xfrm>
          <a:prstGeom prst="rect">
            <a:avLst/>
          </a:prstGeom>
          <a:noFill/>
        </p:spPr>
      </p:pic>
      <p:pic>
        <p:nvPicPr>
          <p:cNvPr id="6154" name="Picture 10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3786190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155" name="Picture 11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4149725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588125" y="4005263"/>
            <a:ext cx="558800" cy="828675"/>
          </a:xfrm>
          <a:prstGeom prst="rect">
            <a:avLst/>
          </a:prstGeom>
          <a:noFill/>
        </p:spPr>
      </p:pic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C000"/>
                </a:solidFill>
              </a:rPr>
              <a:t>Defensivo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Cobertura Defensiva</a:t>
            </a:r>
            <a:endParaRPr lang="pt-PT" sz="3600" dirty="0"/>
          </a:p>
        </p:txBody>
      </p:sp>
      <p:sp>
        <p:nvSpPr>
          <p:cNvPr id="13" name="Marcador de Posição do Número do Diapositivo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81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14" name="Marcador de Posição do Rodapé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4581525"/>
            <a:ext cx="215900" cy="198438"/>
          </a:xfrm>
          <a:prstGeom prst="rect">
            <a:avLst/>
          </a:prstGeom>
          <a:noFill/>
        </p:spPr>
      </p:pic>
      <p:pic>
        <p:nvPicPr>
          <p:cNvPr id="6148" name="Picture 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5157788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4149725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276600" y="3860800"/>
            <a:ext cx="558800" cy="828675"/>
          </a:xfrm>
          <a:prstGeom prst="rect">
            <a:avLst/>
          </a:prstGeom>
          <a:noFill/>
        </p:spPr>
      </p:pic>
      <p:pic>
        <p:nvPicPr>
          <p:cNvPr id="6152" name="Picture 8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635375" y="5734050"/>
            <a:ext cx="558800" cy="828675"/>
          </a:xfrm>
          <a:prstGeom prst="rect">
            <a:avLst/>
          </a:prstGeom>
          <a:noFill/>
        </p:spPr>
      </p:pic>
      <p:pic>
        <p:nvPicPr>
          <p:cNvPr id="6153" name="Picture 9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924300" y="2492375"/>
            <a:ext cx="558800" cy="828675"/>
          </a:xfrm>
          <a:prstGeom prst="rect">
            <a:avLst/>
          </a:prstGeom>
          <a:noFill/>
        </p:spPr>
      </p:pic>
      <p:pic>
        <p:nvPicPr>
          <p:cNvPr id="6154" name="Picture 10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3357563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5" name="Picture 11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4149725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588125" y="4005263"/>
            <a:ext cx="558800" cy="828675"/>
          </a:xfrm>
          <a:prstGeom prst="rect">
            <a:avLst/>
          </a:prstGeom>
          <a:noFill/>
        </p:spPr>
      </p:pic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C000"/>
                </a:solidFill>
              </a:rPr>
              <a:t>Defensivo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Cobertura Defensiva</a:t>
            </a:r>
            <a:endParaRPr lang="pt-PT" sz="3600" dirty="0"/>
          </a:p>
        </p:txBody>
      </p:sp>
      <p:sp>
        <p:nvSpPr>
          <p:cNvPr id="13" name="Marcador de Posição do Número do Diapositivo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82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14" name="Marcador de Posição do Rodapé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61887E-6 L 0.05504 0.220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1457 L -0.14219 0.087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6.87327E-6 L 0.07083 0.09435 " pathEditMode="relative" ptsTypes="AA">
                                      <p:cBhvr>
                                        <p:cTn id="14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6.87327E-6 L 0.06303 0.0629 " pathEditMode="relative" ptsTypes="AA">
                                      <p:cBhvr>
                                        <p:cTn id="18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04 0.22016 L 6.94444E-6 -0.01064 " pathEditMode="relative" ptsTypes="AA">
                                      <p:cBhvr>
                                        <p:cTn id="22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0.09436 L -0.0158 -0.0104 " pathEditMode="relative" ptsTypes="AA">
                                      <p:cBhvr>
                                        <p:cTn id="2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19 0.08788 L 0.00746 0.01434 " pathEditMode="relative" ptsTypes="AA">
                                      <p:cBhvr>
                                        <p:cTn id="3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0.0629 L -0.00781 1.57262E-7 " pathEditMode="relative" ptsTypes="AA">
                                      <p:cBhvr>
                                        <p:cTn id="34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4581525"/>
            <a:ext cx="215900" cy="198438"/>
          </a:xfrm>
          <a:prstGeom prst="rect">
            <a:avLst/>
          </a:prstGeom>
          <a:noFill/>
        </p:spPr>
      </p:pic>
      <p:pic>
        <p:nvPicPr>
          <p:cNvPr id="6148" name="Picture 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5157788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4149725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276600" y="3860800"/>
            <a:ext cx="558800" cy="828675"/>
          </a:xfrm>
          <a:prstGeom prst="rect">
            <a:avLst/>
          </a:prstGeom>
          <a:noFill/>
        </p:spPr>
      </p:pic>
      <p:pic>
        <p:nvPicPr>
          <p:cNvPr id="6152" name="Picture 8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635375" y="5734050"/>
            <a:ext cx="558800" cy="828675"/>
          </a:xfrm>
          <a:prstGeom prst="rect">
            <a:avLst/>
          </a:prstGeom>
          <a:noFill/>
        </p:spPr>
      </p:pic>
      <p:pic>
        <p:nvPicPr>
          <p:cNvPr id="6153" name="Picture 9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924300" y="2492375"/>
            <a:ext cx="558800" cy="828675"/>
          </a:xfrm>
          <a:prstGeom prst="rect">
            <a:avLst/>
          </a:prstGeom>
          <a:noFill/>
        </p:spPr>
      </p:pic>
      <p:pic>
        <p:nvPicPr>
          <p:cNvPr id="6154" name="Picture 10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3357563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5" name="Picture 11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4149725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588125" y="4005263"/>
            <a:ext cx="558800" cy="828675"/>
          </a:xfrm>
          <a:prstGeom prst="rect">
            <a:avLst/>
          </a:prstGeom>
          <a:noFill/>
        </p:spPr>
      </p:pic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C000"/>
                </a:solidFill>
              </a:rPr>
              <a:t>Defensivo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Cobertura Defensiva</a:t>
            </a:r>
            <a:endParaRPr lang="pt-PT" sz="3600" dirty="0"/>
          </a:p>
        </p:txBody>
      </p:sp>
      <p:sp>
        <p:nvSpPr>
          <p:cNvPr id="13" name="Marcador de Posição do Número do Diapositivo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83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14" name="Marcador de Posição do Rodapé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61887E-6 L 0.05504 0.220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1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1457 L -0.14219 0.0878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3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6.87327E-6 L 0.07083 0.09435 " pathEditMode="relative" ptsTypes="AA">
                                      <p:cBhvr>
                                        <p:cTn id="10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6.87327E-6 L 0.06303 0.0629 " pathEditMode="relative" ptsTypes="AA">
                                      <p:cBhvr>
                                        <p:cTn id="12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04 0.22016 L 6.94444E-6 -0.01064 " pathEditMode="relative" ptsTypes="AA">
                                      <p:cBhvr>
                                        <p:cTn id="1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0.09436 L -0.0158 -0.0104 " pathEditMode="relative" ptsTypes="AA">
                                      <p:cBhvr>
                                        <p:cTn id="1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19 0.08788 L 0.00746 0.01434 " pathEditMode="relative" ptsTypes="AA">
                                      <p:cBhvr>
                                        <p:cTn id="2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0.0629 L -0.00781 1.57262E-7 " pathEditMode="relative" ptsTypes="AA">
                                      <p:cBhvr>
                                        <p:cTn id="22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1.42461E-6 L 0.04723 -0.19935 " pathEditMode="relative" ptsTypes="AA">
                                      <p:cBhvr>
                                        <p:cTn id="2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51434E-6 L -0.10243 -0.0629 " pathEditMode="relative" ptsTypes="AA">
                                      <p:cBhvr>
                                        <p:cTn id="28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4.51434E-6 L 0.06301 -0.0525 " pathEditMode="relative" ptsTypes="AA">
                                      <p:cBhvr>
                                        <p:cTn id="30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2.51619E-6 L 0.05503 -0.0525 " pathEditMode="relative" ptsTypes="AA">
                                      <p:cBhvr>
                                        <p:cTn id="32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Posição de Conteúdo 1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PT" dirty="0" smtClean="0"/>
              <a:t>Consiste nas normas de base de orientação que determinam a </a:t>
            </a:r>
            <a:r>
              <a:rPr lang="pt-PT" b="1" dirty="0" smtClean="0">
                <a:solidFill>
                  <a:srgbClr val="FFFF00"/>
                </a:solidFill>
              </a:rPr>
              <a:t>atitude do jogador</a:t>
            </a:r>
            <a:r>
              <a:rPr lang="pt-PT" dirty="0" smtClean="0"/>
              <a:t> (</a:t>
            </a:r>
            <a:r>
              <a:rPr lang="pt-PT" dirty="0" smtClean="0">
                <a:solidFill>
                  <a:schemeClr val="tx2">
                    <a:lumMod val="90000"/>
                  </a:schemeClr>
                </a:solidFill>
              </a:rPr>
              <a:t>3º atacante</a:t>
            </a:r>
            <a:r>
              <a:rPr lang="pt-PT" dirty="0" smtClean="0"/>
              <a:t>) que dentro do centro de jogo procura assegurar </a:t>
            </a:r>
            <a:r>
              <a:rPr lang="pt-PT" b="1" dirty="0" smtClean="0">
                <a:solidFill>
                  <a:srgbClr val="FFFF00"/>
                </a:solidFill>
              </a:rPr>
              <a:t>a progressão do processo ofensivo</a:t>
            </a:r>
            <a:r>
              <a:rPr lang="pt-PT" dirty="0" smtClean="0"/>
              <a:t>, coordenando e dirigindo em simultâneo, a realização de todas as suas acções técnico-tácticas, no sentido de criar desequilíbrios na estrutura defensiva adversária</a:t>
            </a:r>
          </a:p>
          <a:p>
            <a:pPr algn="just"/>
            <a:endParaRPr lang="pt-PT" sz="1700" dirty="0" smtClean="0"/>
          </a:p>
          <a:p>
            <a:pPr algn="just"/>
            <a:r>
              <a:rPr lang="pt-PT" sz="2400" b="1" dirty="0" smtClean="0">
                <a:solidFill>
                  <a:schemeClr val="tx2"/>
                </a:solidFill>
              </a:rPr>
              <a:t>Objectivo</a:t>
            </a:r>
          </a:p>
          <a:p>
            <a:pPr lvl="1" algn="just"/>
            <a:r>
              <a:rPr lang="pt-PT" sz="2200" b="1" dirty="0" smtClean="0">
                <a:solidFill>
                  <a:srgbClr val="FFFF00"/>
                </a:solidFill>
              </a:rPr>
              <a:t>Criação de espaços livres</a:t>
            </a:r>
          </a:p>
          <a:p>
            <a:pPr lvl="1" algn="just"/>
            <a:r>
              <a:rPr lang="pt-PT" sz="2200" b="1" dirty="0" smtClean="0">
                <a:solidFill>
                  <a:srgbClr val="FFFF00"/>
                </a:solidFill>
              </a:rPr>
              <a:t>Ruptura</a:t>
            </a:r>
            <a:r>
              <a:rPr lang="pt-PT" sz="2200" dirty="0" smtClean="0"/>
              <a:t> no equilíbrio da estrutura defensiva adversária.</a:t>
            </a:r>
          </a:p>
          <a:p>
            <a:pPr lvl="2" algn="just"/>
            <a:r>
              <a:rPr lang="pt-PT" dirty="0" smtClean="0"/>
              <a:t>Proporcionar linhas de passe para conquista de espaços mais ofensivos</a:t>
            </a:r>
          </a:p>
          <a:p>
            <a:pPr lvl="1" algn="just"/>
            <a:r>
              <a:rPr lang="pt-PT" sz="2200" dirty="0" smtClean="0"/>
              <a:t>Tornar o jogo ofensivo </a:t>
            </a:r>
            <a:r>
              <a:rPr lang="pt-PT" sz="2200" b="1" dirty="0" smtClean="0">
                <a:solidFill>
                  <a:srgbClr val="FFFF00"/>
                </a:solidFill>
              </a:rPr>
              <a:t>imprevisível</a:t>
            </a:r>
            <a:endParaRPr lang="pt-PT" sz="2200" b="1" dirty="0">
              <a:solidFill>
                <a:srgbClr val="FFFF00"/>
              </a:solidFill>
            </a:endParaRPr>
          </a:p>
        </p:txBody>
      </p:sp>
      <p:sp>
        <p:nvSpPr>
          <p:cNvPr id="21" name="Título 3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FF00"/>
                </a:solidFill>
              </a:rPr>
              <a:t>Ofensivo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Mobilidade</a:t>
            </a:r>
            <a:endParaRPr lang="pt-PT" sz="3600" dirty="0">
              <a:solidFill>
                <a:srgbClr val="FFFF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84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Posição de Conteúdo 1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Comportamentos táctico-técnicos:</a:t>
            </a:r>
          </a:p>
          <a:p>
            <a:pPr lvl="1" algn="just"/>
            <a:endParaRPr lang="pt-PT" dirty="0" smtClean="0"/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Percorrer</a:t>
            </a:r>
            <a:r>
              <a:rPr lang="pt-PT" dirty="0" smtClean="0"/>
              <a:t> as várias de posições, movimentando-se pelo campo</a:t>
            </a:r>
          </a:p>
          <a:p>
            <a:pPr lvl="1" algn="just"/>
            <a:endParaRPr lang="pt-PT" dirty="0" smtClean="0"/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Ocupar</a:t>
            </a:r>
            <a:r>
              <a:rPr lang="pt-PT" dirty="0" smtClean="0"/>
              <a:t> espaços livres</a:t>
            </a:r>
          </a:p>
          <a:p>
            <a:pPr lvl="1" algn="just"/>
            <a:endParaRPr lang="pt-PT" dirty="0" smtClean="0"/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Utilizar </a:t>
            </a:r>
            <a:r>
              <a:rPr lang="pt-PT" dirty="0" smtClean="0"/>
              <a:t>espaços livres</a:t>
            </a:r>
          </a:p>
          <a:p>
            <a:pPr lvl="1" algn="just"/>
            <a:endParaRPr lang="pt-PT" dirty="0" smtClean="0"/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Criar</a:t>
            </a:r>
            <a:r>
              <a:rPr lang="pt-PT" dirty="0" smtClean="0"/>
              <a:t> espaços livres</a:t>
            </a:r>
          </a:p>
        </p:txBody>
      </p:sp>
      <p:sp>
        <p:nvSpPr>
          <p:cNvPr id="21" name="Título 3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FF00"/>
                </a:solidFill>
              </a:rPr>
              <a:t>Ofensivo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Mobilidade</a:t>
            </a:r>
            <a:endParaRPr lang="pt-PT" sz="3600" dirty="0">
              <a:solidFill>
                <a:srgbClr val="FFFF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85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Posição de Conteúdo 1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Acções táctico-técnicas mais relevantes:</a:t>
            </a:r>
          </a:p>
          <a:p>
            <a:pPr lvl="1" algn="just"/>
            <a:endParaRPr lang="pt-PT" b="1" dirty="0" smtClean="0">
              <a:solidFill>
                <a:srgbClr val="FFFF00"/>
              </a:solidFill>
            </a:endParaRP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Combinações Tácticas a três jogadores</a:t>
            </a:r>
          </a:p>
        </p:txBody>
      </p:sp>
      <p:sp>
        <p:nvSpPr>
          <p:cNvPr id="21" name="Título 3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FF00"/>
                </a:solidFill>
              </a:rPr>
              <a:t>Ofensivo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Mobilidade</a:t>
            </a:r>
            <a:endParaRPr lang="pt-PT" sz="3600" dirty="0">
              <a:solidFill>
                <a:srgbClr val="FFFF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86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pic>
        <p:nvPicPr>
          <p:cNvPr id="591874" name="Picture 2" descr="http://1.bp.blogspot.com/_quoBIHwE32c/R_xoRquQ8CI/AAAAAAAAAW0/uOOkWH7E2xU/s320/futsal_pxo01%5B1%5D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00232" y="2928934"/>
            <a:ext cx="4786346" cy="311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9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4724400"/>
            <a:ext cx="215900" cy="198438"/>
          </a:xfrm>
          <a:prstGeom prst="rect">
            <a:avLst/>
          </a:prstGeom>
          <a:noFill/>
        </p:spPr>
      </p:pic>
      <p:pic>
        <p:nvPicPr>
          <p:cNvPr id="15366" name="Picture 6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19475" y="5734050"/>
            <a:ext cx="558800" cy="828675"/>
          </a:xfrm>
          <a:prstGeom prst="rect">
            <a:avLst/>
          </a:prstGeom>
          <a:noFill/>
        </p:spPr>
      </p:pic>
      <p:pic>
        <p:nvPicPr>
          <p:cNvPr id="15367" name="Picture 7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924300" y="2492375"/>
            <a:ext cx="558800" cy="828675"/>
          </a:xfrm>
          <a:prstGeom prst="rect">
            <a:avLst/>
          </a:prstGeom>
          <a:noFill/>
        </p:spPr>
      </p:pic>
      <p:sp>
        <p:nvSpPr>
          <p:cNvPr id="15369" name="Line 9"/>
          <p:cNvSpPr>
            <a:spLocks noChangeShapeType="1"/>
          </p:cNvSpPr>
          <p:nvPr/>
        </p:nvSpPr>
        <p:spPr bwMode="auto">
          <a:xfrm flipV="1">
            <a:off x="3851275" y="3357563"/>
            <a:ext cx="288925" cy="1368425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15372" name="Picture 12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03575" y="4005263"/>
            <a:ext cx="558800" cy="828675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5373" name="Picture 13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88125" y="3789363"/>
            <a:ext cx="558800" cy="82867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374" name="Line 14"/>
          <p:cNvSpPr>
            <a:spLocks noChangeShapeType="1"/>
          </p:cNvSpPr>
          <p:nvPr/>
        </p:nvSpPr>
        <p:spPr bwMode="auto">
          <a:xfrm flipV="1">
            <a:off x="3924300" y="4292600"/>
            <a:ext cx="576263" cy="576263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4572000" y="4292600"/>
            <a:ext cx="3024188" cy="165735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flipV="1">
            <a:off x="6948488" y="2636838"/>
            <a:ext cx="0" cy="1152525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FF00"/>
                </a:solidFill>
              </a:rPr>
              <a:t>Ofensivo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Mobilidade</a:t>
            </a:r>
            <a:endParaRPr lang="pt-PT" sz="3600" dirty="0"/>
          </a:p>
        </p:txBody>
      </p:sp>
      <p:sp>
        <p:nvSpPr>
          <p:cNvPr id="13" name="Marcador de Posição do Número do Diapositivo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87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4" name="Marcador de Posição do Rodapé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 animBg="1"/>
      <p:bldP spid="15374" grpId="0" animBg="1"/>
      <p:bldP spid="15375" grpId="0" animBg="1"/>
      <p:bldP spid="15376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3214686"/>
            <a:ext cx="215900" cy="198438"/>
          </a:xfrm>
          <a:prstGeom prst="rect">
            <a:avLst/>
          </a:prstGeom>
          <a:noFill/>
        </p:spPr>
      </p:pic>
      <p:pic>
        <p:nvPicPr>
          <p:cNvPr id="15366" name="Picture 6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19475" y="5734050"/>
            <a:ext cx="558800" cy="828675"/>
          </a:xfrm>
          <a:prstGeom prst="rect">
            <a:avLst/>
          </a:prstGeom>
          <a:noFill/>
        </p:spPr>
      </p:pic>
      <p:pic>
        <p:nvPicPr>
          <p:cNvPr id="15367" name="Picture 7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924300" y="2492375"/>
            <a:ext cx="558800" cy="828675"/>
          </a:xfrm>
          <a:prstGeom prst="rect">
            <a:avLst/>
          </a:prstGeom>
          <a:noFill/>
        </p:spPr>
      </p:pic>
      <p:pic>
        <p:nvPicPr>
          <p:cNvPr id="15372" name="Picture 12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58016" y="5000636"/>
            <a:ext cx="558800" cy="828675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5373" name="Picture 13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715140" y="2571744"/>
            <a:ext cx="558800" cy="82867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FF00"/>
                </a:solidFill>
              </a:rPr>
              <a:t>Ofensivo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Mobilidade</a:t>
            </a:r>
            <a:endParaRPr lang="pt-PT" sz="3600" dirty="0"/>
          </a:p>
        </p:txBody>
      </p:sp>
      <p:sp>
        <p:nvSpPr>
          <p:cNvPr id="13" name="Marcador de Posição do Número do Diapositivo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88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4" name="Marcador de Posição do Rodapé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4724400"/>
            <a:ext cx="215900" cy="198438"/>
          </a:xfrm>
          <a:prstGeom prst="rect">
            <a:avLst/>
          </a:prstGeom>
          <a:noFill/>
        </p:spPr>
      </p:pic>
      <p:pic>
        <p:nvPicPr>
          <p:cNvPr id="16389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19475" y="5734050"/>
            <a:ext cx="558800" cy="828675"/>
          </a:xfrm>
          <a:prstGeom prst="rect">
            <a:avLst/>
          </a:prstGeom>
          <a:noFill/>
        </p:spPr>
      </p:pic>
      <p:pic>
        <p:nvPicPr>
          <p:cNvPr id="16390" name="Picture 6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924300" y="2492375"/>
            <a:ext cx="558800" cy="828675"/>
          </a:xfrm>
          <a:prstGeom prst="rect">
            <a:avLst/>
          </a:prstGeom>
          <a:noFill/>
        </p:spPr>
      </p:pic>
      <p:pic>
        <p:nvPicPr>
          <p:cNvPr id="16392" name="Picture 8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03575" y="4005263"/>
            <a:ext cx="558800" cy="828675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6393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88125" y="3789363"/>
            <a:ext cx="558800" cy="82867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FF00"/>
                </a:solidFill>
              </a:rPr>
              <a:t>Ofensivo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Mobilidade</a:t>
            </a:r>
            <a:endParaRPr lang="pt-PT" sz="3600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89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1.42461E-6 L 0.03942 -0.19912 " pathEditMode="relative" ptsTypes="AA">
                                      <p:cBhvr>
                                        <p:cTn id="6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6 0.03399 L 0.11129 -0.0499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29 -0.04996 L 0.44983 0.2123 " pathEditMode="relative" ptsTypes="AA">
                                      <p:cBhvr>
                                        <p:cTn id="11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031E-6 L 0.00104 -0.1968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pt-PT" dirty="0" smtClean="0"/>
              <a:t>Vantagens:</a:t>
            </a:r>
            <a:endParaRPr lang="pt-PT" dirty="0"/>
          </a:p>
          <a:p>
            <a:pPr lvl="1" algn="just">
              <a:lnSpc>
                <a:spcPct val="90000"/>
              </a:lnSpc>
            </a:pPr>
            <a:r>
              <a:rPr lang="pt-PT" dirty="0"/>
              <a:t>A </a:t>
            </a:r>
            <a:r>
              <a:rPr lang="pt-PT" b="1" dirty="0">
                <a:solidFill>
                  <a:srgbClr val="FFFF00"/>
                </a:solidFill>
              </a:rPr>
              <a:t>iniciativa e a surpresa</a:t>
            </a:r>
            <a:r>
              <a:rPr lang="pt-PT" dirty="0"/>
              <a:t> criadas pelas acções ofensivas </a:t>
            </a:r>
            <a:endParaRPr lang="pt-PT" dirty="0" smtClean="0"/>
          </a:p>
          <a:p>
            <a:pPr lvl="2" algn="just">
              <a:lnSpc>
                <a:spcPct val="90000"/>
              </a:lnSpc>
            </a:pPr>
            <a:r>
              <a:rPr lang="pt-PT" dirty="0" smtClean="0"/>
              <a:t>O </a:t>
            </a:r>
            <a:r>
              <a:rPr lang="pt-PT" dirty="0"/>
              <a:t>risco </a:t>
            </a:r>
            <a:r>
              <a:rPr lang="pt-PT" dirty="0" smtClean="0"/>
              <a:t>destas </a:t>
            </a:r>
            <a:r>
              <a:rPr lang="pt-PT" dirty="0"/>
              <a:t>poderem terminar pela concretização do golo, constituem a vantagem do </a:t>
            </a:r>
            <a:r>
              <a:rPr lang="pt-PT" dirty="0" smtClean="0"/>
              <a:t>ataque</a:t>
            </a:r>
          </a:p>
          <a:p>
            <a:pPr lvl="1" algn="just">
              <a:lnSpc>
                <a:spcPct val="90000"/>
              </a:lnSpc>
            </a:pPr>
            <a:endParaRPr lang="pt-PT" dirty="0"/>
          </a:p>
          <a:p>
            <a:pPr lvl="1" algn="just">
              <a:lnSpc>
                <a:spcPct val="90000"/>
              </a:lnSpc>
            </a:pPr>
            <a:r>
              <a:rPr lang="pt-PT" dirty="0"/>
              <a:t>O facto do processo ofensivo utilizar uma </a:t>
            </a:r>
            <a:r>
              <a:rPr lang="pt-PT" b="1" dirty="0">
                <a:solidFill>
                  <a:srgbClr val="FFFF00"/>
                </a:solidFill>
              </a:rPr>
              <a:t>maior mobilidade por parte dos seus jogadores</a:t>
            </a:r>
            <a:r>
              <a:rPr lang="pt-PT" dirty="0"/>
              <a:t> (podendo rodear e envolver) em relação às posições mais ou menos fixas e concentradas dos defesas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9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Processo Ofensivo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uiExpand="1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Posição de Conteúdo 1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PT" dirty="0" smtClean="0"/>
              <a:t>Consiste nas normas de base de orientação que determinam a </a:t>
            </a:r>
            <a:r>
              <a:rPr lang="pt-PT" b="1" dirty="0" smtClean="0">
                <a:solidFill>
                  <a:srgbClr val="FFFF00"/>
                </a:solidFill>
              </a:rPr>
              <a:t>atitude do jogador</a:t>
            </a:r>
            <a:r>
              <a:rPr lang="pt-PT" dirty="0" smtClean="0"/>
              <a:t> (</a:t>
            </a:r>
            <a:r>
              <a:rPr lang="pt-PT" dirty="0" smtClean="0">
                <a:solidFill>
                  <a:schemeClr val="tx2">
                    <a:lumMod val="90000"/>
                  </a:schemeClr>
                </a:solidFill>
              </a:rPr>
              <a:t>3º defesa</a:t>
            </a:r>
            <a:r>
              <a:rPr lang="pt-PT" dirty="0" smtClean="0"/>
              <a:t>) que dentro do centro de jogo procura </a:t>
            </a:r>
            <a:r>
              <a:rPr lang="pt-PT" b="1" dirty="0" smtClean="0">
                <a:solidFill>
                  <a:srgbClr val="FFFF00"/>
                </a:solidFill>
              </a:rPr>
              <a:t>assegurar a estabilidade do processo defensivo</a:t>
            </a:r>
            <a:r>
              <a:rPr lang="pt-PT" dirty="0" smtClean="0"/>
              <a:t>, coordenando e dirigindo em simultâneo, a realização de todas as suas acções técnico-tácticas, no sentido de manter o equilíbrio da sua estrutura defensiva</a:t>
            </a:r>
          </a:p>
          <a:p>
            <a:pPr algn="just"/>
            <a:endParaRPr lang="pt-PT" sz="1700" dirty="0" smtClean="0"/>
          </a:p>
          <a:p>
            <a:pPr algn="just"/>
            <a:r>
              <a:rPr lang="pt-PT" sz="2400" b="1" dirty="0" smtClean="0">
                <a:solidFill>
                  <a:schemeClr val="tx2"/>
                </a:solidFill>
              </a:rPr>
              <a:t>Objectivo</a:t>
            </a:r>
          </a:p>
          <a:p>
            <a:pPr lvl="1" algn="just"/>
            <a:r>
              <a:rPr lang="pt-PT" sz="2200" b="1" dirty="0" smtClean="0">
                <a:solidFill>
                  <a:srgbClr val="FFFF00"/>
                </a:solidFill>
              </a:rPr>
              <a:t>Manter a estabilidade e o equilíbrio</a:t>
            </a:r>
            <a:r>
              <a:rPr lang="pt-PT" sz="2200" dirty="0" smtClean="0"/>
              <a:t> da estrutura defensiva própria</a:t>
            </a:r>
            <a:endParaRPr lang="pt-PT" sz="2200" b="1" dirty="0" smtClean="0">
              <a:solidFill>
                <a:srgbClr val="FFFF00"/>
              </a:solidFill>
            </a:endParaRPr>
          </a:p>
          <a:p>
            <a:pPr lvl="2" algn="just"/>
            <a:r>
              <a:rPr lang="pt-PT" b="1" dirty="0" smtClean="0">
                <a:solidFill>
                  <a:srgbClr val="FFFF00"/>
                </a:solidFill>
              </a:rPr>
              <a:t>Ocupação</a:t>
            </a:r>
            <a:r>
              <a:rPr lang="pt-PT" dirty="0" smtClean="0">
                <a:solidFill>
                  <a:schemeClr val="tx2"/>
                </a:solidFill>
              </a:rPr>
              <a:t> de espaços livres</a:t>
            </a:r>
          </a:p>
          <a:p>
            <a:pPr lvl="2" algn="just"/>
            <a:r>
              <a:rPr lang="pt-PT" b="1" dirty="0" smtClean="0">
                <a:solidFill>
                  <a:srgbClr val="FFFF00"/>
                </a:solidFill>
              </a:rPr>
              <a:t>Marcação</a:t>
            </a:r>
            <a:r>
              <a:rPr lang="pt-PT" dirty="0" smtClean="0">
                <a:solidFill>
                  <a:schemeClr val="tx2"/>
                </a:solidFill>
              </a:rPr>
              <a:t> de jogadores livres</a:t>
            </a:r>
          </a:p>
          <a:p>
            <a:pPr lvl="1" algn="just"/>
            <a:r>
              <a:rPr lang="pt-PT" sz="2200" b="1" dirty="0" smtClean="0">
                <a:solidFill>
                  <a:srgbClr val="FFFF00"/>
                </a:solidFill>
              </a:rPr>
              <a:t>Criar condições desfavoráveis ao ataque</a:t>
            </a:r>
            <a:endParaRPr lang="pt-PT" sz="2200" b="1" dirty="0">
              <a:solidFill>
                <a:srgbClr val="FFFF00"/>
              </a:solidFill>
            </a:endParaRPr>
          </a:p>
        </p:txBody>
      </p:sp>
      <p:sp>
        <p:nvSpPr>
          <p:cNvPr id="21" name="Título 3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C000"/>
                </a:solidFill>
              </a:rPr>
              <a:t>Defensivo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Equilíbrio</a:t>
            </a:r>
            <a:endParaRPr lang="pt-PT" sz="3600" dirty="0">
              <a:solidFill>
                <a:srgbClr val="FFFF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90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Posição de Conteúdo 1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Comportamentos táctico-técnicos:</a:t>
            </a:r>
          </a:p>
          <a:p>
            <a:pPr lvl="1" algn="just"/>
            <a:endParaRPr lang="pt-PT" dirty="0" smtClean="0"/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Preservar</a:t>
            </a:r>
            <a:r>
              <a:rPr lang="pt-PT" dirty="0" smtClean="0"/>
              <a:t> espaços livres</a:t>
            </a:r>
          </a:p>
          <a:p>
            <a:pPr lvl="1" algn="just"/>
            <a:endParaRPr lang="pt-PT" dirty="0" smtClean="0"/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Vigiar</a:t>
            </a:r>
            <a:r>
              <a:rPr lang="pt-PT" dirty="0" smtClean="0"/>
              <a:t> os jogadores livres</a:t>
            </a:r>
          </a:p>
          <a:p>
            <a:pPr lvl="1" algn="just"/>
            <a:endParaRPr lang="pt-PT" dirty="0" smtClean="0"/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Cobrir</a:t>
            </a:r>
            <a:r>
              <a:rPr lang="pt-PT" dirty="0" smtClean="0"/>
              <a:t> eventuais linhas de passe</a:t>
            </a:r>
          </a:p>
        </p:txBody>
      </p:sp>
      <p:sp>
        <p:nvSpPr>
          <p:cNvPr id="21" name="Título 3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C000"/>
                </a:solidFill>
              </a:rPr>
              <a:t>Defensivo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Equilíbrio</a:t>
            </a:r>
            <a:endParaRPr lang="pt-PT" sz="3600" dirty="0">
              <a:solidFill>
                <a:srgbClr val="FFFF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91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Posição de Conteúdo 1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Acções táctico-técnicas mais relevantes:</a:t>
            </a:r>
          </a:p>
          <a:p>
            <a:pPr lvl="1" algn="just"/>
            <a:endParaRPr lang="pt-PT" b="1" dirty="0" smtClean="0">
              <a:solidFill>
                <a:srgbClr val="FFFF00"/>
              </a:solidFill>
            </a:endParaRP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Marcação</a:t>
            </a:r>
          </a:p>
        </p:txBody>
      </p:sp>
      <p:sp>
        <p:nvSpPr>
          <p:cNvPr id="21" name="Título 3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C000"/>
                </a:solidFill>
              </a:rPr>
              <a:t>Defensivo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Equilíbrio</a:t>
            </a:r>
            <a:endParaRPr lang="pt-PT" sz="3600" dirty="0">
              <a:solidFill>
                <a:srgbClr val="FFFF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92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pic>
        <p:nvPicPr>
          <p:cNvPr id="593922" name="Picture 2" descr="[thumb.display.jpg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000372"/>
            <a:ext cx="4288992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93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4581525"/>
            <a:ext cx="215900" cy="198438"/>
          </a:xfrm>
          <a:prstGeom prst="rect">
            <a:avLst/>
          </a:prstGeom>
          <a:noFill/>
        </p:spPr>
      </p:pic>
      <p:pic>
        <p:nvPicPr>
          <p:cNvPr id="7172" name="Picture 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5300663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4149725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175" name="Picture 7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276600" y="3860800"/>
            <a:ext cx="558800" cy="828675"/>
          </a:xfrm>
          <a:prstGeom prst="rect">
            <a:avLst/>
          </a:prstGeom>
          <a:noFill/>
        </p:spPr>
      </p:pic>
      <p:sp>
        <p:nvSpPr>
          <p:cNvPr id="7176" name="Line 8"/>
          <p:cNvSpPr>
            <a:spLocks noChangeShapeType="1"/>
          </p:cNvSpPr>
          <p:nvPr/>
        </p:nvSpPr>
        <p:spPr bwMode="auto">
          <a:xfrm flipV="1">
            <a:off x="3924300" y="3357563"/>
            <a:ext cx="360363" cy="10795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7177" name="Picture 9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635375" y="5734050"/>
            <a:ext cx="558800" cy="828675"/>
          </a:xfrm>
          <a:prstGeom prst="rect">
            <a:avLst/>
          </a:prstGeom>
          <a:noFill/>
        </p:spPr>
      </p:pic>
      <p:pic>
        <p:nvPicPr>
          <p:cNvPr id="7178" name="Picture 10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924300" y="2492375"/>
            <a:ext cx="558800" cy="828675"/>
          </a:xfrm>
          <a:prstGeom prst="rect">
            <a:avLst/>
          </a:prstGeom>
          <a:noFill/>
        </p:spPr>
      </p:pic>
      <p:pic>
        <p:nvPicPr>
          <p:cNvPr id="7179" name="Picture 11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3357563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4149725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181" name="Picture 13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588125" y="4005263"/>
            <a:ext cx="558800" cy="828675"/>
          </a:xfrm>
          <a:prstGeom prst="rect">
            <a:avLst/>
          </a:prstGeom>
          <a:noFill/>
        </p:spPr>
      </p:pic>
      <p:sp>
        <p:nvSpPr>
          <p:cNvPr id="7185" name="Line 17"/>
          <p:cNvSpPr>
            <a:spLocks noChangeShapeType="1"/>
          </p:cNvSpPr>
          <p:nvPr/>
        </p:nvSpPr>
        <p:spPr bwMode="auto">
          <a:xfrm flipV="1">
            <a:off x="6948488" y="2636838"/>
            <a:ext cx="0" cy="1439862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 flipH="1" flipV="1">
            <a:off x="7092950" y="2781300"/>
            <a:ext cx="358775" cy="1368425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 flipH="1" flipV="1">
            <a:off x="4643438" y="3068638"/>
            <a:ext cx="792162" cy="4318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flipV="1">
            <a:off x="4067175" y="4292600"/>
            <a:ext cx="360363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4000497" y="4572008"/>
            <a:ext cx="3308354" cy="873117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5219700" y="4292600"/>
            <a:ext cx="2160588" cy="1008063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 flipH="1" flipV="1">
            <a:off x="5572132" y="5072073"/>
            <a:ext cx="295268" cy="373051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C000"/>
                </a:solidFill>
              </a:rPr>
              <a:t>Defensivo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Equilíbrio</a:t>
            </a:r>
            <a:endParaRPr lang="pt-PT" sz="3600" dirty="0"/>
          </a:p>
        </p:txBody>
      </p:sp>
      <p:sp>
        <p:nvSpPr>
          <p:cNvPr id="21" name="Marcador de Posição do Número do Diapositivo 2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93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  <p:bldP spid="7185" grpId="0" animBg="1"/>
      <p:bldP spid="7186" grpId="0" animBg="1"/>
      <p:bldP spid="7187" grpId="0" animBg="1"/>
      <p:bldP spid="7189" grpId="0" animBg="1"/>
      <p:bldP spid="7190" grpId="0" animBg="1"/>
      <p:bldP spid="7191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3214686"/>
            <a:ext cx="215900" cy="198438"/>
          </a:xfrm>
          <a:prstGeom prst="rect">
            <a:avLst/>
          </a:prstGeom>
          <a:noFill/>
        </p:spPr>
      </p:pic>
      <p:pic>
        <p:nvPicPr>
          <p:cNvPr id="7172" name="Picture 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4643446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4786322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175" name="Picture 7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357950" y="4500570"/>
            <a:ext cx="558800" cy="828675"/>
          </a:xfrm>
          <a:prstGeom prst="rect">
            <a:avLst/>
          </a:prstGeom>
          <a:noFill/>
          <a:effectLst/>
        </p:spPr>
      </p:pic>
      <p:pic>
        <p:nvPicPr>
          <p:cNvPr id="7177" name="Picture 9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635375" y="5734050"/>
            <a:ext cx="558800" cy="828675"/>
          </a:xfrm>
          <a:prstGeom prst="rect">
            <a:avLst/>
          </a:prstGeom>
          <a:noFill/>
        </p:spPr>
      </p:pic>
      <p:pic>
        <p:nvPicPr>
          <p:cNvPr id="7178" name="Picture 10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924300" y="2492375"/>
            <a:ext cx="558800" cy="828675"/>
          </a:xfrm>
          <a:prstGeom prst="rect">
            <a:avLst/>
          </a:prstGeom>
          <a:noFill/>
        </p:spPr>
      </p:pic>
      <p:pic>
        <p:nvPicPr>
          <p:cNvPr id="7179" name="Picture 11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928934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3071810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181" name="Picture 13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643702" y="2571744"/>
            <a:ext cx="558800" cy="828675"/>
          </a:xfrm>
          <a:prstGeom prst="rect">
            <a:avLst/>
          </a:prstGeom>
          <a:noFill/>
          <a:effectLst/>
        </p:spPr>
      </p:pic>
      <p:sp>
        <p:nvSpPr>
          <p:cNvPr id="7188" name="Line 20"/>
          <p:cNvSpPr>
            <a:spLocks noChangeShapeType="1"/>
          </p:cNvSpPr>
          <p:nvPr/>
        </p:nvSpPr>
        <p:spPr bwMode="auto">
          <a:xfrm flipV="1">
            <a:off x="4067175" y="4292600"/>
            <a:ext cx="360363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C000"/>
                </a:solidFill>
              </a:rPr>
              <a:t>Defensivo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Equilíbrio</a:t>
            </a:r>
            <a:endParaRPr lang="pt-PT" sz="3600" dirty="0"/>
          </a:p>
        </p:txBody>
      </p:sp>
      <p:sp>
        <p:nvSpPr>
          <p:cNvPr id="21" name="Marcador de Posição do Número do Diapositivo 2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94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4581525"/>
            <a:ext cx="215900" cy="198438"/>
          </a:xfrm>
          <a:prstGeom prst="rect">
            <a:avLst/>
          </a:prstGeom>
          <a:noFill/>
        </p:spPr>
      </p:pic>
      <p:pic>
        <p:nvPicPr>
          <p:cNvPr id="8196" name="Picture 4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5300663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4149725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199" name="Picture 7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276600" y="3860800"/>
            <a:ext cx="558800" cy="828675"/>
          </a:xfrm>
          <a:prstGeom prst="rect">
            <a:avLst/>
          </a:prstGeom>
          <a:noFill/>
        </p:spPr>
      </p:pic>
      <p:pic>
        <p:nvPicPr>
          <p:cNvPr id="8201" name="Picture 9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635375" y="5734050"/>
            <a:ext cx="558800" cy="828675"/>
          </a:xfrm>
          <a:prstGeom prst="rect">
            <a:avLst/>
          </a:prstGeom>
          <a:noFill/>
        </p:spPr>
      </p:pic>
      <p:pic>
        <p:nvPicPr>
          <p:cNvPr id="8202" name="Picture 10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924300" y="2492375"/>
            <a:ext cx="558800" cy="828675"/>
          </a:xfrm>
          <a:prstGeom prst="rect">
            <a:avLst/>
          </a:prstGeom>
          <a:noFill/>
        </p:spPr>
      </p:pic>
      <p:pic>
        <p:nvPicPr>
          <p:cNvPr id="8203" name="Picture 11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3357563"/>
            <a:ext cx="584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4149725"/>
            <a:ext cx="584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205" name="Picture 13" descr="j01943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588125" y="4005263"/>
            <a:ext cx="558800" cy="828675"/>
          </a:xfrm>
          <a:prstGeom prst="rect">
            <a:avLst/>
          </a:prstGeom>
          <a:noFill/>
        </p:spPr>
      </p:pic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C000"/>
                </a:solidFill>
              </a:rPr>
              <a:t>Defensivo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Equilíbrio</a:t>
            </a:r>
            <a:endParaRPr lang="pt-PT" sz="3600" dirty="0"/>
          </a:p>
        </p:txBody>
      </p:sp>
      <p:sp>
        <p:nvSpPr>
          <p:cNvPr id="13" name="Marcador de Posição do Número do Diapositivo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95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14" name="Marcador de Posição do Rodapé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2461E-6 L 0.0474 -0.17831 " pathEditMode="relative" ptsTypes="AA">
                                      <p:cBhvr>
                                        <p:cTn id="6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9.18594E-6 L -0.07083 -0.05227 " pathEditMode="relative" ptsTypes="AA">
                                      <p:cBhvr>
                                        <p:cTn id="8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6.25347E-6 L 5.83333E-6 -0.19936 " pathEditMode="relative" ptsTypes="AA">
                                      <p:cBhvr>
                                        <p:cTn id="12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12488E-6 L -0.03941 -0.19936 " pathEditMode="relative" ptsTypes="AA">
                                      <p:cBhvr>
                                        <p:cTn id="14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 0.07609 L 0.09531 0.002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3 -0.00786 L 0.41042 0.16004 " pathEditMode="relative" ptsTypes="AA">
                                      <p:cBhvr>
                                        <p:cTn id="19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06 -0.02752 L 0.26736 0.119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8381E-6 L -0.02361 -0.08372 " pathEditMode="relative" ptsTypes="AA">
                                      <p:cBhvr>
                                        <p:cTn id="25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Posição de Conteúdo 1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Consiste nas normas de base de orientação que determinam a </a:t>
            </a:r>
            <a:r>
              <a:rPr lang="pt-PT" b="1" dirty="0" smtClean="0">
                <a:solidFill>
                  <a:srgbClr val="FFFF00"/>
                </a:solidFill>
              </a:rPr>
              <a:t>atitude de todos os jogadores</a:t>
            </a:r>
            <a:r>
              <a:rPr lang="pt-PT" dirty="0" smtClean="0"/>
              <a:t> de uma mesma equipa, </a:t>
            </a:r>
            <a:r>
              <a:rPr lang="pt-PT" b="1" dirty="0" smtClean="0">
                <a:solidFill>
                  <a:srgbClr val="FFFF00"/>
                </a:solidFill>
              </a:rPr>
              <a:t>com posse de bola</a:t>
            </a:r>
            <a:r>
              <a:rPr lang="pt-PT" dirty="0" smtClean="0"/>
              <a:t>, no sentido de </a:t>
            </a:r>
            <a:r>
              <a:rPr lang="pt-PT" b="1" dirty="0" smtClean="0">
                <a:solidFill>
                  <a:srgbClr val="FFFF00"/>
                </a:solidFill>
              </a:rPr>
              <a:t>assegurar uma determinada organização </a:t>
            </a:r>
            <a:r>
              <a:rPr lang="pt-PT" b="1" dirty="0" err="1" smtClean="0">
                <a:solidFill>
                  <a:srgbClr val="FFFF00"/>
                </a:solidFill>
              </a:rPr>
              <a:t>espaço-temporal</a:t>
            </a:r>
            <a:r>
              <a:rPr lang="pt-PT" b="1" dirty="0" smtClean="0">
                <a:solidFill>
                  <a:srgbClr val="FFFF00"/>
                </a:solidFill>
              </a:rPr>
              <a:t> </a:t>
            </a:r>
            <a:r>
              <a:rPr lang="pt-PT" dirty="0" smtClean="0"/>
              <a:t>facilitadora do desenvolvimento do processo ofensivo da equipa</a:t>
            </a:r>
          </a:p>
          <a:p>
            <a:pPr algn="just"/>
            <a:endParaRPr lang="pt-PT" dirty="0" smtClean="0"/>
          </a:p>
          <a:p>
            <a:pPr algn="just"/>
            <a:r>
              <a:rPr lang="pt-PT" sz="2400" b="1" dirty="0" smtClean="0">
                <a:solidFill>
                  <a:schemeClr val="tx2"/>
                </a:solidFill>
              </a:rPr>
              <a:t>Objectivo</a:t>
            </a:r>
          </a:p>
          <a:p>
            <a:pPr lvl="1" algn="just"/>
            <a:r>
              <a:rPr lang="pt-PT" sz="2000" dirty="0" smtClean="0">
                <a:solidFill>
                  <a:schemeClr val="tx1"/>
                </a:solidFill>
              </a:rPr>
              <a:t>Assegurar uma </a:t>
            </a:r>
            <a:r>
              <a:rPr lang="pt-PT" sz="2000" b="1" dirty="0" smtClean="0">
                <a:solidFill>
                  <a:srgbClr val="FFFF00"/>
                </a:solidFill>
              </a:rPr>
              <a:t>articulação ofensiva</a:t>
            </a:r>
            <a:r>
              <a:rPr lang="pt-PT" sz="2000" dirty="0" smtClean="0">
                <a:solidFill>
                  <a:schemeClr val="tx1"/>
                </a:solidFill>
              </a:rPr>
              <a:t> em profundidade e largura</a:t>
            </a:r>
          </a:p>
          <a:p>
            <a:pPr lvl="1" algn="just"/>
            <a:r>
              <a:rPr lang="pt-PT" sz="2000" b="1" dirty="0" smtClean="0">
                <a:solidFill>
                  <a:srgbClr val="FFFF00"/>
                </a:solidFill>
              </a:rPr>
              <a:t>Estruturação e racionalização</a:t>
            </a:r>
            <a:r>
              <a:rPr lang="pt-PT" sz="2000" dirty="0" smtClean="0">
                <a:solidFill>
                  <a:schemeClr val="tx1"/>
                </a:solidFill>
              </a:rPr>
              <a:t> das acções colectivas ofensivas no sentido de dar maior amplitude ao ataque</a:t>
            </a:r>
          </a:p>
        </p:txBody>
      </p:sp>
      <p:sp>
        <p:nvSpPr>
          <p:cNvPr id="21" name="Título 3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FF00"/>
                </a:solidFill>
              </a:rPr>
              <a:t>Ofensivo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Espaço</a:t>
            </a:r>
            <a:endParaRPr lang="pt-PT" sz="3600" dirty="0">
              <a:solidFill>
                <a:srgbClr val="FFFF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96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Posição de Conteúdo 1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Comportamentos táctico-técnicos:</a:t>
            </a:r>
          </a:p>
          <a:p>
            <a:pPr lvl="1" algn="just"/>
            <a:endParaRPr lang="pt-PT" dirty="0" smtClean="0"/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Criar largura e profundidade</a:t>
            </a:r>
            <a:r>
              <a:rPr lang="pt-PT" dirty="0" smtClean="0"/>
              <a:t> nas acções ofensivas através de comportamentos individuais e colectivos</a:t>
            </a:r>
          </a:p>
        </p:txBody>
      </p:sp>
      <p:sp>
        <p:nvSpPr>
          <p:cNvPr id="21" name="Título 3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FF00"/>
                </a:solidFill>
              </a:rPr>
              <a:t>Ofensivo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Espaço</a:t>
            </a:r>
            <a:endParaRPr lang="pt-PT" sz="3600" dirty="0">
              <a:solidFill>
                <a:srgbClr val="FFFF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97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Posição de Conteúdo 1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Acções táctico-técnicas mais relevantes:</a:t>
            </a:r>
          </a:p>
          <a:p>
            <a:pPr lvl="1" algn="just"/>
            <a:endParaRPr lang="pt-PT" sz="1600" b="1" dirty="0" smtClean="0">
              <a:solidFill>
                <a:srgbClr val="FFFF00"/>
              </a:solidFill>
            </a:endParaRPr>
          </a:p>
          <a:p>
            <a:pPr lvl="1"/>
            <a:r>
              <a:rPr lang="pt-PT" dirty="0" smtClean="0"/>
              <a:t>Combinações tácticas</a:t>
            </a:r>
          </a:p>
          <a:p>
            <a:pPr lvl="1"/>
            <a:endParaRPr lang="pt-PT" dirty="0" smtClean="0"/>
          </a:p>
          <a:p>
            <a:pPr lvl="1"/>
            <a:r>
              <a:rPr lang="pt-PT" dirty="0" smtClean="0"/>
              <a:t>Esquemas tácticos</a:t>
            </a:r>
          </a:p>
          <a:p>
            <a:pPr lvl="1"/>
            <a:endParaRPr lang="pt-PT" dirty="0" smtClean="0"/>
          </a:p>
          <a:p>
            <a:pPr lvl="1"/>
            <a:r>
              <a:rPr lang="pt-PT" dirty="0" smtClean="0"/>
              <a:t>Circulações tácticas</a:t>
            </a:r>
          </a:p>
          <a:p>
            <a:pPr lvl="1"/>
            <a:endParaRPr lang="pt-PT" dirty="0" smtClean="0"/>
          </a:p>
          <a:p>
            <a:pPr lvl="1"/>
            <a:r>
              <a:rPr lang="pt-PT" dirty="0" smtClean="0"/>
              <a:t>Métodos de jogo ofensivo</a:t>
            </a:r>
          </a:p>
          <a:p>
            <a:pPr lvl="1"/>
            <a:endParaRPr lang="pt-PT" dirty="0" smtClean="0"/>
          </a:p>
          <a:p>
            <a:pPr lvl="1"/>
            <a:r>
              <a:rPr lang="pt-PT" dirty="0" smtClean="0"/>
              <a:t>Sistemas tácticos</a:t>
            </a:r>
            <a:endParaRPr lang="pt-PT" dirty="0"/>
          </a:p>
        </p:txBody>
      </p:sp>
      <p:sp>
        <p:nvSpPr>
          <p:cNvPr id="21" name="Título 3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FF00"/>
                </a:solidFill>
              </a:rPr>
              <a:t>Ofensivo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Espaço</a:t>
            </a:r>
            <a:endParaRPr lang="pt-PT" sz="3600" dirty="0">
              <a:solidFill>
                <a:srgbClr val="FFFF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/>
              <a:pPr/>
              <a:t>98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Análise Sistemática do Jogo</a:t>
            </a:r>
            <a:endParaRPr lang="pt-PT"/>
          </a:p>
        </p:txBody>
      </p:sp>
      <p:pic>
        <p:nvPicPr>
          <p:cNvPr id="600066" name="Picture 2" descr="[coimbrafinal248tj[1].jpg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4464" y="3000372"/>
            <a:ext cx="3333750" cy="2343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0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2308225"/>
            <a:ext cx="9086850" cy="4549775"/>
          </a:xfrm>
          <a:prstGeom prst="rect">
            <a:avLst/>
          </a:prstGeom>
          <a:noFill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4221163"/>
            <a:ext cx="215900" cy="198437"/>
          </a:xfrm>
          <a:prstGeom prst="rect">
            <a:avLst/>
          </a:prstGeom>
          <a:noFill/>
        </p:spPr>
      </p:pic>
      <p:pic>
        <p:nvPicPr>
          <p:cNvPr id="17413" name="Picture 5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708400" y="5734050"/>
            <a:ext cx="558800" cy="828675"/>
          </a:xfrm>
          <a:prstGeom prst="rect">
            <a:avLst/>
          </a:prstGeom>
          <a:noFill/>
        </p:spPr>
      </p:pic>
      <p:pic>
        <p:nvPicPr>
          <p:cNvPr id="17414" name="Picture 6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924300" y="2492375"/>
            <a:ext cx="558800" cy="828675"/>
          </a:xfrm>
          <a:prstGeom prst="rect">
            <a:avLst/>
          </a:prstGeom>
          <a:noFill/>
        </p:spPr>
      </p:pic>
      <p:sp>
        <p:nvSpPr>
          <p:cNvPr id="17415" name="Line 7"/>
          <p:cNvSpPr>
            <a:spLocks noChangeShapeType="1"/>
          </p:cNvSpPr>
          <p:nvPr/>
        </p:nvSpPr>
        <p:spPr bwMode="auto">
          <a:xfrm flipH="1">
            <a:off x="3779838" y="4581525"/>
            <a:ext cx="71437" cy="64770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pic>
        <p:nvPicPr>
          <p:cNvPr id="17416" name="Picture 8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132138" y="4652963"/>
            <a:ext cx="558800" cy="828675"/>
          </a:xfrm>
          <a:prstGeom prst="rect">
            <a:avLst/>
          </a:prstGeom>
          <a:noFill/>
        </p:spPr>
      </p:pic>
      <p:pic>
        <p:nvPicPr>
          <p:cNvPr id="17417" name="Picture 9" descr="j019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348038" y="3500438"/>
            <a:ext cx="558800" cy="82867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3924300" y="4149725"/>
            <a:ext cx="503238" cy="574675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V="1">
            <a:off x="4427538" y="2924175"/>
            <a:ext cx="2952750" cy="1800225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V="1">
            <a:off x="3779838" y="3213100"/>
            <a:ext cx="3600450" cy="2016125"/>
          </a:xfrm>
          <a:prstGeom prst="line">
            <a:avLst/>
          </a:prstGeom>
          <a:noFill/>
          <a:ln w="25400" cap="rnd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7422" name="AutoShape 14"/>
          <p:cNvSpPr>
            <a:spLocks noChangeArrowheads="1"/>
          </p:cNvSpPr>
          <p:nvPr/>
        </p:nvSpPr>
        <p:spPr bwMode="auto">
          <a:xfrm rot="2131733">
            <a:off x="7667625" y="3141663"/>
            <a:ext cx="503238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tx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H="1">
            <a:off x="3643306" y="4500570"/>
            <a:ext cx="142876" cy="71438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Princípios de Jogo </a:t>
            </a:r>
            <a:r>
              <a:rPr lang="pt-PT" sz="3600" dirty="0" smtClean="0">
                <a:solidFill>
                  <a:srgbClr val="FFFF00"/>
                </a:solidFill>
              </a:rPr>
              <a:t>Ofensivo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Espaço</a:t>
            </a:r>
            <a:endParaRPr lang="pt-PT" sz="3600" dirty="0"/>
          </a:p>
        </p:txBody>
      </p:sp>
      <p:sp>
        <p:nvSpPr>
          <p:cNvPr id="15" name="Marcador de Posição do Número do Diapositivo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8B346A-31A1-4D4B-A751-C93499837F7E}" type="slidenum">
              <a:rPr lang="pt-PT" smtClean="0">
                <a:solidFill>
                  <a:schemeClr val="bg1"/>
                </a:solidFill>
              </a:rPr>
              <a:pPr/>
              <a:t>99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18" name="Marcador de Posição do Rodapé 1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Análise Sistemática do Jogo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animBg="1"/>
      <p:bldP spid="17419" grpId="0" animBg="1"/>
      <p:bldP spid="17421" grpId="0" animBg="1"/>
      <p:bldP spid="17422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3925</TotalTime>
  <Words>13951</Words>
  <Application>Microsoft Office PowerPoint</Application>
  <PresentationFormat>Apresentação no Ecrã (4:3)</PresentationFormat>
  <Paragraphs>2765</Paragraphs>
  <Slides>447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447</vt:i4>
      </vt:variant>
    </vt:vector>
  </HeadingPairs>
  <TitlesOfParts>
    <vt:vector size="449" baseType="lpstr">
      <vt:lpstr>Tema1</vt:lpstr>
      <vt:lpstr>Documento</vt:lpstr>
      <vt:lpstr>Curso de Treinadores de Futsal Nível I AF Coimbra 2010</vt:lpstr>
      <vt:lpstr>4. Análise Sistemática do Jogo</vt:lpstr>
      <vt:lpstr>Introdução</vt:lpstr>
      <vt:lpstr>Jogo de Futsal</vt:lpstr>
      <vt:lpstr>Jogo de Futsal</vt:lpstr>
      <vt:lpstr>Jogo de Futsal</vt:lpstr>
      <vt:lpstr>4. Análise Sistemática do Jogo</vt:lpstr>
      <vt:lpstr>Processo Ofensivo</vt:lpstr>
      <vt:lpstr>Processo Ofensivo</vt:lpstr>
      <vt:lpstr>Processo Ofensivo</vt:lpstr>
      <vt:lpstr>Etapas do Processo Ofensivo</vt:lpstr>
      <vt:lpstr>Etapas do Processo Ofensivo</vt:lpstr>
      <vt:lpstr>Etapas do Processo Ofensivo</vt:lpstr>
      <vt:lpstr>4. Análise Sistemática do Jogo</vt:lpstr>
      <vt:lpstr>Processo Defensivo</vt:lpstr>
      <vt:lpstr>Processo Defensivo</vt:lpstr>
      <vt:lpstr>Processo Defensivo</vt:lpstr>
      <vt:lpstr>Processo Defensivo</vt:lpstr>
      <vt:lpstr>Etapas do Processo Defensivo</vt:lpstr>
      <vt:lpstr>Etapas do Processo Defensivo</vt:lpstr>
      <vt:lpstr>Etapas do Processo Defensivo</vt:lpstr>
      <vt:lpstr>4. Análise Sistemática do Jogo</vt:lpstr>
      <vt:lpstr>Objectivos do jogo</vt:lpstr>
      <vt:lpstr>Objectivos do Processo Ofensivo</vt:lpstr>
      <vt:lpstr>Objectivos do Processo Ofensivo</vt:lpstr>
      <vt:lpstr>Objectivos do Processo Ofensivo</vt:lpstr>
      <vt:lpstr>Objectivos do Processo Ofensivo</vt:lpstr>
      <vt:lpstr>Objectivos do Processo Ofensivo</vt:lpstr>
      <vt:lpstr>Objectivos do Processo Ofensivo</vt:lpstr>
      <vt:lpstr>Objectivos do jogo</vt:lpstr>
      <vt:lpstr>Objectivos do Processo Defensivo</vt:lpstr>
      <vt:lpstr>Objectivos do Processo Defensivo</vt:lpstr>
      <vt:lpstr>Objectivos do Processo Defensivo</vt:lpstr>
      <vt:lpstr>4. Análise Sistemática do Jogo</vt:lpstr>
      <vt:lpstr>Fases do jogo</vt:lpstr>
      <vt:lpstr>Fases do Processo Ofensivo</vt:lpstr>
      <vt:lpstr>Fases do Processo Ofensivo</vt:lpstr>
      <vt:lpstr>Fases do Processo Ofensivo</vt:lpstr>
      <vt:lpstr>Fases do Processo Ofensivo</vt:lpstr>
      <vt:lpstr>Fases do Processo Ofensivo</vt:lpstr>
      <vt:lpstr>Fases do Processo Ofensivo</vt:lpstr>
      <vt:lpstr>Fases do Processo Ofensivo</vt:lpstr>
      <vt:lpstr>Fases do jogo</vt:lpstr>
      <vt:lpstr>Fases do Processo Defensivo</vt:lpstr>
      <vt:lpstr>Fases do Processo Defensivo</vt:lpstr>
      <vt:lpstr>Fases do Processo Defensivo</vt:lpstr>
      <vt:lpstr>Fases do Processo Defensivo</vt:lpstr>
      <vt:lpstr>Fases do Processo Defensivo</vt:lpstr>
      <vt:lpstr>4. Análise Sistemática do Jogo</vt:lpstr>
      <vt:lpstr>Princípios de Jogo Gerais</vt:lpstr>
      <vt:lpstr>Diapositivo 51</vt:lpstr>
      <vt:lpstr>Simbologia Utilizada</vt:lpstr>
      <vt:lpstr>Princípios de Jogo Ofensivo Penetração</vt:lpstr>
      <vt:lpstr>Princípios de Jogo Ofensivo Penetração</vt:lpstr>
      <vt:lpstr>Princípios de Jogo Ofensivo Penetração</vt:lpstr>
      <vt:lpstr>Princípios de Jogo Ofensivo Penetração</vt:lpstr>
      <vt:lpstr>Princípios de Jogo Ofensivo Penetração</vt:lpstr>
      <vt:lpstr>Princípios de Jogo Ofensivo Penetração</vt:lpstr>
      <vt:lpstr>Princípios de Jogo Ofensivo Penetração</vt:lpstr>
      <vt:lpstr>Princípios de Jogo Ofensivo Penetração</vt:lpstr>
      <vt:lpstr>Princípios de Jogo Ofensivo Penetração</vt:lpstr>
      <vt:lpstr>Princípios de Jogo Ofensivo Penetração</vt:lpstr>
      <vt:lpstr>Princípios de Jogo Ofensivo Penetração</vt:lpstr>
      <vt:lpstr>Princípios de Jogo Defensivo Contenção</vt:lpstr>
      <vt:lpstr>Princípios de Jogo Defensivo Contenção</vt:lpstr>
      <vt:lpstr>Princípios de Jogo Defensivo Contenção</vt:lpstr>
      <vt:lpstr>Princípios de Jogo Defensivo Contenção</vt:lpstr>
      <vt:lpstr>Princípios de Jogo Defensivo Contenção</vt:lpstr>
      <vt:lpstr>Princípios de Jogo Defensivo Contenção</vt:lpstr>
      <vt:lpstr>Princípios de Jogo Defensivo Contenção</vt:lpstr>
      <vt:lpstr>Princípios de Jogo Ofensivo Cobertura Ofensiva</vt:lpstr>
      <vt:lpstr>Princípios de Jogo Ofensivo Cobertura Ofensiva</vt:lpstr>
      <vt:lpstr>Princípios de Jogo Ofensivo Cobertura Ofensiva</vt:lpstr>
      <vt:lpstr>Princípios de Jogo Ofensivo Cobertura Ofensiva</vt:lpstr>
      <vt:lpstr>Princípios de Jogo Ofensivo Cobertura Ofensiva</vt:lpstr>
      <vt:lpstr>Princípios de Jogo Ofensivo Cobertura Ofensiva</vt:lpstr>
      <vt:lpstr>Princípios de Jogo Defensivo Cobertura Defensiva</vt:lpstr>
      <vt:lpstr>Princípios de Jogo Defensivo Cobertura Defensiva</vt:lpstr>
      <vt:lpstr>Princípios de Jogo Defensivo Cobertura Defensiva</vt:lpstr>
      <vt:lpstr>Princípios de Jogo Defensivo Cobertura Defensiva</vt:lpstr>
      <vt:lpstr>Princípios de Jogo Defensivo Cobertura Defensiva</vt:lpstr>
      <vt:lpstr>Princípios de Jogo Defensivo Cobertura Defensiva</vt:lpstr>
      <vt:lpstr>Princípios de Jogo Defensivo Cobertura Defensiva</vt:lpstr>
      <vt:lpstr>Princípios de Jogo Ofensivo Mobilidade</vt:lpstr>
      <vt:lpstr>Princípios de Jogo Ofensivo Mobilidade</vt:lpstr>
      <vt:lpstr>Princípios de Jogo Ofensivo Mobilidade</vt:lpstr>
      <vt:lpstr>Princípios de Jogo Ofensivo Mobilidade</vt:lpstr>
      <vt:lpstr>Princípios de Jogo Ofensivo Mobilidade</vt:lpstr>
      <vt:lpstr>Princípios de Jogo Ofensivo Mobilidade</vt:lpstr>
      <vt:lpstr>Princípios de Jogo Defensivo Equilíbrio</vt:lpstr>
      <vt:lpstr>Princípios de Jogo Defensivo Equilíbrio</vt:lpstr>
      <vt:lpstr>Princípios de Jogo Defensivo Equilíbrio</vt:lpstr>
      <vt:lpstr>Princípios de Jogo Defensivo Equilíbrio</vt:lpstr>
      <vt:lpstr>Princípios de Jogo Defensivo Equilíbrio</vt:lpstr>
      <vt:lpstr>Princípios de Jogo Defensivo Equilíbrio</vt:lpstr>
      <vt:lpstr>Princípios de Jogo Ofensivo Espaço</vt:lpstr>
      <vt:lpstr>Princípios de Jogo Ofensivo Espaço</vt:lpstr>
      <vt:lpstr>Princípios de Jogo Ofensivo Espaço</vt:lpstr>
      <vt:lpstr>Princípios de Jogo Ofensivo Espaço</vt:lpstr>
      <vt:lpstr>Princípios de Jogo Ofensivo Espaço</vt:lpstr>
      <vt:lpstr>Princípios de Jogo Defensivo Concentração</vt:lpstr>
      <vt:lpstr>Princípios de Jogo Defensivo Concentração</vt:lpstr>
      <vt:lpstr>Princípios de Jogo Defensivo Concentração</vt:lpstr>
      <vt:lpstr>Princípios de Jogo Defensivo Concentração</vt:lpstr>
      <vt:lpstr>Princípios de Jogo Defensivo Concentração</vt:lpstr>
      <vt:lpstr>Princípios de Jogo Defensivo Concentração</vt:lpstr>
      <vt:lpstr>Princípios de Jogo Defensivo Concentração</vt:lpstr>
      <vt:lpstr>Princípios de Jogo Defensivo Concentração</vt:lpstr>
      <vt:lpstr>Princípios de Jogo Defensivo Concentração</vt:lpstr>
      <vt:lpstr>4. Análise Sistemática do Jogo</vt:lpstr>
      <vt:lpstr>Diapositivo 111</vt:lpstr>
      <vt:lpstr>Acções Individuais Ofensivas com Bola Passe</vt:lpstr>
      <vt:lpstr>Acções Individuais Ofensivas com Bola Passe</vt:lpstr>
      <vt:lpstr>Acções Individuais Ofensivas com Bola Passe</vt:lpstr>
      <vt:lpstr>Acções Individuais Ofensivas com Bola Passe</vt:lpstr>
      <vt:lpstr>Acções Individuais Ofensivas com Bola Recepção</vt:lpstr>
      <vt:lpstr>Acções Individuais Ofensivas com Bola Recepção</vt:lpstr>
      <vt:lpstr>Acções Individuais Ofensivas com Bola Recepção</vt:lpstr>
      <vt:lpstr>Acções Individuais Ofensivas com Bola Condução</vt:lpstr>
      <vt:lpstr>Acções Individuais Ofensivas com Bola Condução</vt:lpstr>
      <vt:lpstr>Acções Individuais Ofensivas com Bola Condução</vt:lpstr>
      <vt:lpstr>Acções Individuais Ofensivas com Bola Protecção de Bola</vt:lpstr>
      <vt:lpstr>Acções Individuais Ofensivas com Bola Protecção de Bola</vt:lpstr>
      <vt:lpstr>Acções Individuais Ofensivas com Bola Protecção de Bola</vt:lpstr>
      <vt:lpstr>Acções Individuais Ofensivas com Bola Drible / Finta</vt:lpstr>
      <vt:lpstr>Acções Individuais Ofensivas com Bola Simulação</vt:lpstr>
      <vt:lpstr>Acções Individuais Ofensivas com Bola Remate</vt:lpstr>
      <vt:lpstr>Acções Individuais Ofensivas com Bola Remate</vt:lpstr>
      <vt:lpstr>Acções Individuais Ofensivas sem Bola Desmarcação</vt:lpstr>
      <vt:lpstr>Acções Individuais Ofensivas sem Bola Bloqueios</vt:lpstr>
      <vt:lpstr>Acções Individuais Defensivas Características de um defensor</vt:lpstr>
      <vt:lpstr>Acções Individuais Defensivas Posição básica defensiva</vt:lpstr>
      <vt:lpstr>Acções Individuais Defensivas Intersecção</vt:lpstr>
      <vt:lpstr>Acções Individuais Defensivas Intersecção</vt:lpstr>
      <vt:lpstr>Acções Individuais Defensivas Desarme</vt:lpstr>
      <vt:lpstr>Acções Individuais Defensivas Desarme</vt:lpstr>
      <vt:lpstr>Acções Individuais Defensivas Marcação</vt:lpstr>
      <vt:lpstr>Acções Individuais Defensivas Marcação</vt:lpstr>
      <vt:lpstr>Acções Individuais Defensivas Marcação</vt:lpstr>
      <vt:lpstr>Acções Individuais Defensivas Marcação</vt:lpstr>
      <vt:lpstr>4. Análise Sistemática do Jogo</vt:lpstr>
      <vt:lpstr>Acções Colectivas Elementares</vt:lpstr>
      <vt:lpstr>Acções Colectivas Elementares Ofensivas Desmarcações</vt:lpstr>
      <vt:lpstr>Acções Colectivas Elementares Ofensivas Desmarcações</vt:lpstr>
      <vt:lpstr>Acções Colectivas Elementares Ofensivas Combinações</vt:lpstr>
      <vt:lpstr>Acções Colectivas Elementares Ofensivas Combinações</vt:lpstr>
      <vt:lpstr>Acções Colectivas Elementares Ofensivas Combinações</vt:lpstr>
      <vt:lpstr>Acções Colectivas Elementares Ofensivas Combinação Elementar [Paralela]</vt:lpstr>
      <vt:lpstr>Acções Colectivas Elementares Ofensivas Combinação Elementar [Paralela]</vt:lpstr>
      <vt:lpstr>Acções Colectivas Elementares Ofensivas Combinação Elementar [Paralela]</vt:lpstr>
      <vt:lpstr>Acções Colectivas Elementares Ofensivas Combinação Elementar [Diagonal]</vt:lpstr>
      <vt:lpstr>Acções Colectivas Elementares Ofensivas Combinação Elementar [Diagonal]</vt:lpstr>
      <vt:lpstr>Acções Colectivas Elementares Ofensivas Combinação Elementar [Diagonal]</vt:lpstr>
      <vt:lpstr>Acções Colectivas Elementares Ofensivas Combinação Elementar [Lateral]</vt:lpstr>
      <vt:lpstr>Acções Colectivas Elementares Ofensivas Combinação Elementar [Lateral]</vt:lpstr>
      <vt:lpstr>Acções Colectivas Elementares Ofensivas Combinação Elementar [Lateral]</vt:lpstr>
      <vt:lpstr>Acções Colectivas Elementares Ofensivas Combinação Elementar [Sobreposição]</vt:lpstr>
      <vt:lpstr>Acções Colectivas Elementares Ofensivas Combinação Elementar [Sobreposição]</vt:lpstr>
      <vt:lpstr>Acções Colectivas Elementares Ofensivas Combinação Elementar [Sobreposição]</vt:lpstr>
      <vt:lpstr>Acções Colectivas Elementares Ofensivas Combinação Elementar [Sobreposição]</vt:lpstr>
      <vt:lpstr>Acções Colectivas Elementares Ofensivas Combinação Elementar [Sobreposição]</vt:lpstr>
      <vt:lpstr>Acções Colectivas Elementares Ofensivas Combinação Táctica Simples com Paralela </vt:lpstr>
      <vt:lpstr>Acções Colectivas Elementares Ofensivas Combinação Táctica Simples com Paralela </vt:lpstr>
      <vt:lpstr>Acções Colectivas Elementares Ofensivas Combinação Táctica Simples com Diagonal </vt:lpstr>
      <vt:lpstr>Acções Colectivas Elementares Ofensivas Combinação Táctica Simples com Diagonal  </vt:lpstr>
      <vt:lpstr>Acções Colectivas Elementares Ofensivas Combinação Táctica Directa com Paralela </vt:lpstr>
      <vt:lpstr>Acções Colectivas Elementares Ofensivas Combinação Táctica Directa com Paralela </vt:lpstr>
      <vt:lpstr>Acções Colectivas Elementares Ofensivas Combinação Táctica Directa com Diagonal </vt:lpstr>
      <vt:lpstr>Acções Colectivas Elementares Ofensivas Combinação Táctica Directa com Diagonal  </vt:lpstr>
      <vt:lpstr>Acções Colectivas Elementares Ofensivas Combinação Táctica Indirecta com Paralela </vt:lpstr>
      <vt:lpstr>Acções Colectivas Elementares Ofensivas Combinação Táctica Indirecta com Paralela </vt:lpstr>
      <vt:lpstr>Acções Colectivas Elementares Ofensivas Combinação Táctica Indirecta com Diagonal </vt:lpstr>
      <vt:lpstr>Acções Colectivas Elementares Ofensivas Combinação Táctica Indirecta com Diagonal  </vt:lpstr>
      <vt:lpstr>Acções Colectivas Elementares Ofensivas Permutações</vt:lpstr>
      <vt:lpstr>Acções Colectivas Elementares Ofensivas Permuta Simples</vt:lpstr>
      <vt:lpstr>Acções Colectivas Elementares Ofensivas Permuta Simples</vt:lpstr>
      <vt:lpstr>Acções Colectivas Elementares</vt:lpstr>
      <vt:lpstr>Acções Colectivas Elementares Defensivas Marcação</vt:lpstr>
      <vt:lpstr>Acções Colectivas Elementares Defensivas Marcação [Temporização]</vt:lpstr>
      <vt:lpstr>Acções Colectivas Elementares Defensivas Marcação [2x1]</vt:lpstr>
      <vt:lpstr>Acções Colectivas Elementares Defensivas Marcação [Aglomeração Pivot]</vt:lpstr>
      <vt:lpstr>Acções Colectivas Elementares Defensivas Marcação [Troca de Marcação]</vt:lpstr>
      <vt:lpstr>Acções Colectivas Elementares Defensivas Marcação [Troca de Marcação]</vt:lpstr>
      <vt:lpstr>Acções Colectivas Elementares Defensivas Marcação [Troca de Marcação]</vt:lpstr>
      <vt:lpstr>Acções Colectivas Elementares Defensivas Compensações</vt:lpstr>
      <vt:lpstr>Acções Colectivas Elementares Defensivas Compensações</vt:lpstr>
      <vt:lpstr>Acções Colectivas Elementares Defensivas Compensações</vt:lpstr>
      <vt:lpstr>Acções Colectivas Elementares Defensivas Compensações</vt:lpstr>
      <vt:lpstr>Acções Colectivas Elementares Defensivas Dobras</vt:lpstr>
      <vt:lpstr>Acções Colectivas Elementares Defensivas Dobras</vt:lpstr>
      <vt:lpstr>Acções Colectivas Elementares Defensivas Dobras</vt:lpstr>
      <vt:lpstr>Acções Colectivas Elementares Defensivas Dobras</vt:lpstr>
      <vt:lpstr>Acções Colectivas Elementares Defensivas Movimentação Defensiva</vt:lpstr>
      <vt:lpstr>Acções Colectivas Elementares Defensivas Movimentação Defensiva</vt:lpstr>
      <vt:lpstr>Acções Colectivas Elementares Defensivas Movimentação Defensiva</vt:lpstr>
      <vt:lpstr>Acções Colectivas Elementares Defensivas Movimentação Defensiva</vt:lpstr>
      <vt:lpstr>Acções Colectivas Elementares Defensivas Movimentação Defensiva</vt:lpstr>
      <vt:lpstr>Acções Colectivas Elementares Defensivas Movimentação Defensiva</vt:lpstr>
      <vt:lpstr>Acções Colectivas Elementares Defensivas Movimentação Defensiva</vt:lpstr>
      <vt:lpstr>Acções Colectivas Elementares Defensivas Movimentação Defensiva</vt:lpstr>
      <vt:lpstr>Acções Colectivas Elementares Defensivas Movimentação Defensiva</vt:lpstr>
      <vt:lpstr>Acções Colectivas Elementares Defensivas Movimentação Defensiva</vt:lpstr>
      <vt:lpstr>Acções Colectivas Elementares Defensivas Movimentação Defensiva</vt:lpstr>
      <vt:lpstr>Acções Colectivas Elementares Defensivas Movimentação Defensiva</vt:lpstr>
      <vt:lpstr>Acções Colectivas Elementares Defensivas Movimentação Defensiva</vt:lpstr>
      <vt:lpstr>Acções Colectivas Elementares Defensivas Movimentação Defensiva</vt:lpstr>
      <vt:lpstr>Acções Colectivas Elementares Defensivas Movimentação Defensiva</vt:lpstr>
      <vt:lpstr>Acções Colectivas Elementares Defensivas Movimentação Defensiva</vt:lpstr>
      <vt:lpstr>Acções Colectivas Elementares Defensivas Movimentação Defensiva</vt:lpstr>
      <vt:lpstr>Acções Colectivas Elementares Defensivas Movimentação Defensiva</vt:lpstr>
      <vt:lpstr>Acções Colectivas Elementares Defensivas Movimentação Defensiva</vt:lpstr>
      <vt:lpstr>Acções Colectivas Elementares Defensivas Movimentação Defensiva</vt:lpstr>
      <vt:lpstr>Acções Colectivas Elementares Defensivas Movimentação Defensiva</vt:lpstr>
      <vt:lpstr>Acções Colectivas Elementares Defensivas Movimentação Defensiva</vt:lpstr>
      <vt:lpstr>4. Análise Sistemática do Jogo</vt:lpstr>
      <vt:lpstr>Métodos de Jogo</vt:lpstr>
      <vt:lpstr>Métodos de Jogo</vt:lpstr>
      <vt:lpstr>Métodos de Jogo</vt:lpstr>
      <vt:lpstr>Métodos de Jogo Ofensivo</vt:lpstr>
      <vt:lpstr>Métodos de Jogo Ofensivo</vt:lpstr>
      <vt:lpstr>Métodos de Jogo Ofensivo</vt:lpstr>
      <vt:lpstr>Métodos de Jogo Ofensivo Contra-Ataque</vt:lpstr>
      <vt:lpstr>Métodos de Jogo Ofensivo Contra-Ataque</vt:lpstr>
      <vt:lpstr>Métodos de Jogo Ofensivo Ataque Rápido</vt:lpstr>
      <vt:lpstr>Métodos de Jogo Ofensivo Ataque Organizado</vt:lpstr>
      <vt:lpstr>Métodos de Jogo Ofensivo Ataque Organizado</vt:lpstr>
      <vt:lpstr>Métodos de Jogo Ofensivo Contra-Ataque</vt:lpstr>
      <vt:lpstr>Métodos de Jogo Ofensivo Contra-Ataque</vt:lpstr>
      <vt:lpstr>Métodos de Jogo Ofensivo Contra-Ataque [Corredores]</vt:lpstr>
      <vt:lpstr>Métodos de Jogo Ofensivo Contra-Ataque [Momento]</vt:lpstr>
      <vt:lpstr>Métodos de Jogo Ofensivo Contra-Ataque [Organização]</vt:lpstr>
      <vt:lpstr>Métodos de Jogo Ofensivo Contra-Ataque</vt:lpstr>
      <vt:lpstr>Métodos de Jogo Ofensivo Contra-Ataque</vt:lpstr>
      <vt:lpstr>Métodos de Jogo Ofensivo Contra-Ataque [1 x GR]</vt:lpstr>
      <vt:lpstr>Métodos de Jogo Ofensivo Contra-Ataque [1 x GR]</vt:lpstr>
      <vt:lpstr>Métodos de Jogo Ofensivo Contra-Ataque [1 x GR]</vt:lpstr>
      <vt:lpstr>Métodos de Jogo Ofensivo Contra-Ataque [1 x GR]</vt:lpstr>
      <vt:lpstr>Métodos de Jogo Ofensivo Contra-Ataque [2 x GR]</vt:lpstr>
      <vt:lpstr>Métodos de Jogo Ofensivo Contra-Ataque [2 x GR]</vt:lpstr>
      <vt:lpstr>Métodos de Jogo Ofensivo Contra-Ataque [2 x GR]</vt:lpstr>
      <vt:lpstr>Métodos de Jogo Ofensivo Contra-Ataque [2 x GR]</vt:lpstr>
      <vt:lpstr>Métodos de Jogo Ofensivo Contra-Ataque [2 x GR]</vt:lpstr>
      <vt:lpstr>Métodos de Jogo Ofensivo Contra-Ataque [2 x GR]</vt:lpstr>
      <vt:lpstr>Métodos de Jogo Ofensivo Contra-Ataque [2 x 1 + GR]</vt:lpstr>
      <vt:lpstr>Métodos de Jogo Ofensivo Contra-Ataque [2 x 1 + GR]</vt:lpstr>
      <vt:lpstr>Métodos de Jogo Ofensivo Contra-Ataque [2 x 1 + GR]</vt:lpstr>
      <vt:lpstr>Métodos de Jogo Ofensivo Contra-Ataque [2 x 1 + GR]</vt:lpstr>
      <vt:lpstr>Métodos de Jogo Ofensivo Contra-Ataque [2 x 1 + GR]</vt:lpstr>
      <vt:lpstr>Métodos de Jogo Ofensivo Contra-Ataque [2 x 1 + GR]</vt:lpstr>
      <vt:lpstr>Métodos de Jogo Ofensivo Contra-Ataque [2 x 1 + GR]</vt:lpstr>
      <vt:lpstr>Métodos de Jogo Ofensivo Contra-Ataque [2 x 1 + GR]</vt:lpstr>
      <vt:lpstr>Métodos de Jogo Ofensivo Contra-Ataque [3 x 1 + GR]</vt:lpstr>
      <vt:lpstr>Métodos de Jogo Ofensivo Contra-Ataque [3 x 1 + GR]</vt:lpstr>
      <vt:lpstr>Métodos de Jogo Ofensivo Contra-Ataque [3 x 1 + GR]</vt:lpstr>
      <vt:lpstr>Métodos de Jogo Ofensivo Contra-Ataque [3 x 1 + GR]</vt:lpstr>
      <vt:lpstr>Métodos de Jogo Ofensivo Contra-Ataque [3 x 1 + GR]</vt:lpstr>
      <vt:lpstr>Métodos de Jogo Ofensivo Contra-Ataque [3 x 1 + GR]</vt:lpstr>
      <vt:lpstr>Métodos de Jogo Ofensivo Contra-Ataque [3 x 1 + GR]</vt:lpstr>
      <vt:lpstr>Métodos de Jogo Ofensivo Contra-Ataque [3 x 1 + GR]</vt:lpstr>
      <vt:lpstr>Métodos de Jogo Ofensivo Contra-Ataque [3 x 2 + GR]</vt:lpstr>
      <vt:lpstr>Métodos de Jogo Ofensivo Contra-Ataque [3 x 2 + GR]</vt:lpstr>
      <vt:lpstr>Métodos de Jogo Ofensivo Contra-Ataque [3 x 2 + GR]</vt:lpstr>
      <vt:lpstr>Métodos de Jogo Ofensivo Contra-Ataque [3 x 2 + GR]</vt:lpstr>
      <vt:lpstr>Métodos de Jogo Ofensivo Contra-Ataque [3 x 2 + GR]</vt:lpstr>
      <vt:lpstr>Métodos de Jogo Ofensivo Contra-Ataque [3 x 2 + GR]</vt:lpstr>
      <vt:lpstr>Métodos de Jogo Ofensivo Contra-Ataque [3 x 2 + GR]</vt:lpstr>
      <vt:lpstr>Métodos de Jogo Ofensivo Contra-Ataque [3 x 2 + GR]</vt:lpstr>
      <vt:lpstr>Métodos de Jogo Ofensivo Ataque Rápido</vt:lpstr>
      <vt:lpstr>Métodos de Jogo Ofensivo Ataque Rápido [1 x 1 + GR]</vt:lpstr>
      <vt:lpstr>Métodos de Jogo Ofensivo Ataque Rápido [2 x 2 + GR]</vt:lpstr>
      <vt:lpstr>Métodos de Jogo Ofensivo Ataque Rápido [2 x 2 + GR]</vt:lpstr>
      <vt:lpstr>Métodos de Jogo Ofensivo Ataque Rápido [2 x 2 + GR]</vt:lpstr>
      <vt:lpstr>Métodos de Jogo Ofensivo Ataque Rápido [2 x 2 + GR]</vt:lpstr>
      <vt:lpstr>Métodos de Jogo Ofensivo Ataque Rápido [2 x 2 + GR]</vt:lpstr>
      <vt:lpstr>Métodos de Jogo Ofensivo Ataque Rápido [2 x 2 + GR]</vt:lpstr>
      <vt:lpstr>Métodos de Jogo Ofensivo Ataque Rápido [2 x 2 + GR]</vt:lpstr>
      <vt:lpstr>Métodos de Jogo Ofensivo Ataque Rápido [2 x 2 + GR]</vt:lpstr>
      <vt:lpstr>Métodos de Jogo Ofensivo Ataque Rápido [3 x 3 + GR]</vt:lpstr>
      <vt:lpstr>Métodos de Jogo Ofensivo Ataque Rápido [3 x 3 + GR]</vt:lpstr>
      <vt:lpstr>Métodos de Jogo Ofensivo Ataque Rápido [3 x 3 + GR]</vt:lpstr>
      <vt:lpstr>Métodos de Jogo Ofensivo Ataque Rápido [3 x 3 + GR]</vt:lpstr>
      <vt:lpstr>Métodos de Jogo Defensivo</vt:lpstr>
      <vt:lpstr>Métodos de Jogo Defensivo</vt:lpstr>
      <vt:lpstr>Métodos de Jogo Defensivo</vt:lpstr>
      <vt:lpstr>Métodos de Jogo Defensivo Linhas Defensivas</vt:lpstr>
      <vt:lpstr>Métodos de Jogo Defensivo Linhas Defensivas</vt:lpstr>
      <vt:lpstr>Métodos de Jogo Defensivo Linhas de Marcação</vt:lpstr>
      <vt:lpstr>Métodos de Jogo Defensivo Método Individual</vt:lpstr>
      <vt:lpstr>Métodos de Jogo Defensivo Método Individual</vt:lpstr>
      <vt:lpstr>Métodos de Jogo Defensivo Método Individual</vt:lpstr>
      <vt:lpstr>Métodos de Jogo Defensivo Método Individual</vt:lpstr>
      <vt:lpstr>Métodos de Jogo Defensivo Método à Zona</vt:lpstr>
      <vt:lpstr>Métodos de Jogo Defensivo Método à Zona</vt:lpstr>
      <vt:lpstr>Métodos de Jogo Defensivo Método à Zona</vt:lpstr>
      <vt:lpstr>Métodos de Jogo Defensivo Método à Zona</vt:lpstr>
      <vt:lpstr>Métodos de Jogo Defensivo Método à Zona</vt:lpstr>
      <vt:lpstr>Métodos de Jogo Defensivo Método Misto</vt:lpstr>
      <vt:lpstr>Métodos de Jogo Defensivo Método Misto</vt:lpstr>
      <vt:lpstr>Métodos de Jogo Defensivo Método Misto</vt:lpstr>
      <vt:lpstr>Métodos de Jogo Defensivo Defesa Pressionante</vt:lpstr>
      <vt:lpstr>Métodos de Jogo Defensivo Defesa Pressionante</vt:lpstr>
      <vt:lpstr>Métodos de Jogo Defensivo Defesa Pressionante</vt:lpstr>
      <vt:lpstr>Métodos de Jogo Defensivo Perspectivas Futuras</vt:lpstr>
      <vt:lpstr>Métodos de Jogo Defensivo Perspectivas das equipas de topo</vt:lpstr>
      <vt:lpstr>Métodos de Jogo Defensivo Perspectivas das equipas de topo</vt:lpstr>
      <vt:lpstr>Métodos de Jogo Defensivo Perspectivas das equipas de topo</vt:lpstr>
      <vt:lpstr>Métodos de Jogo Defensivo Perspectivas das equipas de topo</vt:lpstr>
      <vt:lpstr>Métodos de Jogo Defensivo Perspectivas das equipas de topo</vt:lpstr>
      <vt:lpstr>Métodos de Jogo Defensivo Perspectivas das equipas de topo</vt:lpstr>
      <vt:lpstr>Métodos de Jogo Defensivo Perspectivas das equipas de topo</vt:lpstr>
      <vt:lpstr>Métodos de Jogo Defensivo Perspectivas das equipas de topo</vt:lpstr>
      <vt:lpstr>Métodos de Jogo Defensivo Perspectivas das equipas de topo</vt:lpstr>
      <vt:lpstr>Métodos de Jogo Defensivo Perspectivas das equipas de topo</vt:lpstr>
      <vt:lpstr>Métodos de Jogo Defensivo Perspectivas das equipas de topo</vt:lpstr>
      <vt:lpstr>Métodos de Jogo Defensivo Perspectivas das equipas de topo</vt:lpstr>
      <vt:lpstr>Métodos de Jogo Defensivo Perspectivas das equipas de topo</vt:lpstr>
      <vt:lpstr>Métodos de Jogo Defensivo Perspectivas das equipas de topo</vt:lpstr>
      <vt:lpstr>Métodos de Jogo Defensivo Perspectivas das equipas de topo</vt:lpstr>
      <vt:lpstr>Métodos de Jogo Defensivo Perspectivas das equipas de topo</vt:lpstr>
      <vt:lpstr>Métodos de Jogo Defensivo Perspectivas das equipas de topo</vt:lpstr>
      <vt:lpstr>Métodos de Jogo Defensivo Perspectivas das equipas de topo</vt:lpstr>
      <vt:lpstr>4. Análise Sistemática do Jogo</vt:lpstr>
      <vt:lpstr>Acções Colectivas Complexas</vt:lpstr>
      <vt:lpstr>Acções Colectivas Complexas Postos Específicos no Futsal</vt:lpstr>
      <vt:lpstr>Acções Colectivas Complexas Postos Específicos no Futsal</vt:lpstr>
      <vt:lpstr>Acções Colectivas Complexas Postos Específicos no Futsal</vt:lpstr>
      <vt:lpstr>Acções Colectivas Complexas Sistemas de jogo</vt:lpstr>
      <vt:lpstr>Acções Colectivas Complexas Sistemas de jogo [Caracterização]  </vt:lpstr>
      <vt:lpstr>Acções Colectivas Complexas Sistemas de jogo [Caracterização] </vt:lpstr>
      <vt:lpstr>Acções Colectivas Complexas Sistemas de jogo [Caracterização] </vt:lpstr>
      <vt:lpstr>Acções Colectivas Complexas Sistemas de jogo [Caracterização] </vt:lpstr>
      <vt:lpstr>Acções Colectivas Complexas Sistemas de jogo [Caracterização] </vt:lpstr>
      <vt:lpstr>Acções Colectivas Complexas Sistemas de jogo [Caracterização] </vt:lpstr>
      <vt:lpstr>Acções Colectivas Complexas Sistemas de jogo [Caracterização] </vt:lpstr>
      <vt:lpstr>Acções Colectivas Complexas Sistemas de jogo [Caracterização] </vt:lpstr>
      <vt:lpstr>Acções Colectivas Complexas Sistemas de jogo [Caracterização] </vt:lpstr>
      <vt:lpstr>Acções Colectivas Complexas Sistemas de jogo [Caracterização] </vt:lpstr>
      <vt:lpstr>Acções Colectivas Complexas Sistemas de jogo [Caracterização] </vt:lpstr>
      <vt:lpstr>Acções Colectivas Complexas Sistemas de jogo [Compreensão]  </vt:lpstr>
      <vt:lpstr>Acções Colectivas Complexas Sistemas de jogo [Compreensão]  </vt:lpstr>
      <vt:lpstr>Acções Colectivas Complexas Sistemas de jogo [Método Treino] </vt:lpstr>
      <vt:lpstr>Acções Colectivas Complexas Sistemas de jogo [Método Treino] </vt:lpstr>
      <vt:lpstr>Acções Colectivas Complexas Sistemas de jogo [Método Treino]     </vt:lpstr>
      <vt:lpstr>Acções Colectivas Complexas Sistemas de jogo [Método Treino]  </vt:lpstr>
      <vt:lpstr>Acções Colectivas Complexas Sistemas de jogo [Método Treino]  </vt:lpstr>
      <vt:lpstr>Acções Colectivas Complexas Sistemas de jogo [Evolução]  </vt:lpstr>
      <vt:lpstr>Acções Colectivas Complexas Sistemas de Jogo Ofensivo</vt:lpstr>
      <vt:lpstr>Sistemas de Jogo Ofensivo Sistema 2:2</vt:lpstr>
      <vt:lpstr>Sistemas de Jogo Ofensivo Sistema 2:2</vt:lpstr>
      <vt:lpstr>Sistemas de Jogo Ofensivo Sistema 2:2</vt:lpstr>
      <vt:lpstr>Sistemas de Jogo Ofensivo Sistema 3:1</vt:lpstr>
      <vt:lpstr>Sistemas de Jogo Ofensivo Sistema 3:1</vt:lpstr>
      <vt:lpstr>Sistemas de Jogo Ofensivo Sistema 3:1</vt:lpstr>
      <vt:lpstr>Sistemas de Jogo Ofensivo Sistema 4:0</vt:lpstr>
      <vt:lpstr>Sistemas de Jogo Ofensivo Sistema 4:0</vt:lpstr>
      <vt:lpstr>Sistemas de Jogo Ofensivo Sistema 4:0</vt:lpstr>
      <vt:lpstr>Sistemas de Jogo Ofensivo Circulações Tácticas [3:1 (Diagonal)]</vt:lpstr>
      <vt:lpstr>Sistemas de Jogo Ofensivo Circulações Tácticas [3:1 (Diagonal)]</vt:lpstr>
      <vt:lpstr>Sistemas de Jogo Ofensivo Combinações Tácticas [3:1 (Diagonal)]</vt:lpstr>
      <vt:lpstr>Sistemas de Jogo Ofensivo Combinações Tácticas [3:1 (Diagonal)]</vt:lpstr>
      <vt:lpstr>Sistemas de Jogo Ofensivo Combinações Tácticas [3:1 (Diagonal)]</vt:lpstr>
      <vt:lpstr>Sistemas de Jogo Ofensivo Circulações Tácticas [3:1 (Paralela)]</vt:lpstr>
      <vt:lpstr>Sistemas de Jogo Ofensivo Circulações Tácticas [3:1 (Paralela)]</vt:lpstr>
      <vt:lpstr>Sistemas de Jogo Ofensivo Combinações Tácticas [3:1 (Paralela)]</vt:lpstr>
      <vt:lpstr>Sistemas de Jogo Ofensivo Combinações Tácticas [3:1 (Paralela)]</vt:lpstr>
      <vt:lpstr>Sistemas de Jogo Ofensivo Combinações Tácticas [3:1 (Paralela)]</vt:lpstr>
      <vt:lpstr>Sistemas de Jogo Ofensivo Circulações Tácticas [Concepção Particular]  </vt:lpstr>
      <vt:lpstr>Sistemas de Jogo Ofensivo Circulações Tácticas [Concepção Particular]  </vt:lpstr>
      <vt:lpstr>Sistemas de Jogo Ofensivo Circulações Tácticas [Concepção Particular]  </vt:lpstr>
      <vt:lpstr>Sistemas de Jogo Ofensivo Circulações Tácticas [Concepção Particular]  </vt:lpstr>
      <vt:lpstr>Sistemas de Jogo Ofensivo Circulações Tácticas [Concepção Particular]  </vt:lpstr>
      <vt:lpstr>Sistemas de Jogo Ofensivo Circulações Tácticas [4:0 (Diagonal)]</vt:lpstr>
      <vt:lpstr>Sistemas de Jogo Ofensivo Circulações Tácticas [4:0 (Diagonal)]</vt:lpstr>
      <vt:lpstr>Sistemas de Jogo Ofensivo Combinações Tácticas [4:0 (Diagonal)]</vt:lpstr>
      <vt:lpstr>Sistemas de Jogo Ofensivo Combinações Tácticas [4:0 (Diagonal)]</vt:lpstr>
      <vt:lpstr>Sistemas de Jogo Ofensivo Combinações Tácticas [4:0 (Diagonal)]</vt:lpstr>
      <vt:lpstr>Sistemas de Jogo Ofensivo Circulações Tácticas [4:0 (Diagonal)]</vt:lpstr>
      <vt:lpstr>Sistemas de Jogo Ofensivo Circulações Tácticas [4:0 (Diagonal)]</vt:lpstr>
      <vt:lpstr>Sistemas de Jogo Ofensivo Combinações Tácticas [4:0 (Paralela)]</vt:lpstr>
      <vt:lpstr>Sistemas de Jogo Ofensivo Combinações Tácticas [4:0 (Paralela)]</vt:lpstr>
      <vt:lpstr>Sistemas de Jogo Ofensivo Combinações Tácticas [4:0 (Paralela)]</vt:lpstr>
      <vt:lpstr>Estratégia</vt:lpstr>
      <vt:lpstr>Estratégia</vt:lpstr>
      <vt:lpstr>Estratégia</vt:lpstr>
      <vt:lpstr>Estratégia</vt:lpstr>
      <vt:lpstr>Estratégia Pontapé de Saída</vt:lpstr>
      <vt:lpstr>Estratégia Pontapé de Saída Defensivo</vt:lpstr>
      <vt:lpstr>Estratégia Pontapé de Saída Defensivo</vt:lpstr>
      <vt:lpstr>Estratégia Pontapé de Saída Ofensivo</vt:lpstr>
      <vt:lpstr>Estratégia Pontapé de Saída Ofensivo</vt:lpstr>
      <vt:lpstr>Estratégia Pontapés Livres</vt:lpstr>
      <vt:lpstr>Estratégia Pontapés Livres Defensivo</vt:lpstr>
      <vt:lpstr>Estratégia Pontapés Livres Defensivo</vt:lpstr>
      <vt:lpstr>Estratégia Pontapés Livres Defensivo</vt:lpstr>
      <vt:lpstr>Estratégia Pontapés Livres Defensivo</vt:lpstr>
      <vt:lpstr>Estratégia Pontapés Livres Ofensivos</vt:lpstr>
      <vt:lpstr>Estratégia Pontapés Livres Ofensivos</vt:lpstr>
      <vt:lpstr>Estratégia Pontapés Livres Ofensivos</vt:lpstr>
      <vt:lpstr>Estratégia Pontapés Livres Ofensivos</vt:lpstr>
      <vt:lpstr>Estratégia Pontapés Livres Ofensivos</vt:lpstr>
      <vt:lpstr>Estratégia Pontapés Livres Ofensivos</vt:lpstr>
      <vt:lpstr>Estratégia Pontapés Livres Ofensivos</vt:lpstr>
      <vt:lpstr>Estratégia Pontapés de Canto</vt:lpstr>
      <vt:lpstr>Estratégia Pontapés de Canto Defensivos</vt:lpstr>
      <vt:lpstr>Estratégia Pontapés de Canto Ofensivos</vt:lpstr>
      <vt:lpstr>Estratégia Pontapés de Canto Ofensivos</vt:lpstr>
      <vt:lpstr>Estratégia Pontapés de Canto Ofensivos</vt:lpstr>
      <vt:lpstr>Estratégia Pontapés de Canto Ofensivos</vt:lpstr>
      <vt:lpstr>Estratégia Pontapés de Canto Ofensivos</vt:lpstr>
      <vt:lpstr>Estratégia Pontapés de Canto Ofensivos</vt:lpstr>
      <vt:lpstr>Estratégia Pontapés de Canto Ofensivos</vt:lpstr>
      <vt:lpstr>Estratégia Pontapés de Canto Ofensivos</vt:lpstr>
      <vt:lpstr>Estratégia Reposições Laterais</vt:lpstr>
      <vt:lpstr>Estratégia Reposições Laterais</vt:lpstr>
      <vt:lpstr>Estratégia Reposições Laterais</vt:lpstr>
      <vt:lpstr>Estratégia Reposições Laterais</vt:lpstr>
      <vt:lpstr>Estratégia Reposições Laterais</vt:lpstr>
      <vt:lpstr>Estratégia Reposições Laterais</vt:lpstr>
      <vt:lpstr>Estratégia Reposições Laterais</vt:lpstr>
      <vt:lpstr>Estratégia Reposições Laterais</vt:lpstr>
      <vt:lpstr>Estratégia Reposições Laterais</vt:lpstr>
      <vt:lpstr>Estratégia Saídas de Pressão</vt:lpstr>
      <vt:lpstr>Estratégia Saídas de Pressão</vt:lpstr>
      <vt:lpstr>Estratégia Saídas de Pressão</vt:lpstr>
      <vt:lpstr>Estratégia Saídas de Pressão</vt:lpstr>
      <vt:lpstr>Estratégia Saídas de Pressão</vt:lpstr>
      <vt:lpstr>Estratégia Saídas de Pressão</vt:lpstr>
      <vt:lpstr>Estratégia Saídas de Pressão</vt:lpstr>
      <vt:lpstr>Situações Específicas</vt:lpstr>
      <vt:lpstr>Situações Específicas  4 x 3 Defensivo</vt:lpstr>
      <vt:lpstr>Situações Específicas  4 x 3 Defensivo</vt:lpstr>
      <vt:lpstr>Situações Específicas  4 x 3 Defensivo</vt:lpstr>
      <vt:lpstr>Situações Específicas  4 x 3 Defensivo</vt:lpstr>
      <vt:lpstr>Situações Específicas  4 x 3 Ofensivo</vt:lpstr>
      <vt:lpstr>Situações Específicas  4 x 3 Ofensivo</vt:lpstr>
      <vt:lpstr>Situações Específicas  5 x 4 Defensivo</vt:lpstr>
      <vt:lpstr>Situações Específicas  5 x 4 Defensivo</vt:lpstr>
      <vt:lpstr>Situações Específicas  5 x 4 Defensivo</vt:lpstr>
      <vt:lpstr>Situações Específicas  5 x 4 Defensivo</vt:lpstr>
      <vt:lpstr>Situações Específicas  5 x 4 Defensivo</vt:lpstr>
      <vt:lpstr>Situações Específicas  5 x 4 Defensivo</vt:lpstr>
      <vt:lpstr>Situações Específicas  5 x 4 Defensivo</vt:lpstr>
      <vt:lpstr>Situações Específicas  5 x 4 Ofensivo</vt:lpstr>
      <vt:lpstr>Situações Específicas  5 x 4 Ofensivo</vt:lpstr>
      <vt:lpstr>Regras de Ouro</vt:lpstr>
      <vt:lpstr>Regras de Ouro</vt:lpstr>
      <vt:lpstr>Reflexão</vt:lpstr>
    </vt:vector>
  </TitlesOfParts>
  <Company>Universidade do Minho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Futsal Specify</dc:title>
  <dc:creator>adolfo</dc:creator>
  <cp:lastModifiedBy>Bruno</cp:lastModifiedBy>
  <cp:revision>481</cp:revision>
  <dcterms:created xsi:type="dcterms:W3CDTF">2001-01-26T16:57:37Z</dcterms:created>
  <dcterms:modified xsi:type="dcterms:W3CDTF">2010-05-03T15:26:18Z</dcterms:modified>
</cp:coreProperties>
</file>